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702" r:id="rId3"/>
  </p:sldMasterIdLst>
  <p:notesMasterIdLst>
    <p:notesMasterId r:id="rId19"/>
  </p:notesMasterIdLst>
  <p:sldIdLst>
    <p:sldId id="548" r:id="rId4"/>
    <p:sldId id="549" r:id="rId5"/>
    <p:sldId id="550" r:id="rId6"/>
    <p:sldId id="484" r:id="rId7"/>
    <p:sldId id="557" r:id="rId8"/>
    <p:sldId id="552" r:id="rId9"/>
    <p:sldId id="558" r:id="rId10"/>
    <p:sldId id="467" r:id="rId11"/>
    <p:sldId id="560" r:id="rId12"/>
    <p:sldId id="554" r:id="rId13"/>
    <p:sldId id="496" r:id="rId14"/>
    <p:sldId id="497" r:id="rId15"/>
    <p:sldId id="498" r:id="rId16"/>
    <p:sldId id="499" r:id="rId17"/>
    <p:sldId id="49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5380" autoAdjust="0"/>
  </p:normalViewPr>
  <p:slideViewPr>
    <p:cSldViewPr snapToGrid="0">
      <p:cViewPr varScale="1">
        <p:scale>
          <a:sx n="95" d="100"/>
          <a:sy n="95" d="100"/>
        </p:scale>
        <p:origin x="10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hisilon\PLNDEVDEPT\Planning\GIS\Projects\-TASKS\CouncilGrowthTrend2018\PopulationChart%201990%20-%20204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hisilon\PLNDEVDEPT\Planning\Zack\Council%20Retreat%202020\PopulationByGeneration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chisilon\PLNDEVDEPT\Planning\Zack\Miscellaneous%20Data%20and%20Projects\TheOtherFortWorth\Race_Ethnicity_20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chisilon\PLNDEVDEPT\Planning\Zack\Miscellaneous%20Data%20and%20Projects\TheOtherFortWorth\Race_Ethnicity_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chisilon\PLNDEVDEPT\Planning\Zack\Miscellaneous%20Data%20and%20Projects\TheOtherFortWorth\Race_Ethnicity_201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chisilon\plndevdept\Planning\Zack\Redistricting\Race_Ethnicity_Pie_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chisilon\plndevdept\Planning\Zack\Redistricting\Race_Ethnicity_Pie_Char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chisilon\plndevdept\Planning\Zack\Redistricting\Race_Ethnicity_Pie_Char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966162858728678E-2"/>
          <c:y val="4.1165656670375542E-2"/>
          <c:w val="0.87435110002273064"/>
          <c:h val="0.83338358216671804"/>
        </c:manualLayout>
      </c:layout>
      <c:lineChart>
        <c:grouping val="standard"/>
        <c:varyColors val="0"/>
        <c:ser>
          <c:idx val="0"/>
          <c:order val="0"/>
          <c:tx>
            <c:strRef>
              <c:f>Sheet4!$B$1</c:f>
              <c:strCache>
                <c:ptCount val="1"/>
                <c:pt idx="0">
                  <c:v>Fort Worth </c:v>
                </c:pt>
              </c:strCache>
            </c:strRef>
          </c:tx>
          <c:spPr>
            <a:ln w="38100">
              <a:solidFill>
                <a:schemeClr val="tx2"/>
              </a:solidFill>
            </a:ln>
          </c:spPr>
          <c:marker>
            <c:symbol val="circle"/>
            <c:size val="3"/>
            <c:spPr>
              <a:noFill/>
              <a:ln w="12700">
                <a:noFill/>
              </a:ln>
            </c:spPr>
          </c:marker>
          <c:dPt>
            <c:idx val="0"/>
            <c:bubble3D val="0"/>
            <c:spPr>
              <a:ln w="38100">
                <a:solidFill>
                  <a:schemeClr val="tx2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514-4CF6-BDF4-212881911D0C}"/>
              </c:ext>
            </c:extLst>
          </c:dPt>
          <c:dPt>
            <c:idx val="1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6514-4CF6-BDF4-212881911D0C}"/>
              </c:ext>
            </c:extLst>
          </c:dPt>
          <c:dPt>
            <c:idx val="1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6514-4CF6-BDF4-212881911D0C}"/>
              </c:ext>
            </c:extLst>
          </c:dPt>
          <c:dLbls>
            <c:dLbl>
              <c:idx val="0"/>
              <c:layout>
                <c:manualLayout>
                  <c:x val="-7.4607125541923027E-3"/>
                  <c:y val="-4.28669989866970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514-4CF6-BDF4-212881911D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3.5295360506509305E-2"/>
                  <c:y val="-4.457894478998997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sz="1400" b="1" dirty="0"/>
                      <a:t>744,824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514-4CF6-BDF4-212881911D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1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1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0"/>
                  <c:y val="-2.68139005894120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514-4CF6-BDF4-212881911D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Sheet4!$A$2:$A$21</c:f>
              <c:numCache>
                <c:formatCode>General</c:formatCode>
                <c:ptCount val="20"/>
                <c:pt idx="0">
                  <c:v>1950</c:v>
                </c:pt>
                <c:pt idx="1">
                  <c:v>1955</c:v>
                </c:pt>
                <c:pt idx="2">
                  <c:v>1960</c:v>
                </c:pt>
                <c:pt idx="3">
                  <c:v>1965</c:v>
                </c:pt>
                <c:pt idx="4">
                  <c:v>1970</c:v>
                </c:pt>
                <c:pt idx="5">
                  <c:v>1975</c:v>
                </c:pt>
                <c:pt idx="6">
                  <c:v>1980</c:v>
                </c:pt>
                <c:pt idx="7">
                  <c:v>1985</c:v>
                </c:pt>
                <c:pt idx="8">
                  <c:v>1990</c:v>
                </c:pt>
                <c:pt idx="9">
                  <c:v>1995</c:v>
                </c:pt>
                <c:pt idx="10">
                  <c:v>2000</c:v>
                </c:pt>
                <c:pt idx="11">
                  <c:v>2005</c:v>
                </c:pt>
                <c:pt idx="12">
                  <c:v>2010</c:v>
                </c:pt>
                <c:pt idx="13">
                  <c:v>2015</c:v>
                </c:pt>
                <c:pt idx="14">
                  <c:v>2020</c:v>
                </c:pt>
                <c:pt idx="15">
                  <c:v>2025</c:v>
                </c:pt>
                <c:pt idx="16">
                  <c:v>2030</c:v>
                </c:pt>
                <c:pt idx="17">
                  <c:v>2035</c:v>
                </c:pt>
                <c:pt idx="18">
                  <c:v>2040</c:v>
                </c:pt>
                <c:pt idx="19">
                  <c:v>2045</c:v>
                </c:pt>
              </c:numCache>
            </c:numRef>
          </c:cat>
          <c:val>
            <c:numRef>
              <c:f>Sheet4!$B$2:$B$21</c:f>
              <c:numCache>
                <c:formatCode>#,##0</c:formatCode>
                <c:ptCount val="20"/>
                <c:pt idx="0">
                  <c:v>278778</c:v>
                </c:pt>
                <c:pt idx="1">
                  <c:v>317523</c:v>
                </c:pt>
                <c:pt idx="2">
                  <c:v>356268</c:v>
                </c:pt>
                <c:pt idx="3">
                  <c:v>374861.5</c:v>
                </c:pt>
                <c:pt idx="4">
                  <c:v>393455</c:v>
                </c:pt>
                <c:pt idx="5">
                  <c:v>388310.5</c:v>
                </c:pt>
                <c:pt idx="6">
                  <c:v>383166</c:v>
                </c:pt>
                <c:pt idx="7">
                  <c:v>415392.5</c:v>
                </c:pt>
                <c:pt idx="8">
                  <c:v>447619</c:v>
                </c:pt>
                <c:pt idx="9">
                  <c:v>494005</c:v>
                </c:pt>
                <c:pt idx="10">
                  <c:v>540391</c:v>
                </c:pt>
                <c:pt idx="11">
                  <c:v>640798.5</c:v>
                </c:pt>
                <c:pt idx="12">
                  <c:v>741206</c:v>
                </c:pt>
                <c:pt idx="13">
                  <c:v>837080.2857142858</c:v>
                </c:pt>
                <c:pt idx="14">
                  <c:v>932954.57142857159</c:v>
                </c:pt>
                <c:pt idx="15">
                  <c:v>1028828.8571428572</c:v>
                </c:pt>
                <c:pt idx="16">
                  <c:v>1124703.1428571427</c:v>
                </c:pt>
                <c:pt idx="17">
                  <c:v>1220577.4285714279</c:v>
                </c:pt>
                <c:pt idx="18">
                  <c:v>1316451.7142857132</c:v>
                </c:pt>
                <c:pt idx="19">
                  <c:v>1412325.9999999984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5-6514-4CF6-BDF4-212881911D0C}"/>
            </c:ext>
          </c:extLst>
        </c:ser>
        <c:ser>
          <c:idx val="1"/>
          <c:order val="1"/>
          <c:tx>
            <c:strRef>
              <c:f>Sheet4!$C$1</c:f>
              <c:strCache>
                <c:ptCount val="1"/>
                <c:pt idx="0">
                  <c:v>Dallas</c:v>
                </c:pt>
              </c:strCache>
            </c:strRef>
          </c:tx>
          <c:spPr>
            <a:ln w="25400">
              <a:solidFill>
                <a:schemeClr val="accent2">
                  <a:lumMod val="75000"/>
                </a:schemeClr>
              </a:solidFill>
            </a:ln>
          </c:spPr>
          <c:marker>
            <c:symbol val="circle"/>
            <c:size val="3"/>
            <c:spPr>
              <a:noFill/>
              <a:ln w="12700">
                <a:noFill/>
              </a:ln>
            </c:spPr>
          </c:marke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6-6514-4CF6-BDF4-212881911D0C}"/>
              </c:ext>
            </c:extLst>
          </c:dPt>
          <c:dPt>
            <c:idx val="1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7-6514-4CF6-BDF4-212881911D0C}"/>
              </c:ext>
            </c:extLst>
          </c:dPt>
          <c:dPt>
            <c:idx val="1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8-6514-4CF6-BDF4-212881911D0C}"/>
              </c:ext>
            </c:extLst>
          </c:dPt>
          <c:dLbls>
            <c:dLbl>
              <c:idx val="0"/>
              <c:layout>
                <c:manualLayout>
                  <c:x val="-1.087220994802879E-2"/>
                  <c:y val="-0.102900316190057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6514-4CF6-BDF4-212881911D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A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B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C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D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E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F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0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1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2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3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5.4142734913496998E-2"/>
                  <c:y val="-4.5277974803550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6514-4CF6-BDF4-212881911D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4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5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6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7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1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8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1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9-6514-4CF6-BDF4-212881911D0C}"/>
                </c:ex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0"/>
                  <c:y val="-3.7346017339429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8-6514-4CF6-BDF4-212881911D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Sheet4!$A$2:$A$21</c:f>
              <c:numCache>
                <c:formatCode>General</c:formatCode>
                <c:ptCount val="20"/>
                <c:pt idx="0">
                  <c:v>1950</c:v>
                </c:pt>
                <c:pt idx="1">
                  <c:v>1955</c:v>
                </c:pt>
                <c:pt idx="2">
                  <c:v>1960</c:v>
                </c:pt>
                <c:pt idx="3">
                  <c:v>1965</c:v>
                </c:pt>
                <c:pt idx="4">
                  <c:v>1970</c:v>
                </c:pt>
                <c:pt idx="5">
                  <c:v>1975</c:v>
                </c:pt>
                <c:pt idx="6">
                  <c:v>1980</c:v>
                </c:pt>
                <c:pt idx="7">
                  <c:v>1985</c:v>
                </c:pt>
                <c:pt idx="8">
                  <c:v>1990</c:v>
                </c:pt>
                <c:pt idx="9">
                  <c:v>1995</c:v>
                </c:pt>
                <c:pt idx="10">
                  <c:v>2000</c:v>
                </c:pt>
                <c:pt idx="11">
                  <c:v>2005</c:v>
                </c:pt>
                <c:pt idx="12">
                  <c:v>2010</c:v>
                </c:pt>
                <c:pt idx="13">
                  <c:v>2015</c:v>
                </c:pt>
                <c:pt idx="14">
                  <c:v>2020</c:v>
                </c:pt>
                <c:pt idx="15">
                  <c:v>2025</c:v>
                </c:pt>
                <c:pt idx="16">
                  <c:v>2030</c:v>
                </c:pt>
                <c:pt idx="17">
                  <c:v>2035</c:v>
                </c:pt>
                <c:pt idx="18">
                  <c:v>2040</c:v>
                </c:pt>
                <c:pt idx="19">
                  <c:v>2045</c:v>
                </c:pt>
              </c:numCache>
            </c:numRef>
          </c:cat>
          <c:val>
            <c:numRef>
              <c:f>Sheet4!$C$2:$C$21</c:f>
              <c:numCache>
                <c:formatCode>_(* #,##0_);_(* \(#,##0\);_(* "-"??_);_(@_)</c:formatCode>
                <c:ptCount val="20"/>
                <c:pt idx="0">
                  <c:v>434462</c:v>
                </c:pt>
                <c:pt idx="1">
                  <c:v>557073</c:v>
                </c:pt>
                <c:pt idx="2">
                  <c:v>679684</c:v>
                </c:pt>
                <c:pt idx="3">
                  <c:v>762042.5</c:v>
                </c:pt>
                <c:pt idx="4">
                  <c:v>844401</c:v>
                </c:pt>
                <c:pt idx="5">
                  <c:v>874239.5</c:v>
                </c:pt>
                <c:pt idx="6">
                  <c:v>904078</c:v>
                </c:pt>
                <c:pt idx="7">
                  <c:v>955848</c:v>
                </c:pt>
                <c:pt idx="8">
                  <c:v>1007618</c:v>
                </c:pt>
                <c:pt idx="9">
                  <c:v>1098099</c:v>
                </c:pt>
                <c:pt idx="10">
                  <c:v>1188580</c:v>
                </c:pt>
                <c:pt idx="11">
                  <c:v>1193198</c:v>
                </c:pt>
                <c:pt idx="12">
                  <c:v>1197816</c:v>
                </c:pt>
                <c:pt idx="13">
                  <c:v>1270270.2893034243</c:v>
                </c:pt>
                <c:pt idx="14" formatCode="#,##0">
                  <c:v>1342724.5786068486</c:v>
                </c:pt>
                <c:pt idx="15">
                  <c:v>1415178.8679102729</c:v>
                </c:pt>
                <c:pt idx="16" formatCode="#,##0">
                  <c:v>1487633.1572136972</c:v>
                </c:pt>
                <c:pt idx="17">
                  <c:v>1560087.4465171215</c:v>
                </c:pt>
                <c:pt idx="18" formatCode="#,##0">
                  <c:v>1632541.7358205458</c:v>
                </c:pt>
                <c:pt idx="19">
                  <c:v>1704996.0251239678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A-6514-4CF6-BDF4-212881911D0C}"/>
            </c:ext>
          </c:extLst>
        </c:ser>
        <c:ser>
          <c:idx val="2"/>
          <c:order val="2"/>
          <c:tx>
            <c:strRef>
              <c:f>Sheet4!$D$1</c:f>
              <c:strCache>
                <c:ptCount val="1"/>
                <c:pt idx="0">
                  <c:v>Arlington</c:v>
                </c:pt>
              </c:strCache>
            </c:strRef>
          </c:tx>
          <c:spPr>
            <a:ln w="12700">
              <a:solidFill>
                <a:srgbClr val="CC0099"/>
              </a:solidFill>
            </a:ln>
          </c:spPr>
          <c:marker>
            <c:symbol val="circle"/>
            <c:size val="3"/>
            <c:spPr>
              <a:noFill/>
              <a:ln w="12700">
                <a:noFill/>
              </a:ln>
            </c:spPr>
          </c:marke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B-6514-4CF6-BDF4-212881911D0C}"/>
              </c:ext>
            </c:extLst>
          </c:dPt>
          <c:dPt>
            <c:idx val="1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C-6514-4CF6-BDF4-212881911D0C}"/>
              </c:ext>
            </c:extLst>
          </c:dPt>
          <c:dPt>
            <c:idx val="1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D-6514-4CF6-BDF4-212881911D0C}"/>
              </c:ext>
            </c:extLst>
          </c:dPt>
          <c:dLbls>
            <c:dLbl>
              <c:idx val="0"/>
              <c:layout>
                <c:manualLayout>
                  <c:x val="-1.0989645999931796E-2"/>
                  <c:y val="-4.2264400260325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B-6514-4CF6-BDF4-212881911D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781763871117591E-2"/>
                  <c:y val="-3.98051452550265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C-6514-4CF6-BDF4-212881911D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layout>
                <c:manualLayout>
                  <c:x val="-2.3659362202718749E-3"/>
                  <c:y val="-2.32416829467077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D-6514-4CF6-BDF4-212881911D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Sheet4!$D$2:$D$21</c:f>
              <c:numCache>
                <c:formatCode>_(* #,##0_);_(* \(#,##0\);_(* "-"??_);_(@_)</c:formatCode>
                <c:ptCount val="20"/>
                <c:pt idx="0">
                  <c:v>7692</c:v>
                </c:pt>
                <c:pt idx="1">
                  <c:v>26233.5</c:v>
                </c:pt>
                <c:pt idx="2">
                  <c:v>44775</c:v>
                </c:pt>
                <c:pt idx="3">
                  <c:v>67502</c:v>
                </c:pt>
                <c:pt idx="4">
                  <c:v>90229</c:v>
                </c:pt>
                <c:pt idx="5">
                  <c:v>125171</c:v>
                </c:pt>
                <c:pt idx="6">
                  <c:v>160113</c:v>
                </c:pt>
                <c:pt idx="7">
                  <c:v>210915</c:v>
                </c:pt>
                <c:pt idx="8">
                  <c:v>261717</c:v>
                </c:pt>
                <c:pt idx="9">
                  <c:v>297343</c:v>
                </c:pt>
                <c:pt idx="10">
                  <c:v>332969</c:v>
                </c:pt>
                <c:pt idx="11">
                  <c:v>349203.5</c:v>
                </c:pt>
                <c:pt idx="12">
                  <c:v>365438</c:v>
                </c:pt>
                <c:pt idx="13">
                  <c:v>389269.71428571426</c:v>
                </c:pt>
                <c:pt idx="14" formatCode="#,##0">
                  <c:v>413101.42857142852</c:v>
                </c:pt>
                <c:pt idx="15">
                  <c:v>436933.14285714278</c:v>
                </c:pt>
                <c:pt idx="16" formatCode="#,##0">
                  <c:v>460764.85714285704</c:v>
                </c:pt>
                <c:pt idx="17">
                  <c:v>484596.5714285713</c:v>
                </c:pt>
                <c:pt idx="18" formatCode="#,##0">
                  <c:v>508428.28571428556</c:v>
                </c:pt>
                <c:pt idx="19">
                  <c:v>532259.99999999977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E-6514-4CF6-BDF4-212881911D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7847160"/>
        <c:axId val="607847944"/>
      </c:lineChart>
      <c:catAx>
        <c:axId val="607847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607847944"/>
        <c:crosses val="autoZero"/>
        <c:auto val="1"/>
        <c:lblAlgn val="ctr"/>
        <c:lblOffset val="0"/>
        <c:tickLblSkip val="2"/>
        <c:noMultiLvlLbl val="0"/>
      </c:catAx>
      <c:valAx>
        <c:axId val="607847944"/>
        <c:scaling>
          <c:orientation val="minMax"/>
          <c:max val="2000000"/>
          <c:min val="0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</a:ln>
          </c:spPr>
        </c:majorGridlines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07847160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+mn-lt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381475341898052"/>
          <c:y val="3.9532794249775384E-2"/>
          <c:w val="0.8192224985034765"/>
          <c:h val="0.83957016946955709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'Final Result'!$E$1</c:f>
              <c:strCache>
                <c:ptCount val="1"/>
                <c:pt idx="0">
                  <c:v>United States</c:v>
                </c:pt>
              </c:strCache>
            </c:strRef>
          </c:tx>
          <c:spPr>
            <a:solidFill>
              <a:srgbClr val="9277B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Lato" panose="020F0502020204030203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'Final Result'!$A$2:$A$6</c:f>
              <c:strCache>
                <c:ptCount val="5"/>
                <c:pt idx="0">
                  <c:v>Generation Z</c:v>
                </c:pt>
                <c:pt idx="1">
                  <c:v>Millennials</c:v>
                </c:pt>
                <c:pt idx="2">
                  <c:v>Generation X</c:v>
                </c:pt>
                <c:pt idx="3">
                  <c:v>Baby  Boomers</c:v>
                </c:pt>
                <c:pt idx="4">
                  <c:v>Matures</c:v>
                </c:pt>
              </c:strCache>
            </c:strRef>
          </c:cat>
          <c:val>
            <c:numRef>
              <c:f>'Final Result'!$E$2:$E$6</c:f>
              <c:numCache>
                <c:formatCode>0.0%</c:formatCode>
                <c:ptCount val="5"/>
                <c:pt idx="0">
                  <c:v>0.25152451066501147</c:v>
                </c:pt>
                <c:pt idx="1">
                  <c:v>0.20497955482666477</c:v>
                </c:pt>
                <c:pt idx="2">
                  <c:v>0.25400968156858666</c:v>
                </c:pt>
                <c:pt idx="3">
                  <c:v>0.22269537342314802</c:v>
                </c:pt>
                <c:pt idx="4">
                  <c:v>6.6790879516589061E-2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563-C944-B9F0-ACFDDAE5AA20}"/>
            </c:ext>
          </c:extLst>
        </c:ser>
        <c:ser>
          <c:idx val="2"/>
          <c:order val="1"/>
          <c:tx>
            <c:strRef>
              <c:f>'Final Result'!$D$1</c:f>
              <c:strCache>
                <c:ptCount val="1"/>
                <c:pt idx="0">
                  <c:v>Texas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Lato" panose="020F0502020204030203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'Final Result'!$A$2:$A$6</c:f>
              <c:strCache>
                <c:ptCount val="5"/>
                <c:pt idx="0">
                  <c:v>Generation Z</c:v>
                </c:pt>
                <c:pt idx="1">
                  <c:v>Millennials</c:v>
                </c:pt>
                <c:pt idx="2">
                  <c:v>Generation X</c:v>
                </c:pt>
                <c:pt idx="3">
                  <c:v>Baby  Boomers</c:v>
                </c:pt>
                <c:pt idx="4">
                  <c:v>Matures</c:v>
                </c:pt>
              </c:strCache>
            </c:strRef>
          </c:cat>
          <c:val>
            <c:numRef>
              <c:f>'Final Result'!$D$2:$D$6</c:f>
              <c:numCache>
                <c:formatCode>0.0%</c:formatCode>
                <c:ptCount val="5"/>
                <c:pt idx="0">
                  <c:v>0.28695238929762185</c:v>
                </c:pt>
                <c:pt idx="1">
                  <c:v>0.21499123139993265</c:v>
                </c:pt>
                <c:pt idx="2">
                  <c:v>0.25997011690363458</c:v>
                </c:pt>
                <c:pt idx="3">
                  <c:v>0.18842725964132273</c:v>
                </c:pt>
                <c:pt idx="4">
                  <c:v>4.9659002757488239E-2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563-C944-B9F0-ACFDDAE5AA20}"/>
            </c:ext>
          </c:extLst>
        </c:ser>
        <c:ser>
          <c:idx val="1"/>
          <c:order val="2"/>
          <c:tx>
            <c:strRef>
              <c:f>'Final Result'!$C$1</c:f>
              <c:strCache>
                <c:ptCount val="1"/>
                <c:pt idx="0">
                  <c:v>DFW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Lato" panose="020F0502020204030203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'Final Result'!$A$2:$A$6</c:f>
              <c:strCache>
                <c:ptCount val="5"/>
                <c:pt idx="0">
                  <c:v>Generation Z</c:v>
                </c:pt>
                <c:pt idx="1">
                  <c:v>Millennials</c:v>
                </c:pt>
                <c:pt idx="2">
                  <c:v>Generation X</c:v>
                </c:pt>
                <c:pt idx="3">
                  <c:v>Baby  Boomers</c:v>
                </c:pt>
                <c:pt idx="4">
                  <c:v>Matures</c:v>
                </c:pt>
              </c:strCache>
            </c:strRef>
          </c:cat>
          <c:val>
            <c:numRef>
              <c:f>'Final Result'!$C$2:$C$6</c:f>
              <c:numCache>
                <c:formatCode>0.0%</c:formatCode>
                <c:ptCount val="5"/>
                <c:pt idx="0">
                  <c:v>0.28581431868538038</c:v>
                </c:pt>
                <c:pt idx="1">
                  <c:v>0.21330170624230599</c:v>
                </c:pt>
                <c:pt idx="2">
                  <c:v>0.27387617930205294</c:v>
                </c:pt>
                <c:pt idx="3">
                  <c:v>0.18357120624436118</c:v>
                </c:pt>
                <c:pt idx="4">
                  <c:v>4.3436589525899988E-2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563-C944-B9F0-ACFDDAE5AA20}"/>
            </c:ext>
          </c:extLst>
        </c:ser>
        <c:ser>
          <c:idx val="0"/>
          <c:order val="3"/>
          <c:tx>
            <c:strRef>
              <c:f>'Final Result'!$B$1</c:f>
              <c:strCache>
                <c:ptCount val="1"/>
                <c:pt idx="0">
                  <c:v>Fort Worth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Lato" panose="020F0502020204030203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'Final Result'!$A$2:$A$6</c:f>
              <c:strCache>
                <c:ptCount val="5"/>
                <c:pt idx="0">
                  <c:v>Generation Z</c:v>
                </c:pt>
                <c:pt idx="1">
                  <c:v>Millennials</c:v>
                </c:pt>
                <c:pt idx="2">
                  <c:v>Generation X</c:v>
                </c:pt>
                <c:pt idx="3">
                  <c:v>Baby  Boomers</c:v>
                </c:pt>
                <c:pt idx="4">
                  <c:v>Matures</c:v>
                </c:pt>
              </c:strCache>
            </c:strRef>
          </c:cat>
          <c:val>
            <c:numRef>
              <c:f>'Final Result'!$B$2:$B$6</c:f>
              <c:numCache>
                <c:formatCode>0.0%</c:formatCode>
                <c:ptCount val="5"/>
                <c:pt idx="0">
                  <c:v>0.30289047177776868</c:v>
                </c:pt>
                <c:pt idx="1">
                  <c:v>0.22426714754054591</c:v>
                </c:pt>
                <c:pt idx="2">
                  <c:v>0.26776049899935372</c:v>
                </c:pt>
                <c:pt idx="3">
                  <c:v>0.16773146412524376</c:v>
                </c:pt>
                <c:pt idx="4">
                  <c:v>3.7350417557088018E-2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563-C944-B9F0-ACFDDAE5AA2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07851080"/>
        <c:axId val="607848336"/>
      </c:barChart>
      <c:catAx>
        <c:axId val="6078510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Lato" panose="020F0502020204030203" pitchFamily="34" charset="0"/>
              </a:defRPr>
            </a:pPr>
            <a:endParaRPr lang="en-US"/>
          </a:p>
        </c:txPr>
        <c:crossAx val="607848336"/>
        <c:crosses val="autoZero"/>
        <c:auto val="1"/>
        <c:lblAlgn val="ctr"/>
        <c:lblOffset val="100"/>
        <c:noMultiLvlLbl val="0"/>
      </c:catAx>
      <c:valAx>
        <c:axId val="607848336"/>
        <c:scaling>
          <c:orientation val="minMax"/>
        </c:scaling>
        <c:delete val="1"/>
        <c:axPos val="b"/>
        <c:majorGridlines>
          <c:spPr>
            <a:ln w="28575">
              <a:solidFill>
                <a:schemeClr val="bg1">
                  <a:lumMod val="95000"/>
                </a:schemeClr>
              </a:solidFill>
            </a:ln>
          </c:spPr>
        </c:majorGridlines>
        <c:numFmt formatCode="0.0%" sourceLinked="1"/>
        <c:majorTickMark val="out"/>
        <c:minorTickMark val="none"/>
        <c:tickLblPos val="nextTo"/>
        <c:crossAx val="6078510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4659578918524147"/>
          <c:y val="0.92367747192293348"/>
          <c:w val="0.50680830372047825"/>
          <c:h val="4.2511576848993871E-2"/>
        </c:manualLayout>
      </c:layout>
      <c:overlay val="0"/>
      <c:txPr>
        <a:bodyPr/>
        <a:lstStyle/>
        <a:p>
          <a:pPr>
            <a:defRPr sz="1400">
              <a:latin typeface="Lato" panose="020F0502020204030203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7B6-47B8-B1E3-B57B70E3985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7B6-47B8-B1E3-B57B70E3985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7B6-47B8-B1E3-B57B70E3985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7B6-47B8-B1E3-B57B70E3985A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3528478431721496E-2"/>
                  <c:y val="4.8226827549334014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17852959058083"/>
                      <c:h val="0.12461419753086418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Sheet1!$B$1:$E$1</c:f>
              <c:strCache>
                <c:ptCount val="4"/>
                <c:pt idx="0">
                  <c:v>White </c:v>
                </c:pt>
                <c:pt idx="1">
                  <c:v>Black </c:v>
                </c:pt>
                <c:pt idx="2">
                  <c:v>Hispanic </c:v>
                </c:pt>
                <c:pt idx="3">
                  <c:v>Other Races</c:v>
                </c:pt>
              </c:strCache>
            </c:strRef>
          </c:cat>
          <c:val>
            <c:numRef>
              <c:f>Sheet1!$B$2:$E$2</c:f>
              <c:numCache>
                <c:formatCode>0%</c:formatCode>
                <c:ptCount val="4"/>
                <c:pt idx="0">
                  <c:v>0.45</c:v>
                </c:pt>
                <c:pt idx="1">
                  <c:v>0.2</c:v>
                </c:pt>
                <c:pt idx="2">
                  <c:v>0.3</c:v>
                </c:pt>
                <c:pt idx="3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77B6-47B8-B1E3-B57B70E398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5FC-41D1-85E9-8B7F9C6575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5FC-41D1-85E9-8B7F9C6575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5FC-41D1-85E9-8B7F9C6575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5FC-41D1-85E9-8B7F9C65757A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0084764298530476"/>
                  <c:y val="1.5189073588023718E-7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Other Races, </a:t>
                    </a:r>
                    <a:fld id="{AB96A6B1-06C7-43AC-9A9A-F2BF2E6D7A28}" type="VALUE">
                      <a:rPr lang="en-US" baseline="0"/>
                      <a:pPr/>
                      <a:t>[VALUE]</a:t>
                    </a:fld>
                    <a:endParaRPr lang="en-US" baseline="0" dirty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5FC-41D1-85E9-8B7F9C65757A}"/>
                </c:ext>
                <c:ext xmlns:c15="http://schemas.microsoft.com/office/drawing/2012/chart" uri="{CE6537A1-D6FC-4f65-9D91-7224C49458BB}">
                  <c15:layout>
                    <c:manualLayout>
                      <c:w val="0.24263182674199624"/>
                      <c:h val="0.12461419753086418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Sheet1!$B$1:$E$1</c:f>
              <c:strCache>
                <c:ptCount val="4"/>
                <c:pt idx="0">
                  <c:v>White </c:v>
                </c:pt>
                <c:pt idx="1">
                  <c:v>Black</c:v>
                </c:pt>
                <c:pt idx="2">
                  <c:v>Hispanic </c:v>
                </c:pt>
                <c:pt idx="3">
                  <c:v>Other Races </c:v>
                </c:pt>
              </c:strCache>
            </c:strRef>
          </c:cat>
          <c:val>
            <c:numRef>
              <c:f>Sheet1!$B$2:$E$2</c:f>
              <c:numCache>
                <c:formatCode>0%</c:formatCode>
                <c:ptCount val="4"/>
                <c:pt idx="0">
                  <c:v>0.39485922882589808</c:v>
                </c:pt>
                <c:pt idx="1">
                  <c:v>0.1859986024543519</c:v>
                </c:pt>
                <c:pt idx="2">
                  <c:v>0.35011673479117444</c:v>
                </c:pt>
                <c:pt idx="3">
                  <c:v>6.9025433928575602E-2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5FC-41D1-85E9-8B7F9C6575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EB7-402A-B035-C5E8FAE96D3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EB7-402A-B035-C5E8FAE96D3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EB7-402A-B035-C5E8FAE96D3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EB7-402A-B035-C5E8FAE96D3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0667345077628008E-2"/>
                  <c:y val="1.0322494410420875E-3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Other Races, </a:t>
                    </a:r>
                    <a:fld id="{13DFF821-91E5-4A6E-ACA1-4B8E35D489AB}" type="VALUE">
                      <a:rPr lang="en-US" baseline="0" dirty="0"/>
                      <a:pPr/>
                      <a:t>[VALUE]</a:t>
                    </a:fld>
                    <a:endParaRPr lang="en-US" baseline="0" dirty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833190113935756"/>
                      <c:h val="6.4680599038449041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Sheet1!$B$1:$E$1</c:f>
              <c:strCache>
                <c:ptCount val="4"/>
                <c:pt idx="0">
                  <c:v>White </c:v>
                </c:pt>
                <c:pt idx="1">
                  <c:v>Black</c:v>
                </c:pt>
                <c:pt idx="2">
                  <c:v>Hispanic </c:v>
                </c:pt>
                <c:pt idx="3">
                  <c:v>Other Races </c:v>
                </c:pt>
              </c:strCache>
            </c:strRef>
          </c:cat>
          <c:val>
            <c:numRef>
              <c:f>Sheet1!$B$2:$E$2</c:f>
              <c:numCache>
                <c:formatCode>0%</c:formatCode>
                <c:ptCount val="4"/>
                <c:pt idx="0">
                  <c:v>0.42</c:v>
                </c:pt>
                <c:pt idx="1">
                  <c:v>0.18</c:v>
                </c:pt>
                <c:pt idx="2">
                  <c:v>0.34</c:v>
                </c:pt>
                <c:pt idx="3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EB7-402A-B035-C5E8FAE96D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302-49AC-B037-E3D695C51FD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302-49AC-B037-E3D695C51FD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302-49AC-B037-E3D695C51FD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302-49AC-B037-E3D695C51FDF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D879312-F49C-4048-946F-EF737945C12D}" type="CELLRANGE">
                      <a:rPr lang="en-US"/>
                      <a:pPr>
                        <a:defRPr sz="1000" b="1"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 baseline="0"/>
                  </a:p>
                  <a:p>
                    <a:pPr>
                      <a:defRPr sz="1000" b="1">
                        <a:solidFill>
                          <a:schemeClr val="bg1"/>
                        </a:solidFill>
                      </a:defRPr>
                    </a:pPr>
                    <a:fld id="{E5077064-AB64-49B0-9513-DCF55EE43F19}" type="CATEGORYNAME">
                      <a:rPr lang="en-US"/>
                      <a:pPr>
                        <a:defRPr sz="1000" b="1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endParaRPr lang="en-US" baseline="0"/>
                  </a:p>
                  <a:p>
                    <a:pPr>
                      <a:defRPr sz="1000" b="1">
                        <a:solidFill>
                          <a:schemeClr val="bg1"/>
                        </a:solidFill>
                      </a:defRPr>
                    </a:pPr>
                    <a:fld id="{3DB295FE-3C21-4083-8939-2F2E06CAD0A1}" type="VALUE">
                      <a:rPr lang="en-US"/>
                      <a:pPr>
                        <a:defRPr sz="10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302-49AC-B037-E3D695C51FDF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46C36375-6D43-4953-9314-AFD33E37E1DF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FE42AE34-35D5-4F88-BB93-3EEEB2503E5F}" type="CATEGORYNAME">
                      <a:rPr lang="en-US"/>
                      <a:pPr/>
                      <a:t>[CATEGORY NAME]</a:t>
                    </a:fld>
                    <a:endParaRPr lang="en-US" baseline="0"/>
                  </a:p>
                  <a:p>
                    <a:fld id="{9F79E061-4B03-43A0-8E47-36747B80BFB7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302-49AC-B037-E3D695C51FDF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7376E33B-FAB5-4352-9EB4-83EADA24D117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97F64463-93E5-441E-ABDC-163A1BAEFFC2}" type="CATEGORYNAME">
                      <a:rPr lang="en-US"/>
                      <a:pPr/>
                      <a:t>[CATEGORY NAME]</a:t>
                    </a:fld>
                    <a:endParaRPr lang="en-US" baseline="0"/>
                  </a:p>
                  <a:p>
                    <a:fld id="{7EAB2EAD-4CB6-4B9D-BE59-C7D542268521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302-49AC-B037-E3D695C51FDF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3"/>
              <c:layout>
                <c:manualLayout>
                  <c:x val="-8.3585984244615358E-2"/>
                  <c:y val="1.0416666666666666E-2"/>
                </c:manualLayout>
              </c:layout>
              <c:tx>
                <c:rich>
                  <a:bodyPr/>
                  <a:lstStyle/>
                  <a:p>
                    <a:fld id="{FD4CDD35-B58F-44B8-B8FE-1DE783FA0225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24CB48E6-348A-461C-8C4F-13ECF1C9BE58}" type="CATEGORYNAME">
                      <a:rPr lang="en-US"/>
                      <a:pPr/>
                      <a:t>[CATEGORY NAME]</a:t>
                    </a:fld>
                    <a:endParaRPr lang="en-US" baseline="0"/>
                  </a:p>
                  <a:p>
                    <a:fld id="{BAA9965C-0D9F-46EB-9B34-B31CFE029C5B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302-49AC-B037-E3D695C51FDF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Sheet1!$N$26:$Q$26</c:f>
              <c:strCache>
                <c:ptCount val="4"/>
                <c:pt idx="0">
                  <c:v>White</c:v>
                </c:pt>
                <c:pt idx="1">
                  <c:v>Black</c:v>
                </c:pt>
                <c:pt idx="2">
                  <c:v>Hispanic</c:v>
                </c:pt>
                <c:pt idx="3">
                  <c:v>Other Races</c:v>
                </c:pt>
              </c:strCache>
            </c:strRef>
          </c:cat>
          <c:val>
            <c:numRef>
              <c:f>Sheet1!$N$27:$Q$27</c:f>
              <c:numCache>
                <c:formatCode>0.0%</c:formatCode>
                <c:ptCount val="4"/>
                <c:pt idx="0">
                  <c:v>0.39500000000000002</c:v>
                </c:pt>
                <c:pt idx="1">
                  <c:v>0.186</c:v>
                </c:pt>
                <c:pt idx="2">
                  <c:v>0.35</c:v>
                </c:pt>
                <c:pt idx="3">
                  <c:v>6.9000000000000061E-2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302-49AC-B037-E3D695C51FDF}"/>
            </c:ext>
            <c:ext xmlns:c15="http://schemas.microsoft.com/office/drawing/2012/chart" uri="{02D57815-91ED-43cb-92C2-25804820EDAC}">
              <c15:datalabelsRange>
                <c15:f>Sheet1!$N$28:$Q$28</c15:f>
                <c15:dlblRangeCache>
                  <c:ptCount val="4"/>
                  <c:pt idx="0">
                    <c:v>359,286</c:v>
                  </c:pt>
                  <c:pt idx="1">
                    <c:v>169,183</c:v>
                  </c:pt>
                  <c:pt idx="2">
                    <c:v>318,355</c:v>
                  </c:pt>
                  <c:pt idx="3">
                    <c:v>62,761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DE5-415B-9088-60226BDCAA9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DE5-415B-9088-60226BDCAA9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DE5-415B-9088-60226BDCAA9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DE5-415B-9088-60226BDCAA99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A3843B9-658B-4EEC-A4F4-FE2DE74BE69E}" type="CELLRANGE">
                      <a:rPr lang="en-US"/>
                      <a:pPr>
                        <a:defRPr sz="1000" b="1"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 baseline="0"/>
                  </a:p>
                  <a:p>
                    <a:pPr>
                      <a:defRPr sz="1000" b="1">
                        <a:solidFill>
                          <a:schemeClr val="bg1"/>
                        </a:solidFill>
                      </a:defRPr>
                    </a:pPr>
                    <a:fld id="{6EBACFF2-D847-4212-9B94-3EC00FD7AE53}" type="CATEGORYNAME">
                      <a:rPr lang="en-US"/>
                      <a:pPr>
                        <a:defRPr sz="1000" b="1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endParaRPr lang="en-US" baseline="0"/>
                  </a:p>
                  <a:p>
                    <a:pPr>
                      <a:defRPr sz="1000" b="1">
                        <a:solidFill>
                          <a:schemeClr val="bg1"/>
                        </a:solidFill>
                      </a:defRPr>
                    </a:pPr>
                    <a:fld id="{A7A376D1-95A8-4904-AB5C-BD411F33E1E4}" type="VALUE">
                      <a:rPr lang="en-US"/>
                      <a:pPr>
                        <a:defRPr sz="10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DE5-415B-9088-60226BDCAA99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FF4580D6-9107-4A8E-BC3E-D60EA2DDCA90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C1ACD710-22E0-4A4D-95A6-ABB28B7092CD}" type="CATEGORYNAME">
                      <a:rPr lang="en-US"/>
                      <a:pPr/>
                      <a:t>[CATEGORY NAME]</a:t>
                    </a:fld>
                    <a:endParaRPr lang="en-US" baseline="0"/>
                  </a:p>
                  <a:p>
                    <a:fld id="{3FC1EAD2-FE3B-4CF1-8415-1820C213C363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DE5-415B-9088-60226BDCAA99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C568289B-FCB8-4030-BD8C-4D4C46237E55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66EECAAC-0055-4E8B-AAFC-C4EAE28B4031}" type="CATEGORYNAME">
                      <a:rPr lang="en-US"/>
                      <a:pPr/>
                      <a:t>[CATEGORY NAME]</a:t>
                    </a:fld>
                    <a:endParaRPr lang="en-US" baseline="0"/>
                  </a:p>
                  <a:p>
                    <a:fld id="{F610CE17-B312-4EB7-9B02-AADBB82F95D4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DE5-415B-9088-60226BDCAA99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3"/>
              <c:layout>
                <c:manualLayout>
                  <c:x val="-0.10890191364386312"/>
                  <c:y val="0"/>
                </c:manualLayout>
              </c:layout>
              <c:tx>
                <c:rich>
                  <a:bodyPr/>
                  <a:lstStyle/>
                  <a:p>
                    <a:fld id="{23EFFF29-2553-475B-BBEE-C045D24BF019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B0A28145-5A79-4293-BF27-81D8DBBDB4C3}" type="CATEGORYNAME">
                      <a:rPr lang="en-US"/>
                      <a:pPr/>
                      <a:t>[CATEGORY NAME]</a:t>
                    </a:fld>
                    <a:endParaRPr lang="en-US" baseline="0"/>
                  </a:p>
                  <a:p>
                    <a:fld id="{1E20B50E-8505-4D08-8DE8-000660AD6CCF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DE5-415B-9088-60226BDCAA99}"/>
                </c:ext>
                <c:ext xmlns:c15="http://schemas.microsoft.com/office/drawing/2012/chart" uri="{CE6537A1-D6FC-4f65-9D91-7224C49458BB}">
                  <c15:layout>
                    <c:manualLayout>
                      <c:w val="0.2813299435799797"/>
                      <c:h val="0.19965277777777779"/>
                    </c:manualLayout>
                  </c15:layout>
                  <c15:dlblFieldTable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Sheet1!$M$1:$P$1</c:f>
              <c:strCache>
                <c:ptCount val="4"/>
                <c:pt idx="0">
                  <c:v>White</c:v>
                </c:pt>
                <c:pt idx="1">
                  <c:v>Black</c:v>
                </c:pt>
                <c:pt idx="2">
                  <c:v>Hispanic</c:v>
                </c:pt>
                <c:pt idx="3">
                  <c:v>Other Races</c:v>
                </c:pt>
              </c:strCache>
            </c:strRef>
          </c:cat>
          <c:val>
            <c:numRef>
              <c:f>Sheet1!$M$2:$P$2</c:f>
              <c:numCache>
                <c:formatCode>0.0%</c:formatCode>
                <c:ptCount val="4"/>
                <c:pt idx="0">
                  <c:v>0.39500000000000002</c:v>
                </c:pt>
                <c:pt idx="1">
                  <c:v>0.186</c:v>
                </c:pt>
                <c:pt idx="2">
                  <c:v>0.35</c:v>
                </c:pt>
                <c:pt idx="3">
                  <c:v>6.9000000000000061E-2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7DE5-415B-9088-60226BDCAA99}"/>
            </c:ext>
            <c:ext xmlns:c15="http://schemas.microsoft.com/office/drawing/2012/chart" uri="{02D57815-91ED-43cb-92C2-25804820EDAC}">
              <c15:datalabelsRange>
                <c15:f>Sheet1!$M$3:$P$3</c15:f>
                <c15:dlblRangeCache>
                  <c:ptCount val="4"/>
                  <c:pt idx="0">
                    <c:v>153,514</c:v>
                  </c:pt>
                  <c:pt idx="1">
                    <c:v>72,288</c:v>
                  </c:pt>
                  <c:pt idx="2">
                    <c:v>136,025</c:v>
                  </c:pt>
                  <c:pt idx="3">
                    <c:v>26,816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896-4CF5-AA9C-031FC8CD205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896-4CF5-AA9C-031FC8CD205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896-4CF5-AA9C-031FC8CD205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896-4CF5-AA9C-031FC8CD205F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61B305E-15FA-4841-8B6C-7FE995AB7191}" type="CELLRANGE">
                      <a:rPr lang="en-US"/>
                      <a:pPr>
                        <a:defRPr sz="1000" b="1"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 baseline="0"/>
                  </a:p>
                  <a:p>
                    <a:pPr>
                      <a:defRPr sz="1000" b="1">
                        <a:solidFill>
                          <a:schemeClr val="bg1"/>
                        </a:solidFill>
                      </a:defRPr>
                    </a:pPr>
                    <a:fld id="{AD020A07-3B53-426A-BBC2-B55B287A7DFC}" type="CATEGORYNAME">
                      <a:rPr lang="en-US"/>
                      <a:pPr>
                        <a:defRPr sz="1000" b="1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endParaRPr lang="en-US" baseline="0"/>
                  </a:p>
                  <a:p>
                    <a:pPr>
                      <a:defRPr sz="1000" b="1">
                        <a:solidFill>
                          <a:schemeClr val="bg1"/>
                        </a:solidFill>
                      </a:defRPr>
                    </a:pPr>
                    <a:fld id="{5A2402A7-AE37-41F6-B004-EDF47DBBDE0E}" type="VALUE">
                      <a:rPr lang="en-US"/>
                      <a:pPr>
                        <a:defRPr sz="10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896-4CF5-AA9C-031FC8CD205F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1D48BC06-201D-4DA8-8E9C-F6480231D100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BEE4A4C5-43B7-49D3-9D9B-6E8546507406}" type="CATEGORYNAME">
                      <a:rPr lang="en-US"/>
                      <a:pPr/>
                      <a:t>[CATEGORY NAME]</a:t>
                    </a:fld>
                    <a:endParaRPr lang="en-US" baseline="0"/>
                  </a:p>
                  <a:p>
                    <a:fld id="{36E3017C-A1B9-4C0B-99E4-2A41635E1EB9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896-4CF5-AA9C-031FC8CD205F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F0B62254-1C84-4BFA-9AF1-BAF3D3C1C619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8EE98BB4-A5E7-4386-99A7-39388C02A245}" type="CATEGORYNAME">
                      <a:rPr lang="en-US"/>
                      <a:pPr/>
                      <a:t>[CATEGORY NAME]</a:t>
                    </a:fld>
                    <a:endParaRPr lang="en-US" baseline="0"/>
                  </a:p>
                  <a:p>
                    <a:fld id="{95F83F78-DF25-45E8-ACCE-5CD049111DB6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896-4CF5-AA9C-031FC8CD205F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3"/>
              <c:layout>
                <c:manualLayout>
                  <c:x val="-7.9013254878994438E-2"/>
                  <c:y val="5.7870370370370367E-3"/>
                </c:manualLayout>
              </c:layout>
              <c:tx>
                <c:rich>
                  <a:bodyPr/>
                  <a:lstStyle/>
                  <a:p>
                    <a:fld id="{E61407F7-F3C8-468A-9670-21C29B8143DD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312C0F40-2CE3-481E-B2D9-49ED71B0E7A2}" type="CATEGORYNAME">
                      <a:rPr lang="en-US"/>
                      <a:pPr/>
                      <a:t>[CATEGORY NAME]</a:t>
                    </a:fld>
                    <a:endParaRPr lang="en-US" baseline="0"/>
                  </a:p>
                  <a:p>
                    <a:fld id="{2342B92C-DA4E-4D60-B8D4-7A2D97E01457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6896-4CF5-AA9C-031FC8CD205F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Sheet1!$B$1:$E$1</c:f>
              <c:strCache>
                <c:ptCount val="4"/>
                <c:pt idx="0">
                  <c:v>White</c:v>
                </c:pt>
                <c:pt idx="1">
                  <c:v>Black</c:v>
                </c:pt>
                <c:pt idx="2">
                  <c:v>Hispanic</c:v>
                </c:pt>
                <c:pt idx="3">
                  <c:v>Other Races</c:v>
                </c:pt>
              </c:strCache>
            </c:strRef>
          </c:cat>
          <c:val>
            <c:numRef>
              <c:f>Sheet1!$B$2:$E$2</c:f>
              <c:numCache>
                <c:formatCode>0.0%</c:formatCode>
                <c:ptCount val="4"/>
                <c:pt idx="0">
                  <c:v>0.39500000000000002</c:v>
                </c:pt>
                <c:pt idx="1">
                  <c:v>0.186</c:v>
                </c:pt>
                <c:pt idx="2">
                  <c:v>0.35</c:v>
                </c:pt>
                <c:pt idx="3">
                  <c:v>6.9000000000000061E-2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896-4CF5-AA9C-031FC8CD205F}"/>
            </c:ext>
            <c:ext xmlns:c15="http://schemas.microsoft.com/office/drawing/2012/chart" uri="{02D57815-91ED-43cb-92C2-25804820EDAC}">
              <c15:datalabelsRange>
                <c15:f>Sheet1!$B$4:$E$4</c15:f>
                <c15:dlblRangeCache>
                  <c:ptCount val="4"/>
                  <c:pt idx="0">
                    <c:v>250,422</c:v>
                  </c:pt>
                  <c:pt idx="1">
                    <c:v>117,920</c:v>
                  </c:pt>
                  <c:pt idx="2">
                    <c:v>221,893</c:v>
                  </c:pt>
                  <c:pt idx="3">
                    <c:v>43,745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790244969378824E-2"/>
          <c:y val="0.23422988024489341"/>
          <c:w val="0.95010790317876936"/>
          <c:h val="0.645067909647485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Voter Turnout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AC42-2E42-8BD7-CDA41B3B77B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C42-2E42-8BD7-CDA41B3B77BB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C42-2E42-8BD7-CDA41B3B77BB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C42-2E42-8BD7-CDA41B3B77BB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C42-2E42-8BD7-CDA41B3B77BB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C42-2E42-8BD7-CDA41B3B77B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2001
General</c:v>
                </c:pt>
                <c:pt idx="1">
                  <c:v>2003
General</c:v>
                </c:pt>
                <c:pt idx="2">
                  <c:v>2008
Bond</c:v>
                </c:pt>
                <c:pt idx="3">
                  <c:v>2009
General</c:v>
                </c:pt>
                <c:pt idx="4">
                  <c:v>2011
General</c:v>
                </c:pt>
                <c:pt idx="5">
                  <c:v>2014
Bond</c:v>
                </c:pt>
                <c:pt idx="6">
                  <c:v>2017
General</c:v>
                </c:pt>
                <c:pt idx="7">
                  <c:v>2018
Bond</c:v>
                </c:pt>
                <c:pt idx="8">
                  <c:v>2019
General</c:v>
                </c:pt>
              </c:strCache>
            </c:strRef>
          </c:cat>
          <c:val>
            <c:numRef>
              <c:f>Sheet1!$B$2:$B$10</c:f>
              <c:numCache>
                <c:formatCode>0.0</c:formatCode>
                <c:ptCount val="9"/>
                <c:pt idx="0">
                  <c:v>3.9</c:v>
                </c:pt>
                <c:pt idx="1">
                  <c:v>14</c:v>
                </c:pt>
                <c:pt idx="2">
                  <c:v>3.6</c:v>
                </c:pt>
                <c:pt idx="3">
                  <c:v>6.1</c:v>
                </c:pt>
                <c:pt idx="4">
                  <c:v>10.3</c:v>
                </c:pt>
                <c:pt idx="5">
                  <c:v>9.1</c:v>
                </c:pt>
                <c:pt idx="6">
                  <c:v>8.1999999999999993</c:v>
                </c:pt>
                <c:pt idx="7">
                  <c:v>4.3</c:v>
                </c:pt>
                <c:pt idx="8">
                  <c:v>8.9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C42-2E42-8BD7-CDA41B3B77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27"/>
        <c:axId val="611019464"/>
        <c:axId val="611017504"/>
      </c:barChart>
      <c:catAx>
        <c:axId val="611019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1017504"/>
        <c:crosses val="autoZero"/>
        <c:auto val="1"/>
        <c:lblAlgn val="ctr"/>
        <c:lblOffset val="100"/>
        <c:noMultiLvlLbl val="0"/>
      </c:catAx>
      <c:valAx>
        <c:axId val="611017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1019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0.37778</cdr:x>
      <cdr:y>0.1748</cdr:y>
    </cdr:from>
    <cdr:to>
      <cdr:x>0.69248</cdr:x>
      <cdr:y>0.23547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145279" y="1022828"/>
          <a:ext cx="3453205" cy="3550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/>
            <a:t>Turnout % of Registered Voters</a:t>
          </a:r>
        </a:p>
      </cdr:txBody>
    </cdr:sp>
  </cdr:relSizeAnchor>
  <cdr:relSizeAnchor xmlns:cdr="http://schemas.openxmlformats.org/drawingml/2006/chartDrawing">
    <cdr:from>
      <cdr:x>0.04028</cdr:x>
      <cdr:y>0.57899</cdr:y>
    </cdr:from>
    <cdr:to>
      <cdr:x>1</cdr:x>
      <cdr:y>0.57899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="" xmlns:a16="http://schemas.microsoft.com/office/drawing/2014/main" id="{B3581CFA-F550-E445-A70F-21440C022384}"/>
            </a:ext>
          </a:extLst>
        </cdr:cNvPr>
        <cdr:cNvCxnSpPr/>
      </cdr:nvCxnSpPr>
      <cdr:spPr>
        <a:xfrm xmlns:a="http://schemas.openxmlformats.org/drawingml/2006/main">
          <a:off x="465222" y="3639636"/>
          <a:ext cx="11085093" cy="0"/>
        </a:xfrm>
        <a:prstGeom xmlns:a="http://schemas.openxmlformats.org/drawingml/2006/main" prst="line">
          <a:avLst/>
        </a:prstGeom>
        <a:ln xmlns:a="http://schemas.openxmlformats.org/drawingml/2006/main" w="44450"/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554BB-75E0-43AB-B517-F368415CD970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35CD1-E019-4A09-A93B-750376C8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41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01C4D-C3FB-47D5-9281-6FB73DA1565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51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baseline="0" dirty="0"/>
              <a:t>18</a:t>
            </a:r>
            <a:r>
              <a:rPr lang="en-US" baseline="30000" dirty="0"/>
              <a:t>th</a:t>
            </a:r>
            <a:r>
              <a:rPr lang="en-US" baseline="0" dirty="0"/>
              <a:t> lowest density out of top 20 cities.</a:t>
            </a:r>
          </a:p>
          <a:p>
            <a:endParaRPr lang="en-US" baseline="0" dirty="0"/>
          </a:p>
          <a:p>
            <a:r>
              <a:rPr lang="en-US" baseline="0" dirty="0"/>
              <a:t>Out of the top 50 cities, Fort Worth ranks #40 in terms of population density. The remaining cities’ land area is based on 2010 Census data, and as such has likely changed since.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E0ACB-E39B-B947-A349-DDBC65D1B5B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678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1110F-E077-45BF-89E4-CD4683DBABB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74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saw this graph in Dana’s presentation this morning,</a:t>
            </a:r>
            <a:r>
              <a:rPr lang="en-US" baseline="0" dirty="0"/>
              <a:t> showing the closing gap between the % of white and Hispanic citizens in Fort Worth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92E01-2B1D-47D1-AD5A-DD2E5AEAB86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732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We do not perform</a:t>
            </a:r>
            <a:r>
              <a:rPr lang="en-US" baseline="0" dirty="0"/>
              <a:t> demographic projections by race at the City level, so to look forward we use the Texas Demographic Center’s projections. </a:t>
            </a:r>
            <a:r>
              <a:rPr lang="en-US" dirty="0"/>
              <a:t>When we look</a:t>
            </a:r>
            <a:r>
              <a:rPr lang="en-US" baseline="0" dirty="0"/>
              <a:t> at their projections in Tarrant County through 2045, Whites are steadily declining, while Hispanic, Black and Asian populations are all increasing. In 2010, the White population in Tarrant County was 52% , but declined to 49% in 2015 resulting in a majority-minority around that time. In 2020, the non-White population was 54%.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Here you can see that</a:t>
            </a:r>
            <a:r>
              <a:rPr lang="en-US" baseline="0" dirty="0"/>
              <a:t> Hispanics will become the largest population in the County in the early 2040s, just outside our 20-year look-ahead window.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In 2045 Hispanics will make up 34% of Tarrant County’s population while Whites will make up 32%. </a:t>
            </a:r>
            <a:endParaRPr lang="en-US" dirty="0"/>
          </a:p>
          <a:p>
            <a:endParaRPr lang="en-US" baseline="0" dirty="0"/>
          </a:p>
          <a:p>
            <a:r>
              <a:rPr lang="en-US" baseline="0" dirty="0"/>
              <a:t>2020 %s:</a:t>
            </a:r>
          </a:p>
          <a:p>
            <a:r>
              <a:rPr lang="en-US" baseline="0" dirty="0"/>
              <a:t>46% White/54% non-white made up of:</a:t>
            </a:r>
          </a:p>
          <a:p>
            <a:r>
              <a:rPr lang="en-US" baseline="0" dirty="0"/>
              <a:t>29% Hispanic</a:t>
            </a:r>
          </a:p>
          <a:p>
            <a:r>
              <a:rPr lang="en-US" baseline="0" dirty="0"/>
              <a:t>16% black</a:t>
            </a:r>
          </a:p>
          <a:p>
            <a:r>
              <a:rPr lang="en-US" baseline="0" dirty="0"/>
              <a:t>6% Asian</a:t>
            </a:r>
          </a:p>
          <a:p>
            <a:r>
              <a:rPr lang="en-US" baseline="0" dirty="0"/>
              <a:t>3 % NH Other</a:t>
            </a:r>
          </a:p>
          <a:p>
            <a:endParaRPr lang="en-US" baseline="0" dirty="0"/>
          </a:p>
          <a:p>
            <a:r>
              <a:rPr lang="en-US" baseline="0" dirty="0"/>
              <a:t>You can see by the Texas Demographic Center’s projections,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92E01-2B1D-47D1-AD5A-DD2E5AEAB86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897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1E0ACB-E39B-B947-A349-DDBC65D1B5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9689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3923E-3AC0-4038-BCA4-94898AA4649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647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3923E-3AC0-4038-BCA4-94898AA4649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693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Combine</a:t>
            </a:r>
            <a:r>
              <a:rPr lang="en-US" baseline="0" dirty="0"/>
              <a:t> with next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E0ACB-E39B-B947-A349-DDBC65D1B5B5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769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9EB729E-CB2C-4A72-B1FC-EB117EF89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313D1BE-53F9-4FCF-92A2-14A5E94B7A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BE9FABD-92AD-47A3-AFC5-152891E8F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2347-3FF8-432D-9966-2DB1EEE25C33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5C89F01-469E-4503-8D46-1AB95AEAC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27738AA-B8BB-48F7-92F5-322112600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51FB2-7568-492D-86CB-5DF6F56D9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04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515DBC-6373-42F1-8739-E55128B63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8E3884F-5B71-482C-9C40-7DCFAF6C8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136F535-0FF6-4977-96A2-2005367A2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2347-3FF8-432D-9966-2DB1EEE25C33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17B0415-2F9B-4B17-BF31-F30677DC4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C21E1E0-9E1E-4BA8-B929-22BF3401A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51FB2-7568-492D-86CB-5DF6F56D9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39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4449A7D-5F0D-4E2F-8A79-5A1FE142FC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8DD44EF-3224-4F71-AA6B-B17C734EC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839D606-E53A-4BCE-8557-CF39BB38E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2347-3FF8-432D-9966-2DB1EEE25C33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46EA2D-8477-4793-8A49-3B4978825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E8E501C-8B3B-43F8-8382-3546D6C64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51FB2-7568-492D-86CB-5DF6F56D9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19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17255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AB1C3-98F3-489D-9DD7-FCA6E64504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157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FF79-DFC5-450F-AF89-09B8165E7D9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698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92001" cy="17255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958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07276"/>
            <a:ext cx="10515600" cy="35449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DBC4-6DFE-4F5D-87B9-36FD06F9B1F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57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A36D-98E2-42FC-BFB8-323EAC26FB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233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3017-3F5D-474F-B5C7-D38983311F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803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20E9-5943-4978-9C8C-F3008D11ECC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22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A099-BE61-4930-9C6E-40776F299CF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8808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632858"/>
            <a:ext cx="12192000" cy="52251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1499" y="710584"/>
            <a:ext cx="11049001" cy="1325563"/>
          </a:xfrm>
        </p:spPr>
        <p:txBody>
          <a:bodyPr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04401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72CB7A-F794-4199-9969-C0585D84B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E82E857-8F51-47A6-98B1-B65DEFA2E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EFA10A7-D0B7-4A0E-ACD3-CF59A94F5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2347-3FF8-432D-9966-2DB1EEE25C33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61FDB74-A2C3-47DC-B87A-1BD3EC6CA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1C90DB-852A-4F29-9984-CD7B614CE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51FB2-7568-492D-86CB-5DF6F56D9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644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D94C-A122-4B70-84DC-1DE5D4D4AA0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635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F7E9-8AF8-4A33-83DF-967EF7E428B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4709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FB0A-6273-4976-AFFA-7B410353845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9403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ABBC-1530-4140-842E-053FBE7B478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6791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3F12B-C979-47DD-AA3A-EF5FF201AEA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BC1B6-4970-426F-9861-04864A648E0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0348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17255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AB1C3-98F3-489D-9DD7-FCA6E64504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799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FF79-DFC5-450F-AF89-09B8165E7D9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528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92001" cy="17255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958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07276"/>
            <a:ext cx="10515600" cy="35449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DBC4-6DFE-4F5D-87B9-36FD06F9B1F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7116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A36D-98E2-42FC-BFB8-323EAC26FB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5473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3017-3F5D-474F-B5C7-D38983311F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27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6F556D-6F15-4929-A383-E9B90A8DE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3B5AEE1-DA96-44B6-8142-CFC455544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EFB6584-096F-4610-A650-E46ECC74C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2347-3FF8-432D-9966-2DB1EEE25C33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4F19DCB-EFFA-42C2-9325-C92B47955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54A321E-6096-456C-BE6D-EB54D78BE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51FB2-7568-492D-86CB-5DF6F56D9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910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20E9-5943-4978-9C8C-F3008D11ECC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7312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A099-BE61-4930-9C6E-40776F299CF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5120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632858"/>
            <a:ext cx="12192000" cy="52251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1499" y="710584"/>
            <a:ext cx="11049001" cy="1325563"/>
          </a:xfrm>
        </p:spPr>
        <p:txBody>
          <a:bodyPr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3223667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D94C-A122-4B70-84DC-1DE5D4D4AA0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6357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F7E9-8AF8-4A33-83DF-967EF7E428B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4634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FB0A-6273-4976-AFFA-7B410353845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8485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ABBC-1530-4140-842E-053FBE7B478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7107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3F12B-C979-47DD-AA3A-EF5FF201AEA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BC1B6-4970-426F-9861-04864A648E0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174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BCD8594-FF50-46A3-BA0B-13EDCE451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70DB023-37D9-4F4C-9137-E77B08E2E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C75CFAC-667D-4000-A4A5-4AD333797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6C835A4-9D45-4017-B8EB-D7435626A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2347-3FF8-432D-9966-2DB1EEE25C33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F28971C-BD14-4AE9-9B7C-42D09C243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3A2DF9D-E7E0-4D15-88E7-9E832AFE3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51FB2-7568-492D-86CB-5DF6F56D9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0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9BA170-A7E3-4529-9C5E-FCEF44A39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576709F-B51C-4F75-AD8C-52693B15B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95A7ACD-8482-4E0C-9163-A6656A162E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EB8CE57-2FEF-4C2D-A74B-A74A011FFF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C3E1F8F-2A19-4EF2-A085-16A010A671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AEC441D-3B53-40C0-9CAF-8D4B68DA8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2347-3FF8-432D-9966-2DB1EEE25C33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847B629-878C-44C1-9E59-EBFC27A52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797290D-50C7-46BF-8D34-6CBAA03AF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51FB2-7568-492D-86CB-5DF6F56D9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37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17EE1B-107E-41C9-AEAF-4D1168F65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298C296-34B1-4B3E-949A-29D1D2D19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2347-3FF8-432D-9966-2DB1EEE25C33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3E552F9-ABFB-49AF-8516-C66C5F921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CFD4F72-29B9-45AB-803E-22388946A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51FB2-7568-492D-86CB-5DF6F56D9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75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629CF5B-26F5-474E-A7EC-98446F23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2347-3FF8-432D-9966-2DB1EEE25C33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45B0F65-E12D-4ABC-AA0F-2DFE2D01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B80DF2-E5A0-4EDA-A846-5F91B2B61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51FB2-7568-492D-86CB-5DF6F56D9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8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1CE8D2-3928-45B4-A4C8-625016736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24F3A9-019E-45F8-B8BA-A86B92E73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13249F3-585E-4BFE-9F88-5EA3AB4CB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48E60A8-1CCB-437A-B30D-ADE6B1805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2347-3FF8-432D-9966-2DB1EEE25C33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0E73E3D-1DB5-47F7-95FD-7ED044524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4B21E0D-2783-4BDD-B76E-E90AD9BFA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51FB2-7568-492D-86CB-5DF6F56D9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7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16C7D9-3139-4346-9A33-94CDD9DD7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9C95E7A-3B93-466B-890E-2C170FCDA1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A50A40A-F8AC-4783-9A16-F6988C13D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FC04E05-10BB-4816-9A99-19273665F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2347-3FF8-432D-9966-2DB1EEE25C33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D61A48B-C2CB-4850-84CB-F72A62431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405E2C1-FA98-49C6-8757-14B0C8BB4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51FB2-7568-492D-86CB-5DF6F56D9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54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9F34F24-0188-4704-BA91-3BEAE2860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5C3429E-B614-4A6D-BBDF-DC1049C7B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0B1E8DC-940F-457F-A090-0219F1B17C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62347-3FF8-432D-9966-2DB1EEE25C33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2776771-5338-420E-AB79-7FBE49CACA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38594C7-D57C-47C9-AC79-7198C8968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51FB2-7568-492D-86CB-5DF6F56D9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26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BE6B4-8824-4A8F-873A-484BED17172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 rot="19740000">
            <a:off x="3180390" y="2600773"/>
            <a:ext cx="5331450" cy="1862048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en-US" sz="11500" dirty="0">
                <a:solidFill>
                  <a:srgbClr val="E7E6E6">
                    <a:lumMod val="75000"/>
                    <a:alpha val="63000"/>
                  </a:srgbClr>
                </a:solidFill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1336613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BE6B4-8824-4A8F-873A-484BED17172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 rot="19740000">
            <a:off x="3180390" y="2600773"/>
            <a:ext cx="5331450" cy="1862048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en-US" sz="11500" dirty="0">
                <a:solidFill>
                  <a:srgbClr val="E7E6E6">
                    <a:lumMod val="75000"/>
                    <a:alpha val="63000"/>
                  </a:srgbClr>
                </a:solidFill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3476177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88488"/>
            <a:ext cx="12192000" cy="1558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4280" y="297381"/>
            <a:ext cx="11483439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prstClr val="black"/>
                </a:solidFill>
              </a:rPr>
              <a:t>Growth and </a:t>
            </a:r>
            <a:r>
              <a:rPr lang="en-US" sz="3600" b="1" dirty="0" smtClean="0">
                <a:solidFill>
                  <a:prstClr val="black"/>
                </a:solidFill>
              </a:rPr>
              <a:t>Demographic Trends</a:t>
            </a:r>
            <a:endParaRPr lang="en-US" sz="3600" b="1" dirty="0">
              <a:solidFill>
                <a:prstClr val="black"/>
              </a:solidFill>
            </a:endParaRPr>
          </a:p>
          <a:p>
            <a:pPr algn="ctr"/>
            <a:endParaRPr lang="en-US" sz="2800" b="1" dirty="0">
              <a:solidFill>
                <a:prstClr val="black"/>
              </a:solidFill>
            </a:endParaRPr>
          </a:p>
          <a:p>
            <a:pPr algn="ctr"/>
            <a:r>
              <a:rPr lang="en-US" sz="2400" dirty="0">
                <a:solidFill>
                  <a:prstClr val="black"/>
                </a:solidFill>
              </a:rPr>
              <a:t>Presented to the </a:t>
            </a:r>
          </a:p>
          <a:p>
            <a:pPr algn="ctr"/>
            <a:r>
              <a:rPr lang="en-US" sz="2400" dirty="0">
                <a:solidFill>
                  <a:prstClr val="black"/>
                </a:solidFill>
              </a:rPr>
              <a:t>Redistricting Task Force</a:t>
            </a:r>
          </a:p>
          <a:p>
            <a:pPr algn="ctr"/>
            <a:r>
              <a:rPr lang="en-US" sz="2400" dirty="0">
                <a:solidFill>
                  <a:prstClr val="black"/>
                </a:solidFill>
              </a:rPr>
              <a:t>By Mark McAvoy</a:t>
            </a:r>
          </a:p>
          <a:p>
            <a:pPr algn="ctr"/>
            <a:r>
              <a:rPr lang="en-US" sz="2400" dirty="0">
                <a:solidFill>
                  <a:prstClr val="black"/>
                </a:solidFill>
              </a:rPr>
              <a:t>Director, Planning and Data Analytics</a:t>
            </a:r>
          </a:p>
          <a:p>
            <a:pPr algn="ctr"/>
            <a:endParaRPr lang="en-US" sz="3600" b="1" dirty="0">
              <a:solidFill>
                <a:prstClr val="black"/>
              </a:solidFill>
            </a:endParaRPr>
          </a:p>
          <a:p>
            <a:pPr algn="ctr"/>
            <a:r>
              <a:rPr lang="en-US" sz="2400" dirty="0">
                <a:solidFill>
                  <a:prstClr val="black"/>
                </a:solidFill>
              </a:rPr>
              <a:t>October 22, 2020</a:t>
            </a:r>
          </a:p>
        </p:txBody>
      </p:sp>
    </p:spTree>
    <p:extLst>
      <p:ext uri="{BB962C8B-B14F-4D97-AF65-F5344CB8AC3E}">
        <p14:creationId xmlns:p14="http://schemas.microsoft.com/office/powerpoint/2010/main" val="890967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/>
            <p:extLst/>
          </p:nvPr>
        </p:nvGraphicFramePr>
        <p:xfrm>
          <a:off x="240631" y="274638"/>
          <a:ext cx="11550315" cy="6286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957138" y="144354"/>
            <a:ext cx="8745548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Aft>
                <a:spcPct val="0"/>
              </a:spcAft>
            </a:pPr>
            <a:r>
              <a:rPr lang="en-US" sz="3600" b="1" dirty="0">
                <a:solidFill>
                  <a:srgbClr val="000000"/>
                </a:solidFill>
                <a:cs typeface="Arial" panose="020B0604020202020204" pitchFamily="34" charset="0"/>
              </a:rPr>
              <a:t>Voter Participation – </a:t>
            </a:r>
            <a:r>
              <a:rPr lang="en-US" sz="3600" b="1" dirty="0">
                <a:solidFill>
                  <a:srgbClr val="4472C4"/>
                </a:solidFill>
                <a:cs typeface="Arial" panose="020B0604020202020204" pitchFamily="34" charset="0"/>
              </a:rPr>
              <a:t>General Municipal </a:t>
            </a:r>
            <a:r>
              <a:rPr lang="en-US" sz="3600" b="1" dirty="0">
                <a:solidFill>
                  <a:srgbClr val="000000"/>
                </a:solidFill>
                <a:cs typeface="Arial" panose="020B0604020202020204" pitchFamily="34" charset="0"/>
              </a:rPr>
              <a:t> and </a:t>
            </a:r>
            <a:r>
              <a:rPr lang="en-US" sz="3600" b="1" dirty="0">
                <a:solidFill>
                  <a:srgbClr val="70AD47">
                    <a:lumMod val="75000"/>
                  </a:srgbClr>
                </a:solidFill>
                <a:cs typeface="Arial" panose="020B0604020202020204" pitchFamily="34" charset="0"/>
              </a:rPr>
              <a:t>Bond</a:t>
            </a:r>
            <a:r>
              <a:rPr lang="en-US" sz="3600" b="1" dirty="0">
                <a:solidFill>
                  <a:srgbClr val="000000"/>
                </a:solidFill>
                <a:cs typeface="Arial" panose="020B0604020202020204" pitchFamily="34" charset="0"/>
              </a:rPr>
              <a:t> Elections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0868D19-C617-4C34-A29B-36B7D5B3B5E3}"/>
              </a:ext>
            </a:extLst>
          </p:cNvPr>
          <p:cNvSpPr txBox="1"/>
          <p:nvPr/>
        </p:nvSpPr>
        <p:spPr>
          <a:xfrm>
            <a:off x="0" y="6560781"/>
            <a:ext cx="7315200" cy="232962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prstClr val="black"/>
                </a:solidFill>
              </a:rPr>
              <a:t>Source: City Secretary’s Office, City of Fort Worth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FF16B2C-FFA7-8E47-ADB6-160C7C85519F}"/>
              </a:ext>
            </a:extLst>
          </p:cNvPr>
          <p:cNvSpPr txBox="1"/>
          <p:nvPr/>
        </p:nvSpPr>
        <p:spPr>
          <a:xfrm>
            <a:off x="0" y="2752403"/>
            <a:ext cx="15400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ED7D31">
                    <a:lumMod val="75000"/>
                  </a:srgbClr>
                </a:solidFill>
              </a:rPr>
              <a:t>Average Turnout 7.6%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BC1B6-4970-426F-9861-04864A648E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75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2"/>
          <p:cNvSpPr txBox="1">
            <a:spLocks noChangeArrowheads="1"/>
          </p:cNvSpPr>
          <p:nvPr/>
        </p:nvSpPr>
        <p:spPr bwMode="auto">
          <a:xfrm>
            <a:off x="182880" y="274320"/>
            <a:ext cx="49719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Population Breakdown, 1990</a:t>
            </a:r>
          </a:p>
        </p:txBody>
      </p:sp>
      <p:sp>
        <p:nvSpPr>
          <p:cNvPr id="2" name="Rectangle 1"/>
          <p:cNvSpPr/>
          <p:nvPr/>
        </p:nvSpPr>
        <p:spPr>
          <a:xfrm>
            <a:off x="1827425" y="6581001"/>
            <a:ext cx="16828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panose="020B0604020202020204" pitchFamily="34" charset="0"/>
              </a:rPr>
              <a:t>Source: US Census 1990</a:t>
            </a:r>
            <a:endParaRPr lang="en-US" sz="1200" dirty="0"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B3A41ED-5A89-43E7-BD64-F11F5A358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91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82880" y="274320"/>
            <a:ext cx="4861393" cy="6488053"/>
            <a:chOff x="5429415" y="350521"/>
            <a:chExt cx="4861393" cy="6488053"/>
          </a:xfrm>
        </p:grpSpPr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5429415" y="350521"/>
              <a:ext cx="4861393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>
                <a:spcBef>
                  <a:spcPct val="50000"/>
                </a:spcBef>
              </a:pPr>
              <a:r>
                <a:rPr lang="en-US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Population Breakdown, 2000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018694" y="6561575"/>
              <a:ext cx="168283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  <a:cs typeface="Arial" panose="020B0604020202020204" pitchFamily="34" charset="0"/>
                </a:rPr>
                <a:t>Source: US Census 2000</a:t>
              </a:r>
              <a:endParaRPr lang="en-US" sz="1200" dirty="0">
                <a:cs typeface="Arial" panose="020B0604020202020204" pitchFamily="34" charset="0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ACDBCC1F-2928-43B3-958F-B2CBCF9DB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10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5731-4F87-458A-9B9F-9CAD0794578D}" type="slidenum">
              <a:rPr lang="en-US" smtClean="0">
                <a:solidFill>
                  <a:srgbClr val="000000"/>
                </a:solidFill>
              </a:rPr>
              <a:pPr/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82880" y="274320"/>
            <a:ext cx="487144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Population Breakdown, 2010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77183" y="6538912"/>
            <a:ext cx="16828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panose="020B0604020202020204" pitchFamily="34" charset="0"/>
              </a:rPr>
              <a:t>Source: US Census 2010</a:t>
            </a:r>
            <a:endParaRPr lang="en-US" sz="1200" dirty="0"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80620" y="2590800"/>
            <a:ext cx="20489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i="1" dirty="0"/>
              <a:t>More diverse and </a:t>
            </a:r>
          </a:p>
          <a:p>
            <a:r>
              <a:rPr lang="en-US" sz="2000" i="1" dirty="0"/>
              <a:t>less segregated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227F765D-F4F8-442C-A422-B91ED3F13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3012" y="0"/>
            <a:ext cx="68489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41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5731-4F87-458A-9B9F-9CAD0794578D}" type="slidenum">
              <a:rPr lang="en-US" smtClean="0">
                <a:solidFill>
                  <a:srgbClr val="000000"/>
                </a:solidFill>
              </a:rPr>
              <a:pPr/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82879" y="274320"/>
            <a:ext cx="488148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Population Breakdown, 2015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82206" y="6538912"/>
            <a:ext cx="16828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panose="020B0604020202020204" pitchFamily="34" charset="0"/>
              </a:rPr>
              <a:t>Source: US Census 2015</a:t>
            </a:r>
            <a:endParaRPr lang="en-US" sz="1200" dirty="0"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80444" y="2286001"/>
            <a:ext cx="2205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Continuing to grow more diverse and </a:t>
            </a:r>
          </a:p>
          <a:p>
            <a:pPr algn="ctr"/>
            <a:r>
              <a:rPr lang="en-US" sz="2000" i="1" dirty="0"/>
              <a:t>less segregated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749007EF-36D7-4B44-BB44-FE82CE59F2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3023" y="0"/>
            <a:ext cx="68489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85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695A00F-F8ED-46E5-BE9F-9611E1B61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1" y="533401"/>
            <a:ext cx="6256317" cy="605827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5731-4F87-458A-9B9F-9CAD0794578D}" type="slidenum">
              <a:rPr lang="en-US" smtClean="0">
                <a:solidFill>
                  <a:srgbClr val="000000"/>
                </a:solidFill>
              </a:rPr>
              <a:pPr/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5012" y="2572317"/>
            <a:ext cx="335670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i="1" dirty="0"/>
              <a:t>Minority populations (non-White) making up 75% or more of the total population. Concentrated in Northside, Central, </a:t>
            </a:r>
            <a:r>
              <a:rPr lang="en-US" sz="2000" i="1" dirty="0" smtClean="0"/>
              <a:t>South, Southeast                     </a:t>
            </a:r>
            <a:endParaRPr lang="en-US" sz="2000" i="1" dirty="0"/>
          </a:p>
        </p:txBody>
      </p:sp>
      <p:sp>
        <p:nvSpPr>
          <p:cNvPr id="10" name="Rectangle 9"/>
          <p:cNvSpPr/>
          <p:nvPr/>
        </p:nvSpPr>
        <p:spPr>
          <a:xfrm>
            <a:off x="583336" y="6433732"/>
            <a:ext cx="34815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panose="020B0604020202020204" pitchFamily="34" charset="0"/>
              </a:rPr>
              <a:t>Source: City of Fort Worth, Planning &amp; Data Analytics</a:t>
            </a:r>
            <a:endParaRPr lang="en-US" sz="1200" dirty="0">
              <a:cs typeface="Arial" panose="020B0604020202020204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82879" y="274320"/>
            <a:ext cx="423672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Super Majority Minority Areas, 2020</a:t>
            </a:r>
          </a:p>
        </p:txBody>
      </p:sp>
    </p:spTree>
    <p:extLst>
      <p:ext uri="{BB962C8B-B14F-4D97-AF65-F5344CB8AC3E}">
        <p14:creationId xmlns:p14="http://schemas.microsoft.com/office/powerpoint/2010/main" val="1137423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6620757" y="163376"/>
            <a:ext cx="5401559" cy="7747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</a:p>
        </p:txBody>
      </p:sp>
      <p:sp>
        <p:nvSpPr>
          <p:cNvPr id="4108" name="Text Box 14"/>
          <p:cNvSpPr txBox="1">
            <a:spLocks noChangeArrowheads="1"/>
          </p:cNvSpPr>
          <p:nvPr/>
        </p:nvSpPr>
        <p:spPr bwMode="auto">
          <a:xfrm>
            <a:off x="0" y="6596390"/>
            <a:ext cx="714533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U.S. Census Bureau, 7/1/2019 estimate, Fort Worth Planning &amp; Data Analytics, 2020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52801" y="164035"/>
          <a:ext cx="6281806" cy="6365928"/>
        </p:xfrm>
        <a:graphic>
          <a:graphicData uri="http://schemas.openxmlformats.org/drawingml/2006/table">
            <a:tbl>
              <a:tblPr firstRow="1" firstCol="1" bandRow="1"/>
              <a:tblGrid>
                <a:gridCol w="6125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173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173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173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173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113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City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US" sz="14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Population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Percent Change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2010 - 2018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Population </a:t>
                      </a:r>
                    </a:p>
                    <a:p>
                      <a:pPr marL="0" marR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per Square Mile</a:t>
                      </a:r>
                    </a:p>
                  </a:txBody>
                  <a:tcPr marL="49244" marR="49244" marT="49244" marB="49244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9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New York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8,398,748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2.74%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27,961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9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Los Angeles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3,990,456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5.22%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8,515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9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3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Chicago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2,705,994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0.39%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11,901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9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3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Houston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2,325,502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10.77%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3,651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9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Phoenix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1,660,272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14.85%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3,207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9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3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Philadelphia</a:t>
                      </a:r>
                      <a:endParaRPr lang="en-US" sz="13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1,584,138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3.81%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11,801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9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3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San Antonio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1,532,233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15.43%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3,162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9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San Diego</a:t>
                      </a:r>
                      <a:endParaRPr lang="en-US" sz="13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1,425,976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9.07%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4,380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9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3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Dallas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1,345,047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12.29%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3,960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9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3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San Jose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1,030,119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8.90%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5,817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9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Austin</a:t>
                      </a: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964,254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9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Jacksonville</a:t>
                      </a: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903,889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9.99%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79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3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Fort Worth</a:t>
                      </a: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895,008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20.75%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9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Columbus</a:t>
                      </a: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892,533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13.40%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79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3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San Francisco</a:t>
                      </a: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883,305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18,846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79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Charlotte</a:t>
                      </a: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872,498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19.29%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79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Indianapolis</a:t>
                      </a: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867,125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5.69%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79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Seattle</a:t>
                      </a: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744,955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22.39%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8,875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79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Denver</a:t>
                      </a: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716,492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19.38%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4,683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79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Washington, DC</a:t>
                      </a:r>
                    </a:p>
                  </a:txBody>
                  <a:tcPr marL="49244" marR="49244" marT="49244" marB="49244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702,455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16.74%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11,506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38076" y="3790105"/>
            <a:ext cx="1051560" cy="777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hilly" dir="t"/>
          </a:scene3d>
          <a:sp3d prstMaterial="plastic">
            <a:contourClr>
              <a:srgbClr val="969696"/>
            </a:contourClr>
          </a:sp3d>
        </p:spPr>
      </p:pic>
      <p:pic>
        <p:nvPicPr>
          <p:cNvPr id="7" name="Picture 6"/>
          <p:cNvPicPr>
            <a:picLocks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89518" y="3790105"/>
            <a:ext cx="1051560" cy="777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hilly" dir="t"/>
          </a:scene3d>
          <a:sp3d prstMaterial="plastic">
            <a:contourClr>
              <a:srgbClr val="969696"/>
            </a:contourClr>
          </a:sp3d>
        </p:spPr>
      </p:pic>
      <p:pic>
        <p:nvPicPr>
          <p:cNvPr id="9" name="Picture 8"/>
          <p:cNvPicPr>
            <a:picLocks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15239" y="3790105"/>
            <a:ext cx="1051560" cy="777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hilly" dir="t"/>
          </a:scene3d>
          <a:sp3d prstMaterial="plastic">
            <a:contourClr>
              <a:srgbClr val="969696"/>
            </a:contourClr>
          </a:sp3d>
        </p:spPr>
      </p:pic>
      <p:pic>
        <p:nvPicPr>
          <p:cNvPr id="10" name="Picture 9"/>
          <p:cNvPicPr>
            <a:picLocks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3797" y="3790105"/>
            <a:ext cx="1051560" cy="777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hilly" dir="t"/>
          </a:scene3d>
          <a:sp3d prstMaterial="plastic">
            <a:contourClr>
              <a:srgbClr val="969696"/>
            </a:contourClr>
          </a:sp3d>
        </p:spPr>
      </p:pic>
      <p:pic>
        <p:nvPicPr>
          <p:cNvPr id="11" name="Picture 10"/>
          <p:cNvPicPr>
            <a:picLocks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40960" y="3790105"/>
            <a:ext cx="1051560" cy="777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hilly" dir="t"/>
          </a:scene3d>
          <a:sp3d prstMaterial="plastic">
            <a:contourClr>
              <a:srgbClr val="969696"/>
            </a:contourClr>
          </a:sp3d>
        </p:spPr>
      </p:pic>
      <p:pic>
        <p:nvPicPr>
          <p:cNvPr id="12" name="Picture 11"/>
          <p:cNvPicPr>
            <a:picLocks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38076" y="4632192"/>
            <a:ext cx="1051560" cy="777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hilly" dir="t"/>
          </a:scene3d>
          <a:sp3d prstMaterial="plastic">
            <a:contourClr>
              <a:srgbClr val="969696"/>
            </a:contourClr>
          </a:sp3d>
        </p:spPr>
      </p:pic>
      <p:pic>
        <p:nvPicPr>
          <p:cNvPr id="13" name="Picture 12"/>
          <p:cNvPicPr>
            <a:picLocks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3797" y="4632192"/>
            <a:ext cx="1051560" cy="777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hilly" dir="t"/>
          </a:scene3d>
          <a:sp3d prstMaterial="plastic">
            <a:contourClr>
              <a:srgbClr val="969696"/>
            </a:contourClr>
          </a:sp3d>
        </p:spPr>
      </p:pic>
      <p:pic>
        <p:nvPicPr>
          <p:cNvPr id="14" name="Picture 13"/>
          <p:cNvPicPr>
            <a:picLocks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89518" y="4632192"/>
            <a:ext cx="1051560" cy="777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hilly" dir="t"/>
          </a:scene3d>
          <a:sp3d prstMaterial="plastic">
            <a:contourClr>
              <a:srgbClr val="969696"/>
            </a:contourClr>
          </a:sp3d>
        </p:spPr>
      </p:pic>
      <p:pic>
        <p:nvPicPr>
          <p:cNvPr id="15" name="Picture 14"/>
          <p:cNvPicPr>
            <a:picLocks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15239" y="4632192"/>
            <a:ext cx="1051560" cy="777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hilly" dir="t"/>
          </a:scene3d>
          <a:sp3d prstMaterial="plastic">
            <a:contourClr>
              <a:srgbClr val="969696"/>
            </a:contourClr>
          </a:sp3d>
        </p:spPr>
      </p:pic>
      <p:pic>
        <p:nvPicPr>
          <p:cNvPr id="18" name="Picture 17"/>
          <p:cNvPicPr>
            <a:picLocks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40960" y="4632192"/>
            <a:ext cx="1051560" cy="777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hilly" dir="t"/>
          </a:scene3d>
          <a:sp3d prstMaterial="plastic">
            <a:contourClr>
              <a:srgbClr val="969696"/>
            </a:contourClr>
          </a:sp3d>
        </p:spPr>
      </p:pic>
      <p:pic>
        <p:nvPicPr>
          <p:cNvPr id="21" name="Picture 20"/>
          <p:cNvPicPr>
            <a:picLocks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38076" y="5474280"/>
            <a:ext cx="1051560" cy="777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hilly" dir="t"/>
          </a:scene3d>
          <a:sp3d prstMaterial="plastic">
            <a:contourClr>
              <a:srgbClr val="969696"/>
            </a:contourClr>
          </a:sp3d>
        </p:spPr>
      </p:pic>
      <p:pic>
        <p:nvPicPr>
          <p:cNvPr id="23" name="Picture 22"/>
          <p:cNvPicPr>
            <a:picLocks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3797" y="5474280"/>
            <a:ext cx="1051560" cy="777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hilly" dir="t"/>
          </a:scene3d>
          <a:sp3d prstMaterial="plastic">
            <a:contourClr>
              <a:srgbClr val="969696"/>
            </a:contourClr>
          </a:sp3d>
        </p:spPr>
      </p:pic>
      <p:pic>
        <p:nvPicPr>
          <p:cNvPr id="24" name="Picture 23"/>
          <p:cNvPicPr>
            <a:picLocks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40960" y="5474280"/>
            <a:ext cx="1051560" cy="777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hilly" dir="t"/>
          </a:scene3d>
          <a:sp3d prstMaterial="plastic">
            <a:contourClr>
              <a:srgbClr val="969696"/>
            </a:contourClr>
          </a:sp3d>
        </p:spPr>
      </p:pic>
      <p:pic>
        <p:nvPicPr>
          <p:cNvPr id="25" name="Picture 24"/>
          <p:cNvPicPr>
            <a:picLocks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15239" y="5474280"/>
            <a:ext cx="1051560" cy="777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hilly" dir="t"/>
          </a:scene3d>
          <a:sp3d prstMaterial="plastic">
            <a:contourClr>
              <a:srgbClr val="969696"/>
            </a:contourClr>
          </a:sp3d>
        </p:spPr>
      </p:pic>
      <p:pic>
        <p:nvPicPr>
          <p:cNvPr id="26" name="Picture 25"/>
          <p:cNvPicPr>
            <a:picLocks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89518" y="5474279"/>
            <a:ext cx="1051560" cy="77724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19050">
            <a:solidFill>
              <a:srgbClr val="FF6565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hilly" dir="t"/>
          </a:scene3d>
          <a:sp3d prstMaterial="plastic">
            <a:contourClr>
              <a:srgbClr val="969696"/>
            </a:contourClr>
          </a:sp3d>
        </p:spPr>
      </p:pic>
      <p:sp>
        <p:nvSpPr>
          <p:cNvPr id="27" name="Rectangle 26"/>
          <p:cNvSpPr/>
          <p:nvPr/>
        </p:nvSpPr>
        <p:spPr>
          <a:xfrm>
            <a:off x="7297415" y="1064285"/>
            <a:ext cx="36195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Fort Worth ranks…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>
                <a:solidFill>
                  <a:prstClr val="black"/>
                </a:solidFill>
                <a:cs typeface="Arial" panose="020B0604020202020204" pitchFamily="34" charset="0"/>
              </a:rPr>
              <a:t> 3</a:t>
            </a:r>
            <a:r>
              <a:rPr lang="en-US" altLang="en-US" sz="2400" b="1" baseline="30000" dirty="0">
                <a:solidFill>
                  <a:prstClr val="black"/>
                </a:solidFill>
                <a:cs typeface="Arial" panose="020B0604020202020204" pitchFamily="34" charset="0"/>
              </a:rPr>
              <a:t>rd</a:t>
            </a:r>
            <a:r>
              <a:rPr lang="en-US" altLang="en-US" sz="2400" b="1" dirty="0">
                <a:solidFill>
                  <a:prstClr val="black"/>
                </a:solidFill>
                <a:cs typeface="Arial" panose="020B0604020202020204" pitchFamily="34" charset="0"/>
              </a:rPr>
              <a:t> in growth rate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>
                <a:solidFill>
                  <a:prstClr val="black"/>
                </a:solidFill>
                <a:cs typeface="Arial" panose="020B0604020202020204" pitchFamily="34" charset="0"/>
              </a:rPr>
              <a:t>13</a:t>
            </a:r>
            <a:r>
              <a:rPr lang="en-US" altLang="en-US" sz="2400" b="1" baseline="30000" dirty="0">
                <a:solidFill>
                  <a:prstClr val="black"/>
                </a:solidFill>
                <a:cs typeface="Arial" panose="020B0604020202020204" pitchFamily="34" charset="0"/>
              </a:rPr>
              <a:t>th</a:t>
            </a:r>
            <a:r>
              <a:rPr lang="en-US" altLang="en-US" sz="2400" b="1" dirty="0">
                <a:solidFill>
                  <a:prstClr val="black"/>
                </a:solidFill>
                <a:cs typeface="Arial" panose="020B0604020202020204" pitchFamily="34" charset="0"/>
              </a:rPr>
              <a:t> in population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>
                <a:solidFill>
                  <a:prstClr val="black"/>
                </a:solidFill>
                <a:cs typeface="Arial" panose="020B0604020202020204" pitchFamily="34" charset="0"/>
              </a:rPr>
              <a:t>40</a:t>
            </a:r>
            <a:r>
              <a:rPr lang="en-US" altLang="en-US" sz="2400" b="1" baseline="30000" dirty="0">
                <a:solidFill>
                  <a:prstClr val="black"/>
                </a:solidFill>
                <a:cs typeface="Arial" panose="020B0604020202020204" pitchFamily="34" charset="0"/>
              </a:rPr>
              <a:t>th</a:t>
            </a:r>
            <a:r>
              <a:rPr lang="en-US" altLang="en-US" sz="2400" b="1" dirty="0">
                <a:solidFill>
                  <a:prstClr val="black"/>
                </a:solidFill>
                <a:cs typeface="Arial" panose="020B0604020202020204" pitchFamily="34" charset="0"/>
              </a:rPr>
              <a:t> in density out of top 50 cities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999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1016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prstClr val="black"/>
                </a:solidFill>
                <a:cs typeface="Arial" panose="020B0604020202020204" pitchFamily="34" charset="0"/>
              </a:rPr>
              <a:t>Population Growth, 1950-2045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  <a:cs typeface="Arial" panose="020B0604020202020204" pitchFamily="34" charset="0"/>
              </a:rPr>
              <a:t>Fort Worth, Dallas, and Arlington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590670"/>
            <a:ext cx="64174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prstClr val="black"/>
                </a:solidFill>
                <a:cs typeface="Arial" panose="020B0604020202020204" pitchFamily="34" charset="0"/>
              </a:rPr>
              <a:t>Source: U.S. Census Bureau estimate for July 1, 2019; NCTCOG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0" y="1356745"/>
          <a:ext cx="12191999" cy="5164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Straight Connector 3"/>
          <p:cNvCxnSpPr/>
          <p:nvPr/>
        </p:nvCxnSpPr>
        <p:spPr>
          <a:xfrm flipH="1" flipV="1">
            <a:off x="8915247" y="3836696"/>
            <a:ext cx="1" cy="2038999"/>
          </a:xfrm>
          <a:prstGeom prst="line">
            <a:avLst/>
          </a:prstGeom>
          <a:ln w="19050">
            <a:solidFill>
              <a:srgbClr val="00A8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419947" y="3498142"/>
            <a:ext cx="990600" cy="338554"/>
          </a:xfrm>
          <a:prstGeom prst="rect">
            <a:avLst/>
          </a:prstGeom>
          <a:solidFill>
            <a:srgbClr val="CCFFFF">
              <a:alpha val="42000"/>
            </a:srgbClr>
          </a:solidFill>
          <a:ln w="28575">
            <a:solidFill>
              <a:srgbClr val="00A8A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prstClr val="black"/>
                </a:solidFill>
              </a:rPr>
              <a:t>909,585</a:t>
            </a:r>
            <a:endParaRPr lang="en-US" sz="1400" b="1" dirty="0">
              <a:solidFill>
                <a:prstClr val="black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 flipV="1">
            <a:off x="10127519" y="3449782"/>
            <a:ext cx="2" cy="2424106"/>
          </a:xfrm>
          <a:prstGeom prst="line">
            <a:avLst/>
          </a:prstGeom>
          <a:ln w="19050">
            <a:solidFill>
              <a:srgbClr val="00A8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11267053" y="3044536"/>
            <a:ext cx="2" cy="2826650"/>
          </a:xfrm>
          <a:prstGeom prst="line">
            <a:avLst/>
          </a:prstGeom>
          <a:ln w="19050">
            <a:solidFill>
              <a:srgbClr val="00A8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430730" y="3110851"/>
            <a:ext cx="1102939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</a:rPr>
              <a:t>1,125,000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410105" y="2791702"/>
            <a:ext cx="1113788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</a:rPr>
              <a:t>1,316,000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615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12195" t="26329" r="11014" b="7170"/>
          <a:stretch/>
        </p:blipFill>
        <p:spPr>
          <a:xfrm>
            <a:off x="1640300" y="773122"/>
            <a:ext cx="9027701" cy="50180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2642" y="6444476"/>
            <a:ext cx="541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Source: US Census Bureau,2018 American Community Survey 1-Year Estimates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5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586988"/>
            <a:ext cx="747359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prstClr val="black"/>
                </a:solidFill>
              </a:rPr>
              <a:t>Source: Texas Demographic Center, Tarrant County Population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5519" t="25067" r="11953" b="7360"/>
          <a:stretch/>
        </p:blipFill>
        <p:spPr>
          <a:xfrm>
            <a:off x="276826" y="572877"/>
            <a:ext cx="11849529" cy="528809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815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17"/>
          <p:cNvGraphicFramePr>
            <a:graphicFrameLocks/>
          </p:cNvGraphicFramePr>
          <p:nvPr/>
        </p:nvGraphicFramePr>
        <p:xfrm>
          <a:off x="4270907" y="264694"/>
          <a:ext cx="7830897" cy="6456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31501" y="676185"/>
            <a:ext cx="2937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prstClr val="black"/>
                </a:solidFill>
                <a:cs typeface="Arial" panose="020B0604020202020204" pitchFamily="34" charset="0"/>
              </a:rPr>
              <a:t>Generations</a:t>
            </a:r>
          </a:p>
        </p:txBody>
      </p:sp>
      <p:sp>
        <p:nvSpPr>
          <p:cNvPr id="8" name="Rectangle 7"/>
          <p:cNvSpPr/>
          <p:nvPr/>
        </p:nvSpPr>
        <p:spPr>
          <a:xfrm>
            <a:off x="587565" y="1463115"/>
            <a:ext cx="32258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Fort Worth's population is comparatively young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59262" y="3180432"/>
          <a:ext cx="4002505" cy="100584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0583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20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545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962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United States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>
                          <a:effectLst/>
                        </a:rPr>
                        <a:t>Texas</a:t>
                      </a:r>
                    </a:p>
                    <a:p>
                      <a:pPr algn="ctr" fontAlgn="t"/>
                      <a:endParaRPr lang="en-US" sz="18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>
                          <a:effectLst/>
                        </a:rPr>
                        <a:t>DFW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>
                          <a:effectLst/>
                        </a:rPr>
                        <a:t>Fort Worth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>
                          <a:effectLst/>
                        </a:rPr>
                        <a:t>25.2%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>
                          <a:effectLst/>
                        </a:rPr>
                        <a:t>28.7%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>
                          <a:effectLst/>
                        </a:rPr>
                        <a:t>28.6%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>
                          <a:effectLst/>
                        </a:rPr>
                        <a:t>30.3%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94800" y="2696344"/>
            <a:ext cx="2824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prstClr val="black"/>
                </a:solidFill>
                <a:cs typeface="Arial" panose="020B0604020202020204" pitchFamily="34" charset="0"/>
              </a:rPr>
              <a:t>Percent Age Under 18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20196" y="1122054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>
                <a:solidFill>
                  <a:prstClr val="black"/>
                </a:solidFill>
              </a:rPr>
              <a:t>75 ­­and over</a:t>
            </a:r>
          </a:p>
          <a:p>
            <a:pPr algn="r"/>
            <a:endParaRPr lang="en-US" sz="1200" i="1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19893" y="2336343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>
                <a:solidFill>
                  <a:prstClr val="black"/>
                </a:solidFill>
              </a:rPr>
              <a:t>55 – 74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20170" y="339785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>
                <a:solidFill>
                  <a:prstClr val="black"/>
                </a:solidFill>
              </a:rPr>
              <a:t>35 – 54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20170" y="4380443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>
                <a:solidFill>
                  <a:prstClr val="black"/>
                </a:solidFill>
              </a:rPr>
              <a:t>19 – 34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19893" y="5542173"/>
            <a:ext cx="1584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>
                <a:solidFill>
                  <a:prstClr val="black"/>
                </a:solidFill>
              </a:rPr>
              <a:t>age 18 and under</a:t>
            </a:r>
          </a:p>
          <a:p>
            <a:pPr algn="r"/>
            <a:endParaRPr lang="en-US" sz="1200" i="1" dirty="0">
              <a:solidFill>
                <a:prstClr val="black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A77B1C1-10EE-4307-B0FE-12FDCFEFBDB4}"/>
              </a:ext>
            </a:extLst>
          </p:cNvPr>
          <p:cNvSpPr txBox="1"/>
          <p:nvPr/>
        </p:nvSpPr>
        <p:spPr>
          <a:xfrm>
            <a:off x="0" y="6596390"/>
            <a:ext cx="33409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prstClr val="black"/>
                </a:solidFill>
              </a:rPr>
              <a:t>Source: U.S. Census, 2018 ACS 1-Year Estimates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B1B1-3A7F-AE40-94E9-B6B7236012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177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5B8E31-46F9-402C-9C69-57B7F8A5E6E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6110" y="228989"/>
            <a:ext cx="11438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Population per Council District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6596390"/>
            <a:ext cx="70398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Source: U.S. Census Bureau, 2014-2018 American Community Survey 5-Year Estimates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2F7E1F24-6EF2-481F-9BCA-A620A5AB7A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9948" y="1080645"/>
            <a:ext cx="5087060" cy="5515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186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0359018"/>
              </p:ext>
            </p:extLst>
          </p:nvPr>
        </p:nvGraphicFramePr>
        <p:xfrm>
          <a:off x="-378823" y="2032400"/>
          <a:ext cx="5394960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418" name="Rectangle 4"/>
          <p:cNvSpPr>
            <a:spLocks noChangeArrowheads="1"/>
          </p:cNvSpPr>
          <p:nvPr/>
        </p:nvSpPr>
        <p:spPr bwMode="auto">
          <a:xfrm>
            <a:off x="5705600" y="1530611"/>
            <a:ext cx="6527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</a:rPr>
              <a:t>2010</a:t>
            </a:r>
          </a:p>
        </p:txBody>
      </p:sp>
      <p:sp>
        <p:nvSpPr>
          <p:cNvPr id="17419" name="Rectangle 5"/>
          <p:cNvSpPr>
            <a:spLocks noChangeArrowheads="1"/>
          </p:cNvSpPr>
          <p:nvPr/>
        </p:nvSpPr>
        <p:spPr bwMode="auto">
          <a:xfrm>
            <a:off x="1992285" y="1530611"/>
            <a:ext cx="6527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</a:rPr>
              <a:t>2000</a:t>
            </a:r>
          </a:p>
        </p:txBody>
      </p:sp>
      <p:sp>
        <p:nvSpPr>
          <p:cNvPr id="17421" name="Rectangle 7"/>
          <p:cNvSpPr>
            <a:spLocks noChangeArrowheads="1"/>
          </p:cNvSpPr>
          <p:nvPr/>
        </p:nvSpPr>
        <p:spPr bwMode="auto">
          <a:xfrm>
            <a:off x="558458" y="6538912"/>
            <a:ext cx="55386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</a:rPr>
              <a:t>Sources: U.S. Census, 2000, 2010, 2014-2018 ACS 5-year estimates</a:t>
            </a:r>
          </a:p>
        </p:txBody>
      </p:sp>
      <p:sp>
        <p:nvSpPr>
          <p:cNvPr id="17422" name="Text Box 8"/>
          <p:cNvSpPr txBox="1">
            <a:spLocks noChangeArrowheads="1"/>
          </p:cNvSpPr>
          <p:nvPr/>
        </p:nvSpPr>
        <p:spPr bwMode="auto">
          <a:xfrm>
            <a:off x="2057400" y="133351"/>
            <a:ext cx="7848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Race/Ethnicity, 2000 - 2018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7FB3C3-10F4-44A3-B72C-FE6148C847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99281" y="5548959"/>
            <a:ext cx="59648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i="1" dirty="0"/>
              <a:t>Fastest growing </a:t>
            </a:r>
            <a:r>
              <a:rPr lang="en-US" sz="2000" i="1" dirty="0" smtClean="0"/>
              <a:t>category from 2000 to 2018 </a:t>
            </a:r>
            <a:r>
              <a:rPr lang="en-US" sz="2000" i="1" dirty="0"/>
              <a:t>= Hispanic </a:t>
            </a:r>
            <a:endParaRPr lang="en-US" sz="2000" i="1" dirty="0"/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1404268"/>
              </p:ext>
            </p:extLst>
          </p:nvPr>
        </p:nvGraphicFramePr>
        <p:xfrm>
          <a:off x="7469777" y="2131019"/>
          <a:ext cx="5394960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9694696" y="1543623"/>
            <a:ext cx="6527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</a:rPr>
              <a:t>2018</a:t>
            </a:r>
          </a:p>
        </p:txBody>
      </p: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2777357"/>
              </p:ext>
            </p:extLst>
          </p:nvPr>
        </p:nvGraphicFramePr>
        <p:xfrm>
          <a:off x="3476897" y="2064222"/>
          <a:ext cx="5394960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58335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1" name="Rectangle 7"/>
          <p:cNvSpPr>
            <a:spLocks noChangeArrowheads="1"/>
          </p:cNvSpPr>
          <p:nvPr/>
        </p:nvSpPr>
        <p:spPr bwMode="auto">
          <a:xfrm>
            <a:off x="0" y="6123413"/>
            <a:ext cx="55386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</a:rPr>
              <a:t>Sources: U.S. Census 2014-2018 ACS 5-year estimates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</a:rPr>
              <a:t>*obtained from the Elections Division, Texas Secretary of State, 2015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</a:rPr>
              <a:t>**Generation Z (18 and under) comprises 30.3% of Fort Worth’s Population</a:t>
            </a:r>
            <a:endParaRPr lang="en-US" sz="12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7422" name="Text Box 8"/>
          <p:cNvSpPr txBox="1">
            <a:spLocks noChangeArrowheads="1"/>
          </p:cNvSpPr>
          <p:nvPr/>
        </p:nvSpPr>
        <p:spPr bwMode="auto">
          <a:xfrm>
            <a:off x="2057400" y="133351"/>
            <a:ext cx="7848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Voter Statistics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7FB3C3-10F4-44A3-B72C-FE6148C847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B3AEEAF6-9FCE-4E4E-B20A-DB9B5DCEFA9F}"/>
              </a:ext>
            </a:extLst>
          </p:cNvPr>
          <p:cNvSpPr/>
          <p:nvPr/>
        </p:nvSpPr>
        <p:spPr>
          <a:xfrm>
            <a:off x="720006" y="1648623"/>
            <a:ext cx="31552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Total Population </a:t>
            </a:r>
            <a:endParaRPr lang="en-US" b="1" dirty="0" smtClean="0"/>
          </a:p>
          <a:p>
            <a:pPr algn="ctr"/>
            <a:r>
              <a:rPr lang="en-US" b="1" dirty="0" smtClean="0"/>
              <a:t>by </a:t>
            </a:r>
            <a:r>
              <a:rPr lang="en-US" b="1" dirty="0"/>
              <a:t>Race and Ethnicity: 909,585</a:t>
            </a:r>
            <a:r>
              <a:rPr lang="en-US" dirty="0"/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64C3299-D68B-40F5-9DC9-D86F89ABE299}"/>
              </a:ext>
            </a:extLst>
          </p:cNvPr>
          <p:cNvSpPr/>
          <p:nvPr/>
        </p:nvSpPr>
        <p:spPr>
          <a:xfrm>
            <a:off x="4377639" y="1648622"/>
            <a:ext cx="32081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Voting Age Population</a:t>
            </a:r>
            <a:r>
              <a:rPr lang="en-US" b="1" dirty="0" smtClean="0"/>
              <a:t>**</a:t>
            </a:r>
          </a:p>
          <a:p>
            <a:pPr algn="ctr"/>
            <a:r>
              <a:rPr lang="en-US" b="1" dirty="0" smtClean="0"/>
              <a:t>by </a:t>
            </a:r>
            <a:r>
              <a:rPr lang="en-US" b="1" dirty="0"/>
              <a:t>Race and Ethnicity: 633,980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49AAE5D6-7524-4DC7-B632-A7955A4CD88C}"/>
              </a:ext>
            </a:extLst>
          </p:cNvPr>
          <p:cNvSpPr/>
          <p:nvPr/>
        </p:nvSpPr>
        <p:spPr>
          <a:xfrm>
            <a:off x="8768416" y="1648623"/>
            <a:ext cx="27881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</a:rPr>
              <a:t>Total Registered Voters* </a:t>
            </a:r>
            <a:endParaRPr lang="en-US" b="1" dirty="0" smtClean="0">
              <a:latin typeface="Calibri" panose="020F0502020204030204" pitchFamily="34" charset="0"/>
            </a:endParaRPr>
          </a:p>
          <a:p>
            <a:pPr algn="ctr"/>
            <a:r>
              <a:rPr lang="en-US" b="1" dirty="0" smtClean="0">
                <a:latin typeface="Calibri" panose="020F0502020204030204" pitchFamily="34" charset="0"/>
              </a:rPr>
              <a:t>by </a:t>
            </a:r>
            <a:r>
              <a:rPr lang="en-US" b="1" dirty="0">
                <a:latin typeface="Calibri" panose="020F0502020204030204" pitchFamily="34" charset="0"/>
              </a:rPr>
              <a:t>Race/Ethnicity: 388,643</a:t>
            </a:r>
            <a:r>
              <a:rPr lang="en-US" dirty="0"/>
              <a:t> 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="" xmlns:a16="http://schemas.microsoft.com/office/drawing/2014/main" id="{972A024B-CAAE-4B90-8927-D4E470CEA6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6016387"/>
              </p:ext>
            </p:extLst>
          </p:nvPr>
        </p:nvGraphicFramePr>
        <p:xfrm>
          <a:off x="423656" y="2358574"/>
          <a:ext cx="3747925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="" xmlns:a16="http://schemas.microsoft.com/office/drawing/2014/main" id="{684B976C-D745-483C-9A2F-8928760DF8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8735376"/>
              </p:ext>
            </p:extLst>
          </p:nvPr>
        </p:nvGraphicFramePr>
        <p:xfrm>
          <a:off x="8407847" y="2401225"/>
          <a:ext cx="3148705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=""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1111065"/>
              </p:ext>
            </p:extLst>
          </p:nvPr>
        </p:nvGraphicFramePr>
        <p:xfrm>
          <a:off x="4171581" y="2393481"/>
          <a:ext cx="3978535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38401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36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F98A16D8-8218-5342-865F-AC79C23665F5}" vid="{D8728D95-0F92-CA4B-8554-715FA25D87D5}"/>
    </a:ext>
  </a:extLst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36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F98A16D8-8218-5342-865F-AC79C23665F5}" vid="{D8728D95-0F92-CA4B-8554-715FA25D87D5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2371</TotalTime>
  <Words>870</Words>
  <Application>Microsoft Office PowerPoint</Application>
  <PresentationFormat>Widescreen</PresentationFormat>
  <Paragraphs>278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1_Office Theme</vt:lpstr>
      <vt:lpstr>4_Office Theme</vt:lpstr>
      <vt:lpstr>PowerPoint Presentation</vt:lpstr>
      <vt:lpstr>Population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of Fort Worth Redistricting  Demographic Trends</dc:title>
  <dc:creator>Hutcheson, Zachary D</dc:creator>
  <cp:lastModifiedBy>McAvoy, Mark</cp:lastModifiedBy>
  <cp:revision>46</cp:revision>
  <dcterms:created xsi:type="dcterms:W3CDTF">2020-10-15T17:51:28Z</dcterms:created>
  <dcterms:modified xsi:type="dcterms:W3CDTF">2020-10-22T20:03:41Z</dcterms:modified>
</cp:coreProperties>
</file>