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548" r:id="rId3"/>
    <p:sldId id="564" r:id="rId4"/>
    <p:sldId id="496" r:id="rId5"/>
    <p:sldId id="561" r:id="rId6"/>
    <p:sldId id="497" r:id="rId7"/>
    <p:sldId id="562" r:id="rId8"/>
    <p:sldId id="563" r:id="rId9"/>
    <p:sldId id="499" r:id="rId10"/>
    <p:sldId id="4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380" autoAdjust="0"/>
  </p:normalViewPr>
  <p:slideViewPr>
    <p:cSldViewPr snapToGrid="0">
      <p:cViewPr varScale="1">
        <p:scale>
          <a:sx n="98" d="100"/>
          <a:sy n="98" d="100"/>
        </p:scale>
        <p:origin x="20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3762178640613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01591972731243"/>
          <c:y val="0.24250855486619366"/>
          <c:w val="0.57396841959649159"/>
          <c:h val="0.668181868900878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 Distribution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FE-4929-BA75-477342D08A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FE-4929-BA75-477342D08A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FE-4929-BA75-477342D08AF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FE-4929-BA75-477342D08AF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36</c:v>
                </c:pt>
                <c:pt idx="2">
                  <c:v>19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FE-4929-BA75-477342D08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3762178640613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01591972731243"/>
          <c:y val="0.24250855486619366"/>
          <c:w val="0.57396841959649159"/>
          <c:h val="0.668181868900878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Distribution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FD-4675-A289-A759196299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FD-4675-A289-A759196299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FD-4675-A289-A759196299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FD-4675-A289-A759196299E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FD-4675-A289-A759196299E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FD-4675-A289-A759196299E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5"/>
                <c:pt idx="0">
                  <c:v>75+</c:v>
                </c:pt>
                <c:pt idx="1">
                  <c:v>55-74</c:v>
                </c:pt>
                <c:pt idx="2">
                  <c:v>35-54</c:v>
                </c:pt>
                <c:pt idx="3">
                  <c:v>19-34</c:v>
                </c:pt>
                <c:pt idx="4">
                  <c:v>0-18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3.7</c:v>
                </c:pt>
                <c:pt idx="1">
                  <c:v>16.8</c:v>
                </c:pt>
                <c:pt idx="2">
                  <c:v>26.8</c:v>
                </c:pt>
                <c:pt idx="3">
                  <c:v>22.4</c:v>
                </c:pt>
                <c:pt idx="4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FD-4675-A289-A75919629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54BB-75E0-43AB-B517-F368415CD97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35CD1-E019-4A09-A93B-750376C8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1C4D-C3FB-47D5-9281-6FB73DA1565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1C3-98F3-489D-9DD7-FCA6E6450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7E9-8AF8-4A33-83DF-967EF7E428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FB0A-6273-4976-AFFA-7B4103538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4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ABBC-1530-4140-842E-053FBE7B47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7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3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FF79-DFC5-450F-AF89-09B8165E7D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98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2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42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24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958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7276"/>
            <a:ext cx="7886700" cy="3544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DBC4-6DFE-4F5D-87B9-36FD06F9B1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36D-98E2-42FC-BFB8-323EAC26FB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3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3017-3F5D-474F-B5C7-D38983311F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0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20E9-5943-4978-9C8C-F3008D11EC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2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099-BE61-4930-9C6E-40776F299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8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2858"/>
            <a:ext cx="9144000" cy="5225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5" y="710585"/>
            <a:ext cx="8286751" cy="1325563"/>
          </a:xfrm>
        </p:spPr>
        <p:txBody>
          <a:bodyPr>
            <a:normAutofit/>
          </a:bodyPr>
          <a:lstStyle>
            <a:lvl1pPr algn="ctr">
              <a:defRPr sz="405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440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94C-A122-4B70-84DC-1DE5D4D4AA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3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E6B4-8824-4A8F-873A-484BED1717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9740000">
            <a:off x="2385292" y="2821987"/>
            <a:ext cx="3998588" cy="1419619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sz="8625" dirty="0">
                <a:solidFill>
                  <a:srgbClr val="E7E6E6">
                    <a:lumMod val="75000"/>
                    <a:alpha val="63000"/>
                  </a:srgb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33661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2347-3FF8-432D-9966-2DB1EEE25C3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51FB2-7568-492D-86CB-5DF6F56D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23616"/>
            <a:ext cx="9144000" cy="11688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711" y="1080286"/>
            <a:ext cx="861257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prstClr val="black"/>
                </a:solidFill>
              </a:rPr>
              <a:t>Growth and </a:t>
            </a:r>
            <a:r>
              <a:rPr lang="en-US" sz="2700" b="1" dirty="0">
                <a:solidFill>
                  <a:prstClr val="black"/>
                </a:solidFill>
              </a:rPr>
              <a:t>Demographic Trends</a:t>
            </a:r>
            <a:endParaRPr lang="en-US" sz="2700" b="1" dirty="0">
              <a:solidFill>
                <a:prstClr val="black"/>
              </a:solidFill>
            </a:endParaRPr>
          </a:p>
          <a:p>
            <a:pPr algn="ctr"/>
            <a:endParaRPr lang="en-US" sz="2100" b="1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Presented to the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Redistricting Task Force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By Mark McAvoy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Director, Planning and Data Analytics</a:t>
            </a:r>
          </a:p>
          <a:p>
            <a:pPr algn="ctr"/>
            <a:endParaRPr lang="en-US" sz="2700" b="1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November 19, </a:t>
            </a:r>
            <a:r>
              <a:rPr lang="en-US" dirty="0">
                <a:solidFill>
                  <a:prstClr val="black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9096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873" y="2228855"/>
            <a:ext cx="2381459" cy="3395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/>
              <a:t>909K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+23% over 2010 Census</a:t>
            </a:r>
          </a:p>
          <a:p>
            <a:pPr algn="ctr"/>
            <a:endParaRPr lang="en-US" sz="1350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83723638"/>
              </p:ext>
            </p:extLst>
          </p:nvPr>
        </p:nvGraphicFramePr>
        <p:xfrm>
          <a:off x="3218612" y="2598131"/>
          <a:ext cx="2895182" cy="256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6113794" y="2228855"/>
            <a:ext cx="0" cy="33956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049489797"/>
              </p:ext>
            </p:extLst>
          </p:nvPr>
        </p:nvGraphicFramePr>
        <p:xfrm>
          <a:off x="6039059" y="2598131"/>
          <a:ext cx="2895182" cy="256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420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37160" y="1062990"/>
            <a:ext cx="4627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Council District Boundaries, 2020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857250"/>
            <a:ext cx="40783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37160" y="1062990"/>
            <a:ext cx="467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by Council District, 2018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" y="5793001"/>
            <a:ext cx="46706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Source: US Census </a:t>
            </a:r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ACS 5-Year estimates (2014 – 2018)</a:t>
            </a:r>
            <a:endParaRPr lang="en-US" sz="9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857250"/>
            <a:ext cx="4093227" cy="51435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7159" y="2686050"/>
            <a:ext cx="467065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Total = 850,830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Average = 106,354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1" y="1062990"/>
            <a:ext cx="4633295" cy="4889123"/>
            <a:chOff x="5429415" y="350521"/>
            <a:chExt cx="6177727" cy="651883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5429415" y="350521"/>
              <a:ext cx="6177727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Projected Population,         2020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9416" y="6561575"/>
              <a:ext cx="6177726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</a:t>
              </a:r>
              <a:r>
                <a:rPr lang="en-US" sz="900" dirty="0">
                  <a:solidFill>
                    <a:srgbClr val="000000"/>
                  </a:solidFill>
                  <a:cs typeface="Arial" panose="020B0604020202020204" pitchFamily="34" charset="0"/>
                </a:rPr>
                <a:t>NCTCOG 2005 -2045 Population Estimates by Traffic Survey Zone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857250"/>
            <a:ext cx="4077372" cy="51435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5365" y="2639325"/>
            <a:ext cx="35118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Traffic Survey Zone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TSZ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is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 unit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of geography most commonly used in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planning models. </a:t>
            </a:r>
          </a:p>
        </p:txBody>
      </p:sp>
    </p:spTree>
    <p:extLst>
      <p:ext uri="{BB962C8B-B14F-4D97-AF65-F5344CB8AC3E}">
        <p14:creationId xmlns:p14="http://schemas.microsoft.com/office/powerpoint/2010/main" val="20351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1" y="1062990"/>
            <a:ext cx="4633295" cy="4889123"/>
            <a:chOff x="5429415" y="350521"/>
            <a:chExt cx="6177727" cy="651883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5429415" y="350521"/>
              <a:ext cx="6177727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Projected Population,         2030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9416" y="6561575"/>
              <a:ext cx="6177726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</a:t>
              </a:r>
              <a:r>
                <a:rPr lang="en-US" sz="900" dirty="0">
                  <a:solidFill>
                    <a:srgbClr val="000000"/>
                  </a:solidFill>
                  <a:cs typeface="Arial" panose="020B0604020202020204" pitchFamily="34" charset="0"/>
                </a:rPr>
                <a:t>NCTCOG 2005 -2045 Population Estimates by Traffic Survey Zone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5365" y="2639325"/>
            <a:ext cx="35118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Traffic Survey Zone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TSZ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is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 unit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of geography most commonly used in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planning models.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857250"/>
            <a:ext cx="40672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1" y="1062990"/>
            <a:ext cx="4633295" cy="4889123"/>
            <a:chOff x="5429415" y="350521"/>
            <a:chExt cx="6177727" cy="651883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5429415" y="350521"/>
              <a:ext cx="6177727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Projected Growth Rate,         2020 - 2030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9416" y="6561575"/>
              <a:ext cx="6177726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</a:t>
              </a:r>
              <a:r>
                <a:rPr lang="en-US" sz="900" dirty="0">
                  <a:solidFill>
                    <a:srgbClr val="000000"/>
                  </a:solidFill>
                  <a:cs typeface="Arial" panose="020B0604020202020204" pitchFamily="34" charset="0"/>
                </a:rPr>
                <a:t>NCTCOG 2005 -2045 Population Estimates by Traffic Survey Zone</a:t>
              </a:r>
              <a:endParaRPr lang="en-US" sz="900" dirty="0">
                <a:cs typeface="Arial" panose="020B0604020202020204" pitchFamily="34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5365" y="2639325"/>
            <a:ext cx="35118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Traffic Survey Zone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TSZ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 is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 unit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of geography most commonly used in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planning models.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1" y="857250"/>
            <a:ext cx="40750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731-4F87-458A-9B9F-9CAD0794578D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7159" y="1062990"/>
            <a:ext cx="4678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Growth Rate,   2010- 2018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" y="5761434"/>
            <a:ext cx="46785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Source: US Census </a:t>
            </a:r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2010 decennial figures; ACS 5-year estimates (2014-2018)</a:t>
            </a:r>
            <a:endParaRPr lang="en-US" sz="9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1" y="857250"/>
            <a:ext cx="4073834" cy="514350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95365" y="2639325"/>
            <a:ext cx="35118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Census Tract is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unit of geography defined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 the purpose of taking a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census.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5731-4F87-458A-9B9F-9CAD0794578D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" y="5682549"/>
            <a:ext cx="4633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Source: </a:t>
            </a:r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US Census Block Group geographies</a:t>
            </a:r>
            <a:endParaRPr lang="en-US" sz="900" dirty="0"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7159" y="1062990"/>
            <a:ext cx="4633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Super Majority Minority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Areas, 2020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1" y="857250"/>
            <a:ext cx="4085213" cy="51435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95365" y="2639325"/>
            <a:ext cx="35118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Census Block Group is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500" dirty="0"/>
              <a:t>subdivision of a Census Tract.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237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98A16D8-8218-5342-865F-AC79C23665F5}" vid="{D8728D95-0F92-CA4B-8554-715FA25D87D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235</Words>
  <Application>Microsoft Office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Fort Worth Redistricting  Demographic Trends</dc:title>
  <dc:creator>Hutcheson, Zachary D</dc:creator>
  <cp:lastModifiedBy>Kayser, Mary</cp:lastModifiedBy>
  <cp:revision>72</cp:revision>
  <dcterms:created xsi:type="dcterms:W3CDTF">2020-10-15T17:51:28Z</dcterms:created>
  <dcterms:modified xsi:type="dcterms:W3CDTF">2020-11-19T18:29:35Z</dcterms:modified>
</cp:coreProperties>
</file>