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527" r:id="rId5"/>
    <p:sldId id="528" r:id="rId6"/>
    <p:sldId id="532" r:id="rId7"/>
    <p:sldId id="543" r:id="rId8"/>
    <p:sldId id="539" r:id="rId9"/>
    <p:sldId id="424" r:id="rId10"/>
    <p:sldId id="530" r:id="rId11"/>
    <p:sldId id="260" r:id="rId12"/>
    <p:sldId id="534" r:id="rId13"/>
    <p:sldId id="546" r:id="rId14"/>
    <p:sldId id="533" r:id="rId15"/>
    <p:sldId id="545" r:id="rId16"/>
    <p:sldId id="537" r:id="rId17"/>
    <p:sldId id="541" r:id="rId18"/>
    <p:sldId id="542" r:id="rId19"/>
    <p:sldId id="547" r:id="rId20"/>
    <p:sldId id="256" r:id="rId21"/>
    <p:sldId id="531" r:id="rId22"/>
    <p:sldId id="523" r:id="rId23"/>
    <p:sldId id="525" r:id="rId24"/>
    <p:sldId id="548" r:id="rId25"/>
    <p:sldId id="526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DDA0DA-5B1B-4A85-B5B3-AC2125639704}" v="12" dt="2020-11-16T01:27:38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12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sta, Fernando" userId="76b5aaa9-29fb-4493-8a01-f69dafdfc395" providerId="ADAL" clId="{B4DDA0DA-5B1B-4A85-B5B3-AC2125639704}"/>
    <pc:docChg chg="undo custSel addSld modSld">
      <pc:chgData name="Costa, Fernando" userId="76b5aaa9-29fb-4493-8a01-f69dafdfc395" providerId="ADAL" clId="{B4DDA0DA-5B1B-4A85-B5B3-AC2125639704}" dt="2020-11-16T14:37:36.169" v="900" actId="20577"/>
      <pc:docMkLst>
        <pc:docMk/>
      </pc:docMkLst>
      <pc:sldChg chg="modSp mod">
        <pc:chgData name="Costa, Fernando" userId="76b5aaa9-29fb-4493-8a01-f69dafdfc395" providerId="ADAL" clId="{B4DDA0DA-5B1B-4A85-B5B3-AC2125639704}" dt="2020-11-16T00:59:13.783" v="153" actId="113"/>
        <pc:sldMkLst>
          <pc:docMk/>
          <pc:sldMk cId="449774084" sldId="523"/>
        </pc:sldMkLst>
        <pc:graphicFrameChg chg="modGraphic">
          <ac:chgData name="Costa, Fernando" userId="76b5aaa9-29fb-4493-8a01-f69dafdfc395" providerId="ADAL" clId="{B4DDA0DA-5B1B-4A85-B5B3-AC2125639704}" dt="2020-11-16T00:59:13.783" v="153" actId="113"/>
          <ac:graphicFrameMkLst>
            <pc:docMk/>
            <pc:sldMk cId="449774084" sldId="523"/>
            <ac:graphicFrameMk id="5" creationId="{C7E8D68C-FD64-48FE-B9FD-541F708A5B15}"/>
          </ac:graphicFrameMkLst>
        </pc:graphicFrameChg>
      </pc:sldChg>
      <pc:sldChg chg="modSp mod">
        <pc:chgData name="Costa, Fernando" userId="76b5aaa9-29fb-4493-8a01-f69dafdfc395" providerId="ADAL" clId="{B4DDA0DA-5B1B-4A85-B5B3-AC2125639704}" dt="2020-11-16T01:25:50.153" v="577" actId="207"/>
        <pc:sldMkLst>
          <pc:docMk/>
          <pc:sldMk cId="283435391" sldId="530"/>
        </pc:sldMkLst>
        <pc:graphicFrameChg chg="modGraphic">
          <ac:chgData name="Costa, Fernando" userId="76b5aaa9-29fb-4493-8a01-f69dafdfc395" providerId="ADAL" clId="{B4DDA0DA-5B1B-4A85-B5B3-AC2125639704}" dt="2020-11-16T01:25:50.153" v="577" actId="207"/>
          <ac:graphicFrameMkLst>
            <pc:docMk/>
            <pc:sldMk cId="283435391" sldId="530"/>
            <ac:graphicFrameMk id="3" creationId="{83FFEF49-3D65-401F-AC33-32254B8E8BFB}"/>
          </ac:graphicFrameMkLst>
        </pc:graphicFrameChg>
      </pc:sldChg>
      <pc:sldChg chg="modSp mod">
        <pc:chgData name="Costa, Fernando" userId="76b5aaa9-29fb-4493-8a01-f69dafdfc395" providerId="ADAL" clId="{B4DDA0DA-5B1B-4A85-B5B3-AC2125639704}" dt="2020-11-16T14:36:37.444" v="899" actId="20577"/>
        <pc:sldMkLst>
          <pc:docMk/>
          <pc:sldMk cId="37580643" sldId="547"/>
        </pc:sldMkLst>
        <pc:spChg chg="mod">
          <ac:chgData name="Costa, Fernando" userId="76b5aaa9-29fb-4493-8a01-f69dafdfc395" providerId="ADAL" clId="{B4DDA0DA-5B1B-4A85-B5B3-AC2125639704}" dt="2020-11-16T14:36:37.444" v="899" actId="20577"/>
          <ac:spMkLst>
            <pc:docMk/>
            <pc:sldMk cId="37580643" sldId="547"/>
            <ac:spMk id="2" creationId="{982BEC07-714F-4DD4-A014-D534B341071D}"/>
          </ac:spMkLst>
        </pc:spChg>
        <pc:spChg chg="mod">
          <ac:chgData name="Costa, Fernando" userId="76b5aaa9-29fb-4493-8a01-f69dafdfc395" providerId="ADAL" clId="{B4DDA0DA-5B1B-4A85-B5B3-AC2125639704}" dt="2020-11-16T00:57:29.544" v="89" actId="13926"/>
          <ac:spMkLst>
            <pc:docMk/>
            <pc:sldMk cId="37580643" sldId="547"/>
            <ac:spMk id="3" creationId="{B15C76FA-3F02-4F8D-BE6B-BCA1E0F7EAD6}"/>
          </ac:spMkLst>
        </pc:spChg>
      </pc:sldChg>
      <pc:sldChg chg="addSp delSp modSp add mod">
        <pc:chgData name="Costa, Fernando" userId="76b5aaa9-29fb-4493-8a01-f69dafdfc395" providerId="ADAL" clId="{B4DDA0DA-5B1B-4A85-B5B3-AC2125639704}" dt="2020-11-16T14:37:36.169" v="900" actId="20577"/>
        <pc:sldMkLst>
          <pc:docMk/>
          <pc:sldMk cId="3449591916" sldId="548"/>
        </pc:sldMkLst>
        <pc:spChg chg="mod">
          <ac:chgData name="Costa, Fernando" userId="76b5aaa9-29fb-4493-8a01-f69dafdfc395" providerId="ADAL" clId="{B4DDA0DA-5B1B-4A85-B5B3-AC2125639704}" dt="2020-11-16T01:29:34.075" v="884" actId="1076"/>
          <ac:spMkLst>
            <pc:docMk/>
            <pc:sldMk cId="3449591916" sldId="548"/>
            <ac:spMk id="2" creationId="{A220DA1E-4B56-41B6-8724-9FFAFE957DE9}"/>
          </ac:spMkLst>
        </pc:spChg>
        <pc:spChg chg="add del mod">
          <ac:chgData name="Costa, Fernando" userId="76b5aaa9-29fb-4493-8a01-f69dafdfc395" providerId="ADAL" clId="{B4DDA0DA-5B1B-4A85-B5B3-AC2125639704}" dt="2020-11-16T01:09:39.581" v="311" actId="478"/>
          <ac:spMkLst>
            <pc:docMk/>
            <pc:sldMk cId="3449591916" sldId="548"/>
            <ac:spMk id="7" creationId="{DB5431E6-B079-434C-9285-27797A294B1B}"/>
          </ac:spMkLst>
        </pc:spChg>
        <pc:spChg chg="add del mod">
          <ac:chgData name="Costa, Fernando" userId="76b5aaa9-29fb-4493-8a01-f69dafdfc395" providerId="ADAL" clId="{B4DDA0DA-5B1B-4A85-B5B3-AC2125639704}" dt="2020-11-16T01:04:10.045" v="194"/>
          <ac:spMkLst>
            <pc:docMk/>
            <pc:sldMk cId="3449591916" sldId="548"/>
            <ac:spMk id="8" creationId="{09373D1D-02F6-4876-8566-E5FE0F715940}"/>
          </ac:spMkLst>
        </pc:spChg>
        <pc:spChg chg="add del mod">
          <ac:chgData name="Costa, Fernando" userId="76b5aaa9-29fb-4493-8a01-f69dafdfc395" providerId="ADAL" clId="{B4DDA0DA-5B1B-4A85-B5B3-AC2125639704}" dt="2020-11-16T01:09:12.098" v="302"/>
          <ac:spMkLst>
            <pc:docMk/>
            <pc:sldMk cId="3449591916" sldId="548"/>
            <ac:spMk id="9" creationId="{6F966E69-3268-4ACE-8DC3-9C7C8BE5707A}"/>
          </ac:spMkLst>
        </pc:spChg>
        <pc:graphicFrameChg chg="mod modGraphic">
          <ac:chgData name="Costa, Fernando" userId="76b5aaa9-29fb-4493-8a01-f69dafdfc395" providerId="ADAL" clId="{B4DDA0DA-5B1B-4A85-B5B3-AC2125639704}" dt="2020-11-16T14:37:36.169" v="900" actId="20577"/>
          <ac:graphicFrameMkLst>
            <pc:docMk/>
            <pc:sldMk cId="3449591916" sldId="548"/>
            <ac:graphicFrameMk id="3" creationId="{83FFEF49-3D65-401F-AC33-32254B8E8BFB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F1F47E-9AEF-4CE6-9F90-6AEDE1296C1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82FD28-3971-41E4-B806-960853C7A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80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A6194F-2C0F-8347-9AF0-2E6DDB1D7349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1E0ACB-E39B-B947-A349-DDBC65D1B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5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725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2254-45B2-B54D-BEC6-71265D60D238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0349-43A6-CD41-956C-4E4790E5DEBC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0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7B94-9417-164D-AE1D-7FAAD696DDBB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2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F715-45CB-FF43-A389-507B9C88DD0D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948F-7DA9-7149-BD86-0562327F3A8E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7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1725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89584"/>
            <a:ext cx="78867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07276"/>
            <a:ext cx="7886700" cy="354497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EA88-435C-1D4D-8846-EA58676B817C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0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5580-7081-A84B-BB0A-90C82C01DD24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latin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latin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0ABC-767E-7D47-8427-87BA0D61E31B}" type="datetime1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9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F080-921C-B84F-A674-0F9F99A9DB01}" type="datetime1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1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F8DC-20D6-144E-8491-DE042473875A}" type="datetime1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8"/>
            <a:ext cx="9144000" cy="5225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26" y="710587"/>
            <a:ext cx="8286751" cy="1325563"/>
          </a:xfrm>
        </p:spPr>
        <p:txBody>
          <a:bodyPr>
            <a:normAutofit/>
          </a:bodyPr>
          <a:lstStyle>
            <a:lvl1pPr algn="ctr">
              <a:defRPr sz="4050"/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949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D20E-2172-7C41-8159-37079A6D4C94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8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34D8A-4D7A-E649-877E-7F09D244BB12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5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source=images&amp;cd=&amp;cad=rja&amp;uact=8&amp;ved=2ahUKEwjW7omBtdDgAhULWq0KHRM2DJcQjRx6BAgBEAU&amp;url=http://www.bullcitymutterings.com/2013/10/seeking-to-understand-puzzle.html&amp;psig=AOvVaw1_RB63NKhKNm2-XTPsA11w&amp;ust=15509617266855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uact=8&amp;ved=2ahUKEwikk-jPtdLhAhXiy1QKHeTZB4wQjRx6BAgBEAU&amp;url=http://nisartmacka.com/photo/round-chairs-19.html&amp;psig=AOvVaw1lSHPoDV-O0T9w4cNqwZ0Z&amp;ust=1555428680600566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CA16-6B6D-4821-8F99-1BAB86E2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68" y="2582071"/>
            <a:ext cx="7798663" cy="6248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PRELIMINARY FINDINGS OF THE REDISTRICTING TASK FORCE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D849C-4668-40E9-AF6C-2DA33E0BF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793" y="3206943"/>
            <a:ext cx="7746411" cy="444115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November 19, 2020</a:t>
            </a:r>
          </a:p>
        </p:txBody>
      </p:sp>
    </p:spTree>
    <p:extLst>
      <p:ext uri="{BB962C8B-B14F-4D97-AF65-F5344CB8AC3E}">
        <p14:creationId xmlns:p14="http://schemas.microsoft.com/office/powerpoint/2010/main" val="122250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BEFC2-35E4-42C5-9118-78027DB4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171350"/>
            <a:ext cx="7886700" cy="44214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Minority Opportunity Districts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83679-CF01-47FA-9EF9-E2FBFDC4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B1432B-EF86-49C7-9C2B-6B11B2B2D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867217"/>
              </p:ext>
            </p:extLst>
          </p:nvPr>
        </p:nvGraphicFramePr>
        <p:xfrm>
          <a:off x="1488384" y="1712611"/>
          <a:ext cx="6167232" cy="2869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0791">
                  <a:extLst>
                    <a:ext uri="{9D8B030D-6E8A-4147-A177-3AD203B41FA5}">
                      <a16:colId xmlns:a16="http://schemas.microsoft.com/office/drawing/2014/main" val="4083050507"/>
                    </a:ext>
                  </a:extLst>
                </a:gridCol>
                <a:gridCol w="880791">
                  <a:extLst>
                    <a:ext uri="{9D8B030D-6E8A-4147-A177-3AD203B41FA5}">
                      <a16:colId xmlns:a16="http://schemas.microsoft.com/office/drawing/2014/main" val="4077771968"/>
                    </a:ext>
                  </a:extLst>
                </a:gridCol>
                <a:gridCol w="880791">
                  <a:extLst>
                    <a:ext uri="{9D8B030D-6E8A-4147-A177-3AD203B41FA5}">
                      <a16:colId xmlns:a16="http://schemas.microsoft.com/office/drawing/2014/main" val="2971183560"/>
                    </a:ext>
                  </a:extLst>
                </a:gridCol>
                <a:gridCol w="880791">
                  <a:extLst>
                    <a:ext uri="{9D8B030D-6E8A-4147-A177-3AD203B41FA5}">
                      <a16:colId xmlns:a16="http://schemas.microsoft.com/office/drawing/2014/main" val="2333297869"/>
                    </a:ext>
                  </a:extLst>
                </a:gridCol>
                <a:gridCol w="881356">
                  <a:extLst>
                    <a:ext uri="{9D8B030D-6E8A-4147-A177-3AD203B41FA5}">
                      <a16:colId xmlns:a16="http://schemas.microsoft.com/office/drawing/2014/main" val="473805471"/>
                    </a:ext>
                  </a:extLst>
                </a:gridCol>
                <a:gridCol w="881356">
                  <a:extLst>
                    <a:ext uri="{9D8B030D-6E8A-4147-A177-3AD203B41FA5}">
                      <a16:colId xmlns:a16="http://schemas.microsoft.com/office/drawing/2014/main" val="508268864"/>
                    </a:ext>
                  </a:extLst>
                </a:gridCol>
                <a:gridCol w="881356">
                  <a:extLst>
                    <a:ext uri="{9D8B030D-6E8A-4147-A177-3AD203B41FA5}">
                      <a16:colId xmlns:a16="http://schemas.microsoft.com/office/drawing/2014/main" val="2614568803"/>
                    </a:ext>
                  </a:extLst>
                </a:gridCol>
              </a:tblGrid>
              <a:tr h="318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District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White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Black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Hispanic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Asian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Raw Pop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305820"/>
                  </a:ext>
                </a:extLst>
              </a:tr>
              <a:tr h="318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93,845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7967499"/>
                  </a:ext>
                </a:extLst>
              </a:tr>
              <a:tr h="318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93,218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834946"/>
                  </a:ext>
                </a:extLst>
              </a:tr>
              <a:tr h="318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96,603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157227"/>
                  </a:ext>
                </a:extLst>
              </a:tr>
              <a:tr h="318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91,625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555087"/>
                  </a:ext>
                </a:extLst>
              </a:tr>
              <a:tr h="318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90,366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829386"/>
                  </a:ext>
                </a:extLst>
              </a:tr>
              <a:tr h="318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96,237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699496"/>
                  </a:ext>
                </a:extLst>
              </a:tr>
              <a:tr h="318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92,155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933069"/>
                  </a:ext>
                </a:extLst>
              </a:tr>
              <a:tr h="318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89,777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75256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F19E32F-690C-4238-A902-CE58E4EAC0AF}"/>
              </a:ext>
            </a:extLst>
          </p:cNvPr>
          <p:cNvSpPr/>
          <p:nvPr/>
        </p:nvSpPr>
        <p:spPr>
          <a:xfrm>
            <a:off x="3280431" y="4766190"/>
            <a:ext cx="500063" cy="3360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0209B2-1449-494A-A209-79AA670FDE7C}"/>
              </a:ext>
            </a:extLst>
          </p:cNvPr>
          <p:cNvSpPr/>
          <p:nvPr/>
        </p:nvSpPr>
        <p:spPr>
          <a:xfrm>
            <a:off x="3280431" y="5293488"/>
            <a:ext cx="500063" cy="3378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E21BF32-AF68-450C-8364-E322E1635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044" y="219310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11E6041-7110-40C4-BB3B-060B74279F3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64296" y="4939276"/>
            <a:ext cx="3893655" cy="9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dirty="0">
                <a:latin typeface="Arial" panose="020B0604020202020204" pitchFamily="34" charset="0"/>
              </a:rPr>
              <a:t/>
            </a:r>
            <a:br>
              <a:rPr lang="en-US" altLang="en-US" sz="1350" dirty="0">
                <a:latin typeface="Arial" panose="020B0604020202020204" pitchFamily="34" charset="0"/>
              </a:rPr>
            </a:br>
            <a:endParaRPr lang="en-US" altLang="en-US" sz="1350" dirty="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Arial" panose="020B0604020202020204" pitchFamily="34" charset="0"/>
                <a:ea typeface="Calibri" panose="020F0502020204030204" pitchFamily="34" charset="0"/>
              </a:rPr>
              <a:t>		</a:t>
            </a:r>
            <a:endParaRPr lang="en-US" altLang="en-US" sz="600" dirty="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Arial" panose="020B0604020202020204" pitchFamily="34" charset="0"/>
                <a:ea typeface="Calibri" panose="020F0502020204030204" pitchFamily="34" charset="0"/>
              </a:rPr>
              <a:t>		</a:t>
            </a:r>
            <a:endParaRPr lang="en-US" altLang="en-US" sz="600" dirty="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A5A741C-1E03-4D22-8A38-98E48B180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189" y="4677401"/>
            <a:ext cx="3576620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Arial" panose="020B0604020202020204" pitchFamily="34" charset="0"/>
                <a:ea typeface="Calibri" panose="020F0502020204030204" pitchFamily="34" charset="0"/>
              </a:rPr>
              <a:t>		</a:t>
            </a:r>
            <a:endParaRPr lang="en-US" altLang="en-US" sz="600" dirty="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Arial" panose="020B0604020202020204" pitchFamily="34" charset="0"/>
                <a:ea typeface="Calibri" panose="020F0502020204030204" pitchFamily="34" charset="0"/>
              </a:rPr>
              <a:t>		</a:t>
            </a:r>
            <a:r>
              <a:rPr lang="en-US" alt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Minority Opportunity District</a:t>
            </a:r>
            <a:endParaRPr lang="en-US" alt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D4F50D-B3E1-460A-8948-CB401660D448}"/>
              </a:ext>
            </a:extLst>
          </p:cNvPr>
          <p:cNvSpPr txBox="1"/>
          <p:nvPr/>
        </p:nvSpPr>
        <p:spPr>
          <a:xfrm>
            <a:off x="3948941" y="5293487"/>
            <a:ext cx="236489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Hispanic Opportunity District</a:t>
            </a:r>
            <a:endParaRPr 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67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C2D85-41A8-4862-9866-59F48DFF9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91" y="1314242"/>
            <a:ext cx="7823018" cy="47288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Compactness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CCC56-59D4-490C-88E3-33FD7BC51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67" y="1809127"/>
            <a:ext cx="7954463" cy="33069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To promote compactness, create districts with compactness scores </a:t>
            </a:r>
            <a:r>
              <a:rPr lang="en-US" b="1" u="sng" dirty="0"/>
              <a:t>&gt;</a:t>
            </a:r>
            <a:r>
              <a:rPr lang="en-US" b="1" dirty="0"/>
              <a:t> </a:t>
            </a:r>
            <a:r>
              <a:rPr lang="en-US" b="1" dirty="0">
                <a:highlight>
                  <a:srgbClr val="FFFF00"/>
                </a:highlight>
              </a:rPr>
              <a:t>0.050?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5CE4F-26D6-4EA9-8731-06358F58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6" name="Picture 2" descr="Measuring District Compactness in PostGIS | Azavea">
            <a:extLst>
              <a:ext uri="{FF2B5EF4-FFF2-40B4-BE49-F238E27FC236}">
                <a16:creationId xmlns:a16="http://schemas.microsoft.com/office/drawing/2014/main" id="{87712DE6-369C-4A96-A5A5-2CFB4255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77" y="3430065"/>
            <a:ext cx="5407244" cy="2064854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028" name="Picture 4" descr="How Does Gerrymandering Work?">
            <a:extLst>
              <a:ext uri="{FF2B5EF4-FFF2-40B4-BE49-F238E27FC236}">
                <a16:creationId xmlns:a16="http://schemas.microsoft.com/office/drawing/2014/main" id="{C3CDA998-3B29-4161-BD74-C3BC1B30E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49" y="2466244"/>
            <a:ext cx="4869500" cy="83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78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6F3E4-ED7C-4DBF-8013-B39F4BF6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01" y="3123979"/>
            <a:ext cx="3076832" cy="6100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Compactness Scores of Current Council Districts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C35C1-990E-4A13-872B-B09E6DE5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F53B78-389B-4752-8D53-26439C759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735" y="1038156"/>
            <a:ext cx="4080665" cy="478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726F4-3DC8-4307-9D88-F5D8DF7B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473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Communities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E4E3-B334-43AF-AB80-9DA12C96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457" y="2583283"/>
            <a:ext cx="7629086" cy="7033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local population with shared socio-economic characteristics and political institutions that would benefit from unified representation.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FAAB8-A01B-4CD3-A85F-C40425A61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13</a:t>
            </a:fld>
            <a:endParaRPr lang="en-US" dirty="0"/>
          </a:p>
        </p:txBody>
      </p:sp>
      <p:pic>
        <p:nvPicPr>
          <p:cNvPr id="2050" name="Picture 2" descr="Policing in Diverse Communities | Wilfrid Laurier University">
            <a:extLst>
              <a:ext uri="{FF2B5EF4-FFF2-40B4-BE49-F238E27FC236}">
                <a16:creationId xmlns:a16="http://schemas.microsoft.com/office/drawing/2014/main" id="{A28ADC2C-7757-44C0-8519-E06AEB01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10" y="3571381"/>
            <a:ext cx="3781181" cy="193875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7373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5E68-A066-472B-8355-6D4D2EEC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245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Austin Post-2010 Redistricting Criteria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1AD1B-8C46-427A-AB16-F1ADD154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14</a:t>
            </a:fld>
            <a:endParaRPr lang="en-US" dirty="0"/>
          </a:p>
        </p:txBody>
      </p:sp>
      <p:pic>
        <p:nvPicPr>
          <p:cNvPr id="2050" name="Picture 2" descr="City of Austin | LinkedIn">
            <a:extLst>
              <a:ext uri="{FF2B5EF4-FFF2-40B4-BE49-F238E27FC236}">
                <a16:creationId xmlns:a16="http://schemas.microsoft.com/office/drawing/2014/main" id="{07351D69-5EE6-4E1E-87C6-10A76CEB3F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695" y="3969693"/>
            <a:ext cx="1932326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 of Austin, Texas - Wikipedia">
            <a:extLst>
              <a:ext uri="{FF2B5EF4-FFF2-40B4-BE49-F238E27FC236}">
                <a16:creationId xmlns:a16="http://schemas.microsoft.com/office/drawing/2014/main" id="{AFE5CC01-F2DB-4A64-BE0C-251494603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08" y="2311843"/>
            <a:ext cx="192881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63F99-E4DD-4DA6-9D33-CE9E58B5B640}"/>
              </a:ext>
            </a:extLst>
          </p:cNvPr>
          <p:cNvSpPr txBox="1"/>
          <p:nvPr/>
        </p:nvSpPr>
        <p:spPr>
          <a:xfrm>
            <a:off x="445979" y="2471045"/>
            <a:ext cx="62149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AutoNum type="arabicPeriod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Comply with 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U.S. Constitution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Each district’s population = average +/- 5%</a:t>
            </a:r>
          </a:p>
          <a:p>
            <a:pPr marL="257175" indent="-257175">
              <a:buAutoNum type="arabicPeriod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Comply with 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Voting Rights Act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and other laws</a:t>
            </a:r>
          </a:p>
          <a:p>
            <a:pPr marL="257175" indent="-257175">
              <a:buAutoNum type="arabicPeriod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Geographically 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contiguous</a:t>
            </a:r>
          </a:p>
          <a:p>
            <a:pPr marL="257175" indent="-257175">
              <a:buAutoNum type="arabicPeriod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Respect geographic integrity of 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communities of interest</a:t>
            </a:r>
          </a:p>
          <a:p>
            <a:pPr marL="257175" indent="-257175">
              <a:buAutoNum type="arabicPeriod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Geographically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 compact</a:t>
            </a:r>
          </a:p>
          <a:p>
            <a:pPr marL="257175" indent="-257175">
              <a:buAutoNum type="arabicPeriod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Use boundaries of existing election 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precincts</a:t>
            </a:r>
          </a:p>
          <a:p>
            <a:pPr marL="257175" indent="-257175">
              <a:buAutoNum type="arabicPeriod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Geographically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 identifiable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boundaries</a:t>
            </a:r>
          </a:p>
          <a:p>
            <a:pPr marL="257175" indent="-257175">
              <a:buAutoNum type="arabicPeriod"/>
            </a:pPr>
            <a:r>
              <a:rPr lang="en-US" sz="15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 not consider place of residence of </a:t>
            </a:r>
            <a:r>
              <a:rPr lang="en-US" sz="15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incumbents </a:t>
            </a:r>
            <a:r>
              <a:rPr lang="en-US" sz="15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 potential candidates</a:t>
            </a:r>
          </a:p>
        </p:txBody>
      </p:sp>
    </p:spTree>
    <p:extLst>
      <p:ext uri="{BB962C8B-B14F-4D97-AF65-F5344CB8AC3E}">
        <p14:creationId xmlns:p14="http://schemas.microsoft.com/office/powerpoint/2010/main" val="224671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3917F-DBE6-4D65-905F-8ACC3291C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0844"/>
            <a:ext cx="7886700" cy="44454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San Antonio Post-2010 Redistricting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D86C7-557A-4B82-BAC3-3D6F9C189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784" y="2244089"/>
            <a:ext cx="4848831" cy="278795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dirty="0"/>
              <a:t>Districts of relatively </a:t>
            </a:r>
            <a:r>
              <a:rPr lang="en-US" sz="1500" b="1" dirty="0"/>
              <a:t>equal population</a:t>
            </a:r>
            <a:r>
              <a:rPr lang="en-US" sz="1500" dirty="0"/>
              <a:t>: Deviation </a:t>
            </a:r>
            <a:r>
              <a:rPr lang="en-US" sz="1500" u="sng" dirty="0"/>
              <a:t>&lt;</a:t>
            </a:r>
            <a:r>
              <a:rPr lang="en-US" sz="1500" dirty="0"/>
              <a:t> 10%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Readily</a:t>
            </a:r>
            <a:r>
              <a:rPr lang="en-US" sz="1500" b="1" dirty="0"/>
              <a:t> identifiable</a:t>
            </a:r>
            <a:r>
              <a:rPr lang="en-US" sz="1500" dirty="0"/>
              <a:t> boundaries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Maintain </a:t>
            </a:r>
            <a:r>
              <a:rPr lang="en-US" sz="1500" b="1" dirty="0"/>
              <a:t>communities of interest </a:t>
            </a:r>
            <a:r>
              <a:rPr lang="en-US" sz="1500" dirty="0"/>
              <a:t>and neighborhoods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Use whole voting </a:t>
            </a:r>
            <a:r>
              <a:rPr lang="en-US" sz="1500" b="1" dirty="0"/>
              <a:t>precincts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highlight>
                  <a:srgbClr val="FFFF00"/>
                </a:highlight>
              </a:rPr>
              <a:t>Base plan upon </a:t>
            </a:r>
            <a:r>
              <a:rPr lang="en-US" sz="1500" b="1" dirty="0">
                <a:highlight>
                  <a:srgbClr val="FFFF00"/>
                </a:highlight>
              </a:rPr>
              <a:t>existing districts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highlight>
                  <a:srgbClr val="FFFF00"/>
                </a:highlight>
              </a:rPr>
              <a:t>Keep</a:t>
            </a:r>
            <a:r>
              <a:rPr lang="en-US" sz="1500" b="1" dirty="0">
                <a:highlight>
                  <a:srgbClr val="FFFF00"/>
                </a:highlight>
              </a:rPr>
              <a:t> incumbents </a:t>
            </a:r>
            <a:r>
              <a:rPr lang="en-US" sz="1500" dirty="0">
                <a:highlight>
                  <a:srgbClr val="FFFF00"/>
                </a:highlight>
              </a:rPr>
              <a:t>in their districts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Districts are </a:t>
            </a:r>
            <a:r>
              <a:rPr lang="en-US" sz="1500" b="1" dirty="0"/>
              <a:t>compact and contiguous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Minimize</a:t>
            </a:r>
            <a:r>
              <a:rPr lang="en-US" sz="1500" b="1" dirty="0"/>
              <a:t> retrogression </a:t>
            </a:r>
            <a:r>
              <a:rPr lang="en-US" sz="1500" dirty="0"/>
              <a:t>of majority-minority districts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Narrowly tailored to comply with Voting Rights Act</a:t>
            </a:r>
          </a:p>
          <a:p>
            <a:endParaRPr lang="en-US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E4890-F367-4B93-976C-2315F339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15</a:t>
            </a:fld>
            <a:endParaRPr lang="en-US" dirty="0"/>
          </a:p>
        </p:txBody>
      </p:sp>
      <p:pic>
        <p:nvPicPr>
          <p:cNvPr id="3074" name="Picture 2" descr="San Antonio, Texas Travel Guide | Inspirato Luxury Vacations">
            <a:extLst>
              <a:ext uri="{FF2B5EF4-FFF2-40B4-BE49-F238E27FC236}">
                <a16:creationId xmlns:a16="http://schemas.microsoft.com/office/drawing/2014/main" id="{88932F1C-7EBF-49A6-B7CF-BFD061CC4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29" y="3766713"/>
            <a:ext cx="1917688" cy="103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ity of San Antonio - Municipal Government - Home | Facebook">
            <a:extLst>
              <a:ext uri="{FF2B5EF4-FFF2-40B4-BE49-F238E27FC236}">
                <a16:creationId xmlns:a16="http://schemas.microsoft.com/office/drawing/2014/main" id="{62A2EE85-BA10-4E42-9E6B-1352A467D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20" y="2415568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BEC07-714F-4DD4-A014-D534B341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3638"/>
            <a:ext cx="7886700" cy="60727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Sacramento, California, Post-2010 Redistricting Criteria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C76FA-3F02-4F8D-BE6B-BCA1E0F7E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177" y="1787149"/>
            <a:ext cx="6697205" cy="3490874"/>
          </a:xfrm>
        </p:spPr>
        <p:txBody>
          <a:bodyPr>
            <a:normAutofit fontScale="32500" lnSpcReduction="20000"/>
          </a:bodyPr>
          <a:lstStyle/>
          <a:p>
            <a:pPr marL="347663" indent="-347663">
              <a:spcBef>
                <a:spcPts val="0"/>
              </a:spcBef>
              <a:buAutoNum type="arabicPeriod"/>
            </a:pPr>
            <a:r>
              <a:rPr lang="en-US" sz="4650" dirty="0">
                <a:ea typeface="Times New Roman" panose="02020603050405020304" pitchFamily="18" charset="0"/>
                <a:cs typeface="Calibri" panose="020F0502020204030204" pitchFamily="34" charset="0"/>
              </a:rPr>
              <a:t>Districts are substantially </a:t>
            </a:r>
            <a:r>
              <a:rPr lang="en-US" sz="4650" b="1" dirty="0">
                <a:ea typeface="Times New Roman" panose="02020603050405020304" pitchFamily="18" charset="0"/>
                <a:cs typeface="Calibri" panose="020F0502020204030204" pitchFamily="34" charset="0"/>
              </a:rPr>
              <a:t>equal</a:t>
            </a:r>
            <a:r>
              <a:rPr lang="en-US" sz="4650" dirty="0">
                <a:ea typeface="Times New Roman" panose="02020603050405020304" pitchFamily="18" charset="0"/>
                <a:cs typeface="Calibri" panose="020F0502020204030204" pitchFamily="34" charset="0"/>
              </a:rPr>
              <a:t> in population</a:t>
            </a:r>
          </a:p>
          <a:p>
            <a:pPr marL="347663" indent="-347663">
              <a:spcBef>
                <a:spcPts val="0"/>
              </a:spcBef>
              <a:buAutoNum type="arabicPeriod"/>
            </a:pPr>
            <a:endParaRPr lang="en-US" sz="465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8854" indent="-348854">
              <a:spcBef>
                <a:spcPts val="0"/>
              </a:spcBef>
              <a:buAutoNum type="arabicPeriod"/>
            </a:pPr>
            <a:r>
              <a:rPr lang="en-US" sz="4650" dirty="0">
                <a:ea typeface="Times New Roman" panose="02020603050405020304" pitchFamily="18" charset="0"/>
                <a:cs typeface="Calibri" panose="020F0502020204030204" pitchFamily="34" charset="0"/>
              </a:rPr>
              <a:t>Map complies with U.S. Constitution, Voting Rights Act, California Constitution, and other </a:t>
            </a:r>
            <a:r>
              <a:rPr lang="en-US" sz="4650" b="1" dirty="0">
                <a:ea typeface="Times New Roman" panose="02020603050405020304" pitchFamily="18" charset="0"/>
                <a:cs typeface="Calibri" panose="020F0502020204030204" pitchFamily="34" charset="0"/>
              </a:rPr>
              <a:t>applicable laws</a:t>
            </a:r>
          </a:p>
          <a:p>
            <a:pPr marL="348854" indent="-348854">
              <a:spcBef>
                <a:spcPts val="0"/>
              </a:spcBef>
              <a:buAutoNum type="arabicPeriod"/>
            </a:pPr>
            <a:endParaRPr lang="en-US" sz="465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8854" indent="-348854">
              <a:spcBef>
                <a:spcPts val="0"/>
              </a:spcBef>
              <a:buAutoNum type="arabicPeriod"/>
            </a:pPr>
            <a:r>
              <a:rPr lang="en-US" sz="4650" dirty="0">
                <a:ea typeface="Times New Roman" panose="02020603050405020304" pitchFamily="18" charset="0"/>
                <a:cs typeface="Calibri" panose="020F0502020204030204" pitchFamily="34" charset="0"/>
              </a:rPr>
              <a:t>Each district is geographically </a:t>
            </a:r>
            <a:r>
              <a:rPr lang="en-US" sz="4650" b="1" dirty="0">
                <a:ea typeface="Times New Roman" panose="02020603050405020304" pitchFamily="18" charset="0"/>
                <a:cs typeface="Calibri" panose="020F0502020204030204" pitchFamily="34" charset="0"/>
              </a:rPr>
              <a:t>contiguous</a:t>
            </a:r>
          </a:p>
          <a:p>
            <a:pPr marL="348854" indent="-348854">
              <a:spcBef>
                <a:spcPts val="0"/>
              </a:spcBef>
              <a:buAutoNum type="arabicPeriod"/>
            </a:pPr>
            <a:endParaRPr lang="en-US" sz="465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8854" indent="-348854">
              <a:spcBef>
                <a:spcPts val="0"/>
              </a:spcBef>
              <a:buAutoNum type="arabicPeriod"/>
            </a:pPr>
            <a:r>
              <a:rPr lang="en-US" sz="4650" b="1" dirty="0">
                <a:ea typeface="Times New Roman" panose="02020603050405020304" pitchFamily="18" charset="0"/>
                <a:cs typeface="Calibri" panose="020F0502020204030204" pitchFamily="34" charset="0"/>
              </a:rPr>
              <a:t>Additional </a:t>
            </a:r>
            <a:r>
              <a:rPr lang="en-US" sz="4650" dirty="0">
                <a:ea typeface="Times New Roman" panose="02020603050405020304" pitchFamily="18" charset="0"/>
                <a:cs typeface="Calibri" panose="020F0502020204030204" pitchFamily="34" charset="0"/>
              </a:rPr>
              <a:t>criteria </a:t>
            </a:r>
            <a:r>
              <a:rPr lang="en-US" sz="4650" dirty="0">
                <a:highlight>
                  <a:srgbClr val="FFFF00"/>
                </a:highlight>
                <a:ea typeface="Times New Roman" panose="02020603050405020304" pitchFamily="18" charset="0"/>
                <a:cs typeface="Calibri" panose="020F0502020204030204" pitchFamily="34" charset="0"/>
              </a:rPr>
              <a:t>in order of priority</a:t>
            </a:r>
          </a:p>
          <a:p>
            <a:pPr marL="6858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sz="4350" dirty="0">
                <a:ea typeface="Times New Roman" panose="02020603050405020304" pitchFamily="18" charset="0"/>
                <a:cs typeface="Calibri" panose="020F0502020204030204" pitchFamily="34" charset="0"/>
              </a:rPr>
              <a:t>Existing </a:t>
            </a:r>
            <a:r>
              <a:rPr lang="en-US" sz="4350" b="1" dirty="0">
                <a:ea typeface="Times New Roman" panose="02020603050405020304" pitchFamily="18" charset="0"/>
                <a:cs typeface="Calibri" panose="020F0502020204030204" pitchFamily="34" charset="0"/>
              </a:rPr>
              <a:t>neighborhoods </a:t>
            </a:r>
            <a:r>
              <a:rPr lang="en-US" sz="4350" dirty="0">
                <a:ea typeface="Times New Roman" panose="02020603050405020304" pitchFamily="18" charset="0"/>
                <a:cs typeface="Calibri" panose="020F0502020204030204" pitchFamily="34" charset="0"/>
              </a:rPr>
              <a:t>and community boundaries</a:t>
            </a:r>
          </a:p>
          <a:p>
            <a:pPr marL="6858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sz="4650" b="1" dirty="0">
                <a:ea typeface="Times New Roman" panose="02020603050405020304" pitchFamily="18" charset="0"/>
                <a:cs typeface="Calibri" panose="020F0502020204030204" pitchFamily="34" charset="0"/>
              </a:rPr>
              <a:t>Communities of interest</a:t>
            </a:r>
          </a:p>
          <a:p>
            <a:pPr marL="6858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sz="4650" dirty="0">
                <a:ea typeface="Times New Roman" panose="02020603050405020304" pitchFamily="18" charset="0"/>
                <a:cs typeface="Calibri" panose="020F0502020204030204" pitchFamily="34" charset="0"/>
              </a:rPr>
              <a:t>Integrity and </a:t>
            </a:r>
            <a:r>
              <a:rPr lang="en-US" sz="4650" b="1" dirty="0">
                <a:ea typeface="Times New Roman" panose="02020603050405020304" pitchFamily="18" charset="0"/>
                <a:cs typeface="Calibri" panose="020F0502020204030204" pitchFamily="34" charset="0"/>
              </a:rPr>
              <a:t>compactness</a:t>
            </a:r>
            <a:r>
              <a:rPr lang="en-US" sz="4650" dirty="0">
                <a:ea typeface="Times New Roman" panose="02020603050405020304" pitchFamily="18" charset="0"/>
                <a:cs typeface="Calibri" panose="020F0502020204030204" pitchFamily="34" charset="0"/>
              </a:rPr>
              <a:t> of territory</a:t>
            </a:r>
          </a:p>
          <a:p>
            <a:pPr marL="6858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sz="4650" b="1" dirty="0">
                <a:ea typeface="Times New Roman" panose="02020603050405020304" pitchFamily="18" charset="0"/>
                <a:cs typeface="Calibri" panose="020F0502020204030204" pitchFamily="34" charset="0"/>
              </a:rPr>
              <a:t>Geography</a:t>
            </a:r>
            <a:r>
              <a:rPr lang="en-US" sz="4650" dirty="0">
                <a:ea typeface="Times New Roman" panose="02020603050405020304" pitchFamily="18" charset="0"/>
                <a:cs typeface="Calibri" panose="020F0502020204030204" pitchFamily="34" charset="0"/>
              </a:rPr>
              <a:t> and topography</a:t>
            </a:r>
          </a:p>
          <a:p>
            <a:pPr marL="6858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sz="4650" dirty="0">
                <a:ea typeface="Times New Roman" panose="02020603050405020304" pitchFamily="18" charset="0"/>
                <a:cs typeface="Calibri" panose="020F0502020204030204" pitchFamily="34" charset="0"/>
              </a:rPr>
              <a:t>Natural and artificial </a:t>
            </a:r>
            <a:r>
              <a:rPr lang="en-US" sz="4650" b="1" dirty="0">
                <a:ea typeface="Times New Roman" panose="02020603050405020304" pitchFamily="18" charset="0"/>
                <a:cs typeface="Calibri" panose="020F0502020204030204" pitchFamily="34" charset="0"/>
              </a:rPr>
              <a:t>barriers </a:t>
            </a:r>
            <a:r>
              <a:rPr lang="en-US" sz="4650" dirty="0">
                <a:ea typeface="Times New Roman" panose="02020603050405020304" pitchFamily="18" charset="0"/>
                <a:cs typeface="Calibri" panose="020F0502020204030204" pitchFamily="34" charset="0"/>
              </a:rPr>
              <a:t>and boundaries</a:t>
            </a:r>
          </a:p>
          <a:p>
            <a:pPr marL="6858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sz="4650" dirty="0">
                <a:ea typeface="Times New Roman" panose="02020603050405020304" pitchFamily="18" charset="0"/>
                <a:cs typeface="Calibri" panose="020F0502020204030204" pitchFamily="34" charset="0"/>
              </a:rPr>
              <a:t>Preservation of </a:t>
            </a:r>
            <a:r>
              <a:rPr lang="en-US" sz="4650" b="1" dirty="0">
                <a:ea typeface="Times New Roman" panose="02020603050405020304" pitchFamily="18" charset="0"/>
                <a:cs typeface="Calibri" panose="020F0502020204030204" pitchFamily="34" charset="0"/>
              </a:rPr>
              <a:t>population cores </a:t>
            </a:r>
            <a:r>
              <a:rPr lang="en-US" sz="4650" dirty="0">
                <a:ea typeface="Times New Roman" panose="02020603050405020304" pitchFamily="18" charset="0"/>
                <a:cs typeface="Calibri" panose="020F0502020204030204" pitchFamily="34" charset="0"/>
              </a:rPr>
              <a:t>consistently associated with each district</a:t>
            </a:r>
          </a:p>
          <a:p>
            <a:pPr marL="685800" lvl="1" indent="-342900">
              <a:spcBef>
                <a:spcPts val="0"/>
              </a:spcBef>
              <a:buFont typeface="+mj-lt"/>
              <a:buAutoNum type="alphaLcPeriod"/>
            </a:pPr>
            <a:r>
              <a:rPr lang="en-US" sz="4650" b="1" dirty="0">
                <a:ea typeface="Times New Roman" panose="02020603050405020304" pitchFamily="18" charset="0"/>
                <a:cs typeface="Calibri" panose="020F0502020204030204" pitchFamily="34" charset="0"/>
              </a:rPr>
              <a:t>Other</a:t>
            </a:r>
            <a:r>
              <a:rPr lang="en-US" sz="4650" dirty="0">
                <a:ea typeface="Times New Roman" panose="02020603050405020304" pitchFamily="18" charset="0"/>
                <a:cs typeface="Calibri" panose="020F0502020204030204" pitchFamily="34" charset="0"/>
              </a:rPr>
              <a:t> commission-adopted criteria </a:t>
            </a:r>
          </a:p>
          <a:p>
            <a:pPr marL="685800" lvl="1" indent="-342900">
              <a:spcBef>
                <a:spcPts val="0"/>
              </a:spcBef>
              <a:buFont typeface="+mj-lt"/>
              <a:buAutoNum type="alphaLcPeriod"/>
            </a:pPr>
            <a:endParaRPr lang="en-US" sz="465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7663" indent="-347663">
              <a:spcBef>
                <a:spcPts val="0"/>
              </a:spcBef>
              <a:buAutoNum type="arabicPeriod" startAt="5"/>
              <a:tabLst>
                <a:tab pos="171450" algn="l"/>
                <a:tab pos="347663" algn="l"/>
                <a:tab pos="685800" algn="l"/>
                <a:tab pos="1028700" algn="l"/>
              </a:tabLst>
            </a:pPr>
            <a:r>
              <a:rPr lang="en-US" sz="4650" dirty="0">
                <a:highlight>
                  <a:srgbClr val="FFFF00"/>
                </a:highlight>
                <a:ea typeface="Times New Roman" panose="02020603050405020304" pitchFamily="18" charset="0"/>
                <a:cs typeface="Calibri" panose="020F0502020204030204" pitchFamily="34" charset="0"/>
              </a:rPr>
              <a:t>Do not consider </a:t>
            </a:r>
            <a:r>
              <a:rPr lang="en-US" sz="4650" b="1" dirty="0">
                <a:highlight>
                  <a:srgbClr val="FFFF00"/>
                </a:highlight>
                <a:ea typeface="Times New Roman" panose="02020603050405020304" pitchFamily="18" charset="0"/>
                <a:cs typeface="Calibri" panose="020F0502020204030204" pitchFamily="34" charset="0"/>
              </a:rPr>
              <a:t>place of residence </a:t>
            </a:r>
            <a:r>
              <a:rPr lang="en-US" sz="4650" dirty="0">
                <a:highlight>
                  <a:srgbClr val="FFFF00"/>
                </a:highlight>
                <a:ea typeface="Times New Roman" panose="02020603050405020304" pitchFamily="18" charset="0"/>
                <a:cs typeface="Calibri" panose="020F0502020204030204" pitchFamily="34" charset="0"/>
              </a:rPr>
              <a:t>of any individual, including any incumbent or political candidate</a:t>
            </a:r>
          </a:p>
          <a:p>
            <a:pPr marL="857250" indent="-857250">
              <a:spcBef>
                <a:spcPts val="0"/>
              </a:spcBef>
              <a:buAutoNum type="arabicPeriod" startAt="5"/>
              <a:tabLst>
                <a:tab pos="171450" algn="l"/>
                <a:tab pos="342900" algn="l"/>
                <a:tab pos="347663" algn="l"/>
                <a:tab pos="685800" algn="l"/>
                <a:tab pos="857250" algn="l"/>
                <a:tab pos="1028700" algn="l"/>
              </a:tabLst>
            </a:pPr>
            <a:endParaRPr lang="en-US" sz="465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7663" indent="-347663">
              <a:spcBef>
                <a:spcPts val="0"/>
              </a:spcBef>
              <a:buNone/>
              <a:tabLst>
                <a:tab pos="171450" algn="l"/>
                <a:tab pos="342900" algn="l"/>
                <a:tab pos="514350" algn="l"/>
                <a:tab pos="685800" algn="l"/>
                <a:tab pos="857250" algn="l"/>
                <a:tab pos="1028700" algn="l"/>
              </a:tabLst>
            </a:pPr>
            <a:r>
              <a:rPr lang="en-US" sz="4650" b="1" dirty="0">
                <a:ea typeface="Times New Roman" panose="02020603050405020304" pitchFamily="18" charset="0"/>
                <a:cs typeface="Calibri" panose="020F0502020204030204" pitchFamily="34" charset="0"/>
              </a:rPr>
              <a:t>6.		Number </a:t>
            </a:r>
            <a:r>
              <a:rPr lang="en-US" sz="4650" dirty="0">
                <a:ea typeface="Times New Roman" panose="02020603050405020304" pitchFamily="18" charset="0"/>
                <a:cs typeface="Calibri" panose="020F0502020204030204" pitchFamily="34" charset="0"/>
              </a:rPr>
              <a:t>each council district such that, for as many residents as possible, the number of the council district they reside in remains the same. </a:t>
            </a:r>
            <a:endParaRPr lang="en-US" sz="465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A065A-CC12-4312-8AC4-27E55FB8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36643A-FDE8-4575-AE59-D0F1A5C02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155" y="1964754"/>
            <a:ext cx="1516897" cy="1516897"/>
          </a:xfrm>
          <a:prstGeom prst="rect">
            <a:avLst/>
          </a:prstGeom>
        </p:spPr>
      </p:pic>
      <p:pic>
        <p:nvPicPr>
          <p:cNvPr id="1026" name="Picture 2" descr="Support and Investment in Sites Reservoir Grows with the Sacramento County  Water Agency and City of Sacramento - Northern California Water Association">
            <a:extLst>
              <a:ext uri="{FF2B5EF4-FFF2-40B4-BE49-F238E27FC236}">
                <a16:creationId xmlns:a16="http://schemas.microsoft.com/office/drawing/2014/main" id="{F982ABB9-0792-4B8F-9B75-6F79E1BE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82" y="3775492"/>
            <a:ext cx="1836441" cy="8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9" name="Group 61">
            <a:extLst>
              <a:ext uri="{FF2B5EF4-FFF2-40B4-BE49-F238E27FC236}">
                <a16:creationId xmlns:a16="http://schemas.microsoft.com/office/drawing/2014/main" id="{86052AED-4C5C-4C84-BA1E-3DB5C9BCE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68538"/>
              </p:ext>
            </p:extLst>
          </p:nvPr>
        </p:nvGraphicFramePr>
        <p:xfrm>
          <a:off x="430753" y="2145082"/>
          <a:ext cx="6720841" cy="2994660"/>
        </p:xfrm>
        <a:graphic>
          <a:graphicData uri="http://schemas.openxmlformats.org/drawingml/2006/table">
            <a:tbl>
              <a:tblPr/>
              <a:tblGrid>
                <a:gridCol w="1119752">
                  <a:extLst>
                    <a:ext uri="{9D8B030D-6E8A-4147-A177-3AD203B41FA5}">
                      <a16:colId xmlns:a16="http://schemas.microsoft.com/office/drawing/2014/main" val="3391272551"/>
                    </a:ext>
                  </a:extLst>
                </a:gridCol>
                <a:gridCol w="5601089">
                  <a:extLst>
                    <a:ext uri="{9D8B030D-6E8A-4147-A177-3AD203B41FA5}">
                      <a16:colId xmlns:a16="http://schemas.microsoft.com/office/drawing/2014/main" val="1687775299"/>
                    </a:ext>
                  </a:extLst>
                </a:gridCol>
              </a:tblGrid>
              <a:tr h="297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 January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notifies public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redistricting plan process.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583392"/>
                  </a:ext>
                </a:extLst>
              </a:tr>
              <a:tr h="525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 Council and staff host 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 workshops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including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software training.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455949"/>
                  </a:ext>
                </a:extLst>
              </a:tr>
              <a:tr h="297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March 30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Redistricting plans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other comments due to City Secretary’s Office.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754310"/>
                  </a:ext>
                </a:extLst>
              </a:tr>
              <a:tr h="297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April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Staff prepares 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analysis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plans submitted and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briefs City Council.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885016"/>
                  </a:ext>
                </a:extLst>
              </a:tr>
              <a:tr h="525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 – June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 Council and staff conduct 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 meetings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City Council conducts work sessions on plan options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02115"/>
                  </a:ext>
                </a:extLst>
              </a:tr>
              <a:tr h="525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July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 Council conducts 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 hearing(s)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approves plan and submits it to U.S. Department of Justice (DOJ).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099267"/>
                  </a:ext>
                </a:extLst>
              </a:tr>
              <a:tr h="525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August - November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DOJ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reviews plan.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655409"/>
                  </a:ext>
                </a:extLst>
              </a:tr>
            </a:tbl>
          </a:graphicData>
        </a:graphic>
      </p:graphicFrame>
      <p:sp>
        <p:nvSpPr>
          <p:cNvPr id="2079" name="Text Box 31">
            <a:extLst>
              <a:ext uri="{FF2B5EF4-FFF2-40B4-BE49-F238E27FC236}">
                <a16:creationId xmlns:a16="http://schemas.microsoft.com/office/drawing/2014/main" id="{45760CAE-8ACE-40A5-AD5D-095C9CE5D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18" y="1496494"/>
            <a:ext cx="839487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2012 Redistricting Procedures</a:t>
            </a:r>
            <a:endParaRPr lang="en-US" altLang="en-US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6" name="Picture 12" descr="Image result for redistricting puzzle clip art">
            <a:hlinkClick r:id="rId2"/>
            <a:extLst>
              <a:ext uri="{FF2B5EF4-FFF2-40B4-BE49-F238E27FC236}">
                <a16:creationId xmlns:a16="http://schemas.microsoft.com/office/drawing/2014/main" id="{E098F009-8355-48E7-A703-9663DC3C5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58" y="2591981"/>
            <a:ext cx="1674036" cy="16740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EB6B9-4ADA-4097-BD5E-2DD57056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B184-76A2-4A28-B014-90E5E45EB18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49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Text Box 31">
            <a:extLst>
              <a:ext uri="{FF2B5EF4-FFF2-40B4-BE49-F238E27FC236}">
                <a16:creationId xmlns:a16="http://schemas.microsoft.com/office/drawing/2014/main" id="{45760CAE-8ACE-40A5-AD5D-095C9CE5D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18" y="1496494"/>
            <a:ext cx="839487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Comments on 2012 Redistricting Procedures</a:t>
            </a:r>
            <a:endParaRPr lang="en-US" altLang="en-US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EB6B9-4ADA-4097-BD5E-2DD57056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B184-76A2-4A28-B014-90E5E45EB18C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46D967-6148-42C1-AD42-669ADD2852AF}"/>
              </a:ext>
            </a:extLst>
          </p:cNvPr>
          <p:cNvSpPr txBox="1"/>
          <p:nvPr/>
        </p:nvSpPr>
        <p:spPr>
          <a:xfrm>
            <a:off x="486282" y="2312404"/>
            <a:ext cx="8164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Continue to…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Host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public workshops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and provide software training for interested residents.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Prepare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of plans submitted and brief City Council.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 longer required to secure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pre-clearance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from U.S. Department of Justice.</a:t>
            </a:r>
          </a:p>
          <a:p>
            <a:pPr lvl="1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greater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transparency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redistricting.</a:t>
            </a:r>
          </a:p>
        </p:txBody>
      </p:sp>
    </p:spTree>
    <p:extLst>
      <p:ext uri="{BB962C8B-B14F-4D97-AF65-F5344CB8AC3E}">
        <p14:creationId xmlns:p14="http://schemas.microsoft.com/office/powerpoint/2010/main" val="3775753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3D21-492E-4160-BF31-10C47B58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73" y="1401505"/>
            <a:ext cx="8644689" cy="415187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cs typeface="Calibri" panose="020F0502020204030204" pitchFamily="34" charset="0"/>
              </a:rPr>
              <a:t>Task Force Schedule, January – March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63836-E3DD-4DA2-93E2-04160089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B184-76A2-4A28-B014-90E5E45EB18C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E8D68C-FD64-48FE-B9FD-541F708A5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55171"/>
              </p:ext>
            </p:extLst>
          </p:nvPr>
        </p:nvGraphicFramePr>
        <p:xfrm>
          <a:off x="295373" y="2135860"/>
          <a:ext cx="8644690" cy="2538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233">
                  <a:extLst>
                    <a:ext uri="{9D8B030D-6E8A-4147-A177-3AD203B41FA5}">
                      <a16:colId xmlns:a16="http://schemas.microsoft.com/office/drawing/2014/main" val="2432020953"/>
                    </a:ext>
                  </a:extLst>
                </a:gridCol>
                <a:gridCol w="7359457">
                  <a:extLst>
                    <a:ext uri="{9D8B030D-6E8A-4147-A177-3AD203B41FA5}">
                      <a16:colId xmlns:a16="http://schemas.microsoft.com/office/drawing/2014/main" val="1502008669"/>
                    </a:ext>
                  </a:extLst>
                </a:gridCol>
              </a:tblGrid>
              <a:tr h="337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882728"/>
                  </a:ext>
                </a:extLst>
              </a:tr>
              <a:tr h="1467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January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chair and staff present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Redistricting 101 seminar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conducts series of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 hearings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each with virtual and in-person options.</a:t>
                      </a: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</a:t>
                      </a: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East</a:t>
                      </a: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South </a:t>
                      </a: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West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826537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discusses comments from public meetings, agrees on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recommendations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949488"/>
                  </a:ext>
                </a:extLst>
              </a:tr>
              <a:tr h="48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presents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report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City Council.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 Council adopts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resolution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accepting final report. 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216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77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03A7-883C-42A5-8763-93A1FFA9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54" y="1411936"/>
            <a:ext cx="7843691" cy="44406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cs typeface="Calibri" panose="020F0502020204030204" pitchFamily="34" charset="0"/>
              </a:rPr>
              <a:t>Redistricting Task 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6BA4B-8C16-466D-8884-280703C0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2E28D-12E9-4094-A647-7BA10FDEDE09}"/>
              </a:ext>
            </a:extLst>
          </p:cNvPr>
          <p:cNvSpPr txBox="1"/>
          <p:nvPr/>
        </p:nvSpPr>
        <p:spPr>
          <a:xfrm>
            <a:off x="1086506" y="2107286"/>
            <a:ext cx="439760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514350" defTabSz="572691">
              <a:tabLst>
                <a:tab pos="1028700" algn="l"/>
                <a:tab pos="1114425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1:   	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Lorraine Miller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(Chair)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514350" defTabSz="57269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2:   	Salvador Espino		</a:t>
            </a:r>
          </a:p>
          <a:p>
            <a:pPr marL="171450" indent="514350">
              <a:tabLst>
                <a:tab pos="1718072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3:   	Graham Norris	</a:t>
            </a:r>
          </a:p>
          <a:p>
            <a:pPr marL="171450" indent="514350">
              <a:tabLst>
                <a:tab pos="1718072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4:   	Craig Allen		</a:t>
            </a:r>
          </a:p>
          <a:p>
            <a:pPr marL="171450" indent="514350">
              <a:tabLst>
                <a:tab pos="1718072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5:   	Bert Williams	</a:t>
            </a:r>
          </a:p>
          <a:p>
            <a:pPr marL="171450" indent="514350">
              <a:tabLst>
                <a:tab pos="1718072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6:   	Linda Kennedy 	</a:t>
            </a:r>
          </a:p>
          <a:p>
            <a:pPr marL="171450" indent="514350">
              <a:tabLst>
                <a:tab pos="1718072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7:   	Tony DeVito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514350">
              <a:tabLst>
                <a:tab pos="1718072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8:   	Tracy Scott		</a:t>
            </a:r>
          </a:p>
          <a:p>
            <a:pPr marL="171450" indent="514350">
              <a:tabLst>
                <a:tab pos="1718072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9:   	Kent Bradshaw	</a:t>
            </a:r>
          </a:p>
          <a:p>
            <a:pPr marL="171450" indent="514350">
              <a:tabLst>
                <a:tab pos="1718072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10: 	Bill Schur 		 </a:t>
            </a:r>
          </a:p>
          <a:p>
            <a:pPr indent="685800">
              <a:tabLst>
                <a:tab pos="1718072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11: 	Teresa Ayala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en-US" sz="1350" dirty="0"/>
          </a:p>
        </p:txBody>
      </p:sp>
      <p:pic>
        <p:nvPicPr>
          <p:cNvPr id="3" name="Picture 2" descr="Image result for 13-member board clip art">
            <a:hlinkClick r:id="rId2"/>
            <a:extLst>
              <a:ext uri="{FF2B5EF4-FFF2-40B4-BE49-F238E27FC236}">
                <a16:creationId xmlns:a16="http://schemas.microsoft.com/office/drawing/2014/main" id="{8E997871-A8EA-44A3-8976-AD2DAA1E7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10" y="2779867"/>
            <a:ext cx="1760390" cy="17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664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3D21-492E-4160-BF31-10C47B58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5" y="1496956"/>
            <a:ext cx="8704847" cy="415187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cs typeface="Calibri" panose="020F0502020204030204" pitchFamily="34" charset="0"/>
              </a:rPr>
              <a:t>Redistricting Schedule, May 2021 – May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63836-E3DD-4DA2-93E2-04160089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32243" y="5490915"/>
            <a:ext cx="2057400" cy="273844"/>
          </a:xfrm>
        </p:spPr>
        <p:txBody>
          <a:bodyPr/>
          <a:lstStyle/>
          <a:p>
            <a:fld id="{8235B184-76A2-4A28-B014-90E5E45EB18C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E8D68C-FD64-48FE-B9FD-541F708A5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669256"/>
              </p:ext>
            </p:extLst>
          </p:nvPr>
        </p:nvGraphicFramePr>
        <p:xfrm>
          <a:off x="219575" y="2143957"/>
          <a:ext cx="8704846" cy="3212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6139">
                  <a:extLst>
                    <a:ext uri="{9D8B030D-6E8A-4147-A177-3AD203B41FA5}">
                      <a16:colId xmlns:a16="http://schemas.microsoft.com/office/drawing/2014/main" val="2432020953"/>
                    </a:ext>
                  </a:extLst>
                </a:gridCol>
                <a:gridCol w="5658707">
                  <a:extLst>
                    <a:ext uri="{9D8B030D-6E8A-4147-A177-3AD203B41FA5}">
                      <a16:colId xmlns:a16="http://schemas.microsoft.com/office/drawing/2014/main" val="1502008669"/>
                    </a:ext>
                  </a:extLst>
                </a:gridCol>
              </a:tblGrid>
              <a:tr h="244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882728"/>
                  </a:ext>
                </a:extLst>
              </a:tr>
              <a:tr h="22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 2021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City conducts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 election.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659290"/>
                  </a:ext>
                </a:extLst>
              </a:tr>
              <a:tr h="22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 of July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Census Bureau releases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block-level census data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 state and local redistricting.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319349"/>
                  </a:ext>
                </a:extLst>
              </a:tr>
              <a:tr h="22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August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City Council and Redistricting Task Force hold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joint work session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329600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August to December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City Council conducts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redistricting process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accordance with approved criteria and procedures.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563008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December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Tarrant County Voter Registrar prints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voter registration cards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information about new Council districts.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701026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Mid-July 2022: 180 days before qualifying begins for May 2023 municipal election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Deadline for candidates to establish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residency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within Council districts that they wish to represent.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136212"/>
                  </a:ext>
                </a:extLst>
              </a:tr>
              <a:tr h="22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Mid-January to mid-February 2023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Candidates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qualify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for 2023 municipal election.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993220"/>
                  </a:ext>
                </a:extLst>
              </a:tr>
              <a:tr h="22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 2023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City conducts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election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67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02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DA1E-4B56-41B6-8724-9FFAFE957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98" y="1286680"/>
            <a:ext cx="8657405" cy="35970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cs typeface="Calibri" panose="020F0502020204030204" pitchFamily="34" charset="0"/>
              </a:rPr>
              <a:t>Potential Redistricting Criteria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DF5EC-73CE-4036-B4DA-6A53116D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B184-76A2-4A28-B014-90E5E45EB18C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4A5D30-8344-4AD1-A1AE-9262E88A5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98" y="2576250"/>
            <a:ext cx="6214652" cy="25072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83FFEF49-3D65-401F-AC33-32254B8E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97478"/>
              </p:ext>
            </p:extLst>
          </p:nvPr>
        </p:nvGraphicFramePr>
        <p:xfrm>
          <a:off x="243298" y="1921396"/>
          <a:ext cx="8657405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5">
                  <a:extLst>
                    <a:ext uri="{9D8B030D-6E8A-4147-A177-3AD203B41FA5}">
                      <a16:colId xmlns:a16="http://schemas.microsoft.com/office/drawing/2014/main" val="3690708260"/>
                    </a:ext>
                  </a:extLst>
                </a:gridCol>
              </a:tblGrid>
              <a:tr h="276679">
                <a:tc>
                  <a:txBody>
                    <a:bodyPr/>
                    <a:lstStyle/>
                    <a:p>
                      <a:pPr marL="339725" marR="0" lvl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1. 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Approximately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equal size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: Population of largest district 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 percent more than population of smallest district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00308"/>
                  </a:ext>
                </a:extLst>
              </a:tr>
              <a:tr h="276679">
                <a:tc>
                  <a:txBody>
                    <a:bodyPr/>
                    <a:lstStyle/>
                    <a:p>
                      <a:pPr marL="339725" marR="0" lvl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2. 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No packing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: Proportion of combined minority population of each district &lt; 90 percent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2364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339725" marR="0" lvl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3.  M</a:t>
                      </a:r>
                      <a:r>
                        <a:rPr lang="en-US" sz="1000" dirty="0"/>
                        <a:t>inimum number of </a:t>
                      </a:r>
                      <a:r>
                        <a:rPr lang="en-US" sz="1000" b="1" dirty="0"/>
                        <a:t>minority opportunity districts</a:t>
                      </a:r>
                      <a:r>
                        <a:rPr lang="en-US" sz="1000" dirty="0"/>
                        <a:t>, with combined minority population </a:t>
                      </a:r>
                      <a:r>
                        <a:rPr lang="en-US" sz="1000" b="0" u="sng" dirty="0"/>
                        <a:t>&gt;</a:t>
                      </a:r>
                      <a:r>
                        <a:rPr lang="en-US" sz="1000" b="0" dirty="0"/>
                        <a:t> 50 percent, </a:t>
                      </a:r>
                      <a:r>
                        <a:rPr lang="en-US" sz="1000" dirty="0"/>
                        <a:t>in proportion to City’s combined minority population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787966"/>
                  </a:ext>
                </a:extLst>
              </a:tr>
              <a:tr h="276679">
                <a:tc>
                  <a:txBody>
                    <a:bodyPr/>
                    <a:lstStyle/>
                    <a:p>
                      <a:pPr marL="339725" marR="0" lvl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4. 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retrogression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 ability of minorities to participate in electoral process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359734"/>
                  </a:ext>
                </a:extLst>
              </a:tr>
              <a:tr h="276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5. 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Compact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districts with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Polsby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-Popper ratio 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 0.050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8034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6. 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Contiguous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territory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142343"/>
                  </a:ext>
                </a:extLst>
              </a:tr>
              <a:tr h="276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7. 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Identifiable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geographic boundaries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093896"/>
                  </a:ext>
                </a:extLst>
              </a:tr>
              <a:tr h="276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8.  Contain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communities of interest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 single districts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810712"/>
                  </a:ext>
                </a:extLst>
              </a:tr>
              <a:tr h="276679">
                <a:tc>
                  <a:txBody>
                    <a:bodyPr/>
                    <a:lstStyle/>
                    <a:p>
                      <a:pPr marL="339725" marR="0" lvl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9.  Include areas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inside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Loop 820 and areas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outside Loop 820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if possible, within each Council district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17500"/>
                  </a:ext>
                </a:extLst>
              </a:tr>
              <a:tr h="276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10. Contain whole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voting precincts</a:t>
                      </a:r>
                      <a:endParaRPr lang="en-US" sz="14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127171"/>
                  </a:ext>
                </a:extLst>
              </a:tr>
              <a:tr h="276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11. Contain whole census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blocks or block groups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319418"/>
                  </a:ext>
                </a:extLst>
              </a:tr>
              <a:tr h="276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12. Do not consider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place of residence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 incumbents or potential candidates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106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591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A83D-4DC6-4EBE-A664-9E4B2F5E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27" y="2559904"/>
            <a:ext cx="7958546" cy="4075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325" b="1" dirty="0"/>
              <a:t/>
            </a:r>
            <a:br>
              <a:rPr lang="en-US" sz="2325" b="1" dirty="0"/>
            </a:br>
            <a:r>
              <a:rPr lang="en-US" sz="2325" b="1" dirty="0"/>
              <a:t/>
            </a:r>
            <a:br>
              <a:rPr lang="en-US" sz="2325" b="1" dirty="0"/>
            </a:br>
            <a:r>
              <a:rPr lang="en-US" sz="2325" b="1" dirty="0"/>
              <a:t/>
            </a:r>
            <a:br>
              <a:rPr lang="en-US" sz="2325" b="1" dirty="0"/>
            </a:br>
            <a:r>
              <a:rPr lang="en-US" sz="2325" b="1" dirty="0"/>
              <a:t>Questions?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A44C3-FE0D-42F6-A1AE-5060D412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 descr="skyline10-30-04">
            <a:extLst>
              <a:ext uri="{FF2B5EF4-FFF2-40B4-BE49-F238E27FC236}">
                <a16:creationId xmlns:a16="http://schemas.microsoft.com/office/drawing/2014/main" id="{0D82BB49-AAF2-470D-9886-56B5B325A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98" y="3347606"/>
            <a:ext cx="6090203" cy="108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2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3D21-492E-4160-BF31-10C47B58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73" y="994997"/>
            <a:ext cx="8644689" cy="415187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cs typeface="Calibri" panose="020F0502020204030204" pitchFamily="34" charset="0"/>
              </a:rPr>
              <a:t>Task Force Schedule, August – December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63836-E3DD-4DA2-93E2-04160089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B184-76A2-4A28-B014-90E5E45EB18C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E8D68C-FD64-48FE-B9FD-541F708A5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061266"/>
              </p:ext>
            </p:extLst>
          </p:nvPr>
        </p:nvGraphicFramePr>
        <p:xfrm>
          <a:off x="295374" y="1562785"/>
          <a:ext cx="8644690" cy="3941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233">
                  <a:extLst>
                    <a:ext uri="{9D8B030D-6E8A-4147-A177-3AD203B41FA5}">
                      <a16:colId xmlns:a16="http://schemas.microsoft.com/office/drawing/2014/main" val="2432020953"/>
                    </a:ext>
                  </a:extLst>
                </a:gridCol>
                <a:gridCol w="7359457">
                  <a:extLst>
                    <a:ext uri="{9D8B030D-6E8A-4147-A177-3AD203B41FA5}">
                      <a16:colId xmlns:a16="http://schemas.microsoft.com/office/drawing/2014/main" val="1502008669"/>
                    </a:ext>
                  </a:extLst>
                </a:gridCol>
              </a:tblGrid>
              <a:tr h="337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882728"/>
                  </a:ext>
                </a:extLst>
              </a:tr>
              <a:tr h="27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August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City Council adopts resolution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appointing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Redistricting Task Force.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563868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September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Staff presents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informational briefings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461963" marR="0" lvl="0" indent="-234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charge</a:t>
                      </a:r>
                    </a:p>
                    <a:p>
                      <a:pPr marL="461963" marR="0" lvl="0" indent="-234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Meetings Act training  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61963" marR="0" lvl="0" indent="-234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Redistricting history and schedule </a:t>
                      </a:r>
                    </a:p>
                    <a:p>
                      <a:pPr marL="461963" marR="0" lvl="0" indent="-234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Legal basis for redistricting </a:t>
                      </a:r>
                    </a:p>
                    <a:p>
                      <a:pPr marL="461963" marR="0" lvl="0" indent="-234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Demonstration of redistricting software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74091"/>
                  </a:ext>
                </a:extLst>
              </a:tr>
              <a:tr h="978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October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interviews representatives from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Austin and San Antonio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Staff presents additional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informational briefings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461963" marR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Voting Rights Act</a:t>
                      </a:r>
                    </a:p>
                    <a:p>
                      <a:pPr marL="461963" marR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Local demographic trends 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340438"/>
                  </a:ext>
                </a:extLst>
              </a:tr>
              <a:tr h="733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November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Staff provides task force with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additional demographic data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discusses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preliminary findings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discusses arrangements for Redistricting 101 seminar and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 meetings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428359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December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presents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interim report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City Council.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585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09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D796-EBB7-4A9C-8CD0-2D58B0B83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3822" y="1046221"/>
            <a:ext cx="6776357" cy="37452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Recent History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8715D-4AEB-4467-BCE8-E0F9719FD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740" y="1553754"/>
            <a:ext cx="5961026" cy="4070760"/>
          </a:xfrm>
        </p:spPr>
        <p:txBody>
          <a:bodyPr>
            <a:noAutofit/>
          </a:bodyPr>
          <a:lstStyle/>
          <a:p>
            <a:pPr algn="l" defTabSz="515541">
              <a:spcBef>
                <a:spcPts val="0"/>
              </a:spcBef>
            </a:pP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2011	After release of 2010 census results, City Council </a:t>
            </a:r>
            <a:r>
              <a:rPr lang="en-US" sz="1350" b="1" dirty="0">
                <a:latin typeface="Calibri" panose="020F0502020204030204" pitchFamily="34" charset="0"/>
                <a:ea typeface="Times New Roman" panose="02020603050405020304" pitchFamily="18" charset="0"/>
              </a:rPr>
              <a:t>adopts redistricting 	criteria </a:t>
            </a: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and redraws district lines accordingly.</a:t>
            </a:r>
          </a:p>
          <a:p>
            <a:pPr algn="l" defTabSz="515541">
              <a:spcBef>
                <a:spcPts val="0"/>
              </a:spcBef>
            </a:pPr>
            <a:endParaRPr lang="en-US" sz="135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 defTabSz="515541">
              <a:spcBef>
                <a:spcPts val="0"/>
              </a:spcBef>
            </a:pP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2013 	U.S. Supreme Court </a:t>
            </a:r>
            <a:r>
              <a:rPr lang="en-US" sz="1350" b="1" dirty="0">
                <a:latin typeface="Calibri" panose="020F0502020204030204" pitchFamily="34" charset="0"/>
                <a:ea typeface="Times New Roman" panose="02020603050405020304" pitchFamily="18" charset="0"/>
              </a:rPr>
              <a:t>invalidates</a:t>
            </a: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 coverage provisions of Voting Rights Act.</a:t>
            </a:r>
          </a:p>
          <a:p>
            <a:pPr algn="l" defTabSz="515541">
              <a:spcBef>
                <a:spcPts val="0"/>
              </a:spcBef>
            </a:pP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l" defTabSz="515541">
              <a:spcBef>
                <a:spcPts val="0"/>
              </a:spcBef>
              <a:buAutoNum type="arabicPlain" startAt="2016"/>
            </a:pP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 	Voters amend City Charter to </a:t>
            </a:r>
            <a:r>
              <a:rPr lang="en-US" sz="1350" b="1" dirty="0">
                <a:latin typeface="Calibri" panose="020F0502020204030204" pitchFamily="34" charset="0"/>
                <a:ea typeface="Times New Roman" panose="02020603050405020304" pitchFamily="18" charset="0"/>
              </a:rPr>
              <a:t>increase</a:t>
            </a: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 number of single-member districts 	from eight to ten.</a:t>
            </a:r>
          </a:p>
          <a:p>
            <a:pPr algn="l" defTabSz="515541">
              <a:spcBef>
                <a:spcPts val="0"/>
              </a:spcBef>
            </a:pP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l" defTabSz="515541">
              <a:spcBef>
                <a:spcPts val="0"/>
              </a:spcBef>
              <a:buAutoNum type="arabicPlain" startAt="2018"/>
            </a:pP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 	Task Force on Race and Culture recommends </a:t>
            </a: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ppointment of Charter 	Review Task Force to “study and make recommendation(s) concerning an 	</a:t>
            </a: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redistricting commission.” </a:t>
            </a:r>
            <a:endParaRPr lang="en-US" sz="135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 algn="l" defTabSz="515541">
              <a:spcBef>
                <a:spcPts val="0"/>
              </a:spcBef>
              <a:buAutoNum type="arabicPlain" startAt="2018"/>
            </a:pP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5541" indent="-515541" algn="l" defTabSz="85725">
              <a:spcBef>
                <a:spcPts val="0"/>
              </a:spcBef>
              <a:buAutoNum type="arabicPlain" startAt="2019"/>
              <a:tabLst>
                <a:tab pos="515541" algn="l"/>
              </a:tabLst>
            </a:pPr>
            <a:r>
              <a:rPr lang="en-US" sz="135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City Manager recommends, and City Council approves, focusing on </a:t>
            </a:r>
            <a:r>
              <a:rPr lang="en-US" sz="135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criteria and procedures</a:t>
            </a:r>
            <a:r>
              <a:rPr lang="en-US" sz="135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, with a goal to “create districts that, when drawn, provide the best opportunities to elect City Council members who reflect the diverse population of the City.”</a:t>
            </a:r>
          </a:p>
          <a:p>
            <a:pPr algn="l" defTabSz="515541">
              <a:spcBef>
                <a:spcPts val="0"/>
              </a:spcBef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defTabSz="515541">
              <a:spcBef>
                <a:spcPts val="0"/>
              </a:spcBef>
            </a:pP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2020 	COVID-19 strikes United States, causing seven-month </a:t>
            </a:r>
            <a:r>
              <a:rPr lang="en-US" sz="1350" b="1" dirty="0">
                <a:latin typeface="Calibri" panose="020F0502020204030204" pitchFamily="34" charset="0"/>
                <a:ea typeface="Times New Roman" panose="02020603050405020304" pitchFamily="18" charset="0"/>
              </a:rPr>
              <a:t>delay</a:t>
            </a: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 in census and 	subsequent redistricting.</a:t>
            </a:r>
          </a:p>
          <a:p>
            <a:pPr algn="l" defTabSz="515541">
              <a:spcBef>
                <a:spcPts val="0"/>
              </a:spcBef>
            </a:pP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defTabSz="515541">
              <a:spcBef>
                <a:spcPts val="0"/>
              </a:spcBef>
            </a:pP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2020 	</a:t>
            </a:r>
            <a:r>
              <a:rPr lang="en-US" sz="135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City Council appoints </a:t>
            </a:r>
            <a:r>
              <a:rPr lang="en-US" sz="1350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Redistricting Task Force</a:t>
            </a:r>
            <a:r>
              <a:rPr lang="en-US" sz="135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. </a:t>
            </a:r>
            <a:endParaRPr lang="en-US" sz="135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50B35-0671-4386-B8B6-6AE4401B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An aerial view of a city&#10;&#10;Description automatically generated">
            <a:extLst>
              <a:ext uri="{FF2B5EF4-FFF2-40B4-BE49-F238E27FC236}">
                <a16:creationId xmlns:a16="http://schemas.microsoft.com/office/drawing/2014/main" id="{CDCA3A53-23B5-4998-8962-5633A1C6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2549542"/>
            <a:ext cx="2357310" cy="17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8E4E-99E1-46C3-B764-7697A41A3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47112"/>
            <a:ext cx="6858000" cy="477074"/>
          </a:xfrm>
        </p:spPr>
        <p:txBody>
          <a:bodyPr>
            <a:normAutofit/>
          </a:bodyPr>
          <a:lstStyle/>
          <a:p>
            <a:r>
              <a:rPr lang="en-US" sz="2400" b="1" dirty="0"/>
              <a:t>Local Demographic Trends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B9009-5906-44A5-A71C-B8B01C8DD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133" y="1943720"/>
            <a:ext cx="8250701" cy="2381837"/>
          </a:xfrm>
        </p:spPr>
        <p:txBody>
          <a:bodyPr>
            <a:normAutofit fontScale="92500" lnSpcReduction="10000"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/>
              <a:t>Fort Worth’s population has been </a:t>
            </a:r>
            <a:r>
              <a:rPr lang="en-US" b="1" dirty="0"/>
              <a:t>growing rapidly </a:t>
            </a:r>
            <a:r>
              <a:rPr lang="en-US" dirty="0"/>
              <a:t>and will continue to do so.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/>
              <a:t>Most of the fastest growing neighborhoods are located </a:t>
            </a:r>
            <a:r>
              <a:rPr lang="en-US" b="1" dirty="0"/>
              <a:t>north of Loop 820</a:t>
            </a:r>
            <a:r>
              <a:rPr lang="en-US" dirty="0"/>
              <a:t>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b="1" dirty="0"/>
              <a:t>Hispanics</a:t>
            </a:r>
            <a:r>
              <a:rPr lang="en-US" dirty="0"/>
              <a:t> represent the fastest growing demographic group, though their proportion of voting-age population, voter registration rates, and voter participation rates tend to be relatively low.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/>
              <a:t>African-American and Hispanic populations are increasingly less concentrated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/>
              <a:t>more widely dispersed </a:t>
            </a:r>
            <a:r>
              <a:rPr lang="en-US" dirty="0"/>
              <a:t>throughout the city, thereby making it somewhat more difficult to create “opportunity districts” but also more difficult to dilute minority voting strength through “packing and cracking.”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D5E3F-6754-4E82-AC4E-C0D1E295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Science Source - Diverse Population, Illustration">
            <a:extLst>
              <a:ext uri="{FF2B5EF4-FFF2-40B4-BE49-F238E27FC236}">
                <a16:creationId xmlns:a16="http://schemas.microsoft.com/office/drawing/2014/main" id="{12F48063-4684-410F-8878-343F2EFEA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24" y="4545092"/>
            <a:ext cx="3661117" cy="108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7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DA1E-4B56-41B6-8724-9FFAFE957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98" y="1614159"/>
            <a:ext cx="8657405" cy="35970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cs typeface="Calibri" panose="020F0502020204030204" pitchFamily="34" charset="0"/>
              </a:rPr>
              <a:t>2011 Redistricting Criteria</a:t>
            </a:r>
            <a:br>
              <a:rPr lang="en-US" sz="2400" b="1" dirty="0">
                <a:cs typeface="Calibri" panose="020F0502020204030204" pitchFamily="34" charset="0"/>
              </a:rPr>
            </a:b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Per Resolution No. 3998-06-2011, Adopted June 14, 2011</a:t>
            </a:r>
            <a:endParaRPr lang="en-US" sz="1500" b="1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DF5EC-73CE-4036-B4DA-6A53116D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B184-76A2-4A28-B014-90E5E45EB18C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2" descr="120718_ProposedMap.png">
            <a:extLst>
              <a:ext uri="{FF2B5EF4-FFF2-40B4-BE49-F238E27FC236}">
                <a16:creationId xmlns:a16="http://schemas.microsoft.com/office/drawing/2014/main" id="{9B9F64DF-E764-4CBC-B72D-E8C6FA45C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14" y="2576250"/>
            <a:ext cx="2365289" cy="250720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4A5D30-8344-4AD1-A1AE-9262E88A5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98" y="2576250"/>
            <a:ext cx="6214652" cy="2507207"/>
          </a:xfrm>
        </p:spPr>
        <p:txBody>
          <a:bodyPr>
            <a:normAutofit fontScale="85000"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12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Approximately</a:t>
            </a:r>
            <a:r>
              <a:rPr lang="en-US" sz="1275" dirty="0"/>
              <a:t> </a:t>
            </a:r>
            <a:r>
              <a:rPr lang="en-US" sz="1275" b="1" dirty="0"/>
              <a:t>equal size</a:t>
            </a:r>
            <a:r>
              <a:rPr lang="en-US" sz="12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Population of largest district </a:t>
            </a:r>
            <a:r>
              <a:rPr lang="en-US" sz="1275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2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 percent more than population of smallest district.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275" b="1" dirty="0"/>
              <a:t>No fragmentation </a:t>
            </a:r>
            <a:r>
              <a:rPr lang="en-US" sz="12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minority communities or packing of minority voters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275" b="1" dirty="0"/>
              <a:t>No retrogression </a:t>
            </a:r>
            <a:r>
              <a:rPr lang="en-US" sz="12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ability of minorities to participate in electoral process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275" b="1" dirty="0"/>
              <a:t>Compact and contiguous </a:t>
            </a:r>
            <a:r>
              <a:rPr lang="en-US" sz="12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territory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275" b="1" dirty="0"/>
              <a:t>Identifiable</a:t>
            </a:r>
            <a:r>
              <a:rPr lang="en-US" sz="1275" dirty="0"/>
              <a:t> </a:t>
            </a:r>
            <a:r>
              <a:rPr lang="en-US" sz="12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geographic boundaries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2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Containing</a:t>
            </a:r>
            <a:r>
              <a:rPr lang="en-US" sz="1275" dirty="0"/>
              <a:t> </a:t>
            </a:r>
            <a:r>
              <a:rPr lang="en-US" sz="1275" b="1" dirty="0"/>
              <a:t>communities of interest </a:t>
            </a:r>
            <a:r>
              <a:rPr lang="en-US" sz="12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single districts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2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Including areas</a:t>
            </a:r>
            <a:r>
              <a:rPr lang="en-US" sz="1275" dirty="0"/>
              <a:t> </a:t>
            </a:r>
            <a:r>
              <a:rPr lang="en-US" sz="1275" b="1" dirty="0"/>
              <a:t>inside</a:t>
            </a:r>
            <a:r>
              <a:rPr lang="en-US" sz="1275" dirty="0"/>
              <a:t> </a:t>
            </a:r>
            <a:r>
              <a:rPr lang="en-US" sz="12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Loop 820 and areas </a:t>
            </a:r>
            <a:r>
              <a:rPr lang="en-US" sz="1275" b="1" dirty="0"/>
              <a:t>outside Loop 820</a:t>
            </a:r>
            <a:r>
              <a:rPr lang="en-US" sz="12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if possible, within each Council district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2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Containing whole </a:t>
            </a:r>
            <a:r>
              <a:rPr lang="en-US" sz="1275" b="1" dirty="0"/>
              <a:t>voting precincts</a:t>
            </a:r>
            <a:endParaRPr lang="en-US" sz="1275" b="1" u="sng" dirty="0"/>
          </a:p>
          <a:p>
            <a:pPr marL="385763" indent="-385763">
              <a:buFont typeface="+mj-lt"/>
              <a:buAutoNum type="arabicPeriod"/>
            </a:pPr>
            <a:r>
              <a:rPr lang="en-US" sz="12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Containing whole census </a:t>
            </a:r>
            <a:r>
              <a:rPr lang="en-US" sz="1275" b="1" dirty="0"/>
              <a:t>blocks or block groups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2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Preserving</a:t>
            </a:r>
            <a:r>
              <a:rPr lang="en-US" sz="1275" dirty="0"/>
              <a:t> </a:t>
            </a:r>
            <a:r>
              <a:rPr lang="en-US" sz="1275" b="1" dirty="0"/>
              <a:t>incumbent-constituent relations</a:t>
            </a:r>
            <a:endParaRPr lang="en-US" sz="1275" dirty="0"/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DA1E-4B56-41B6-8724-9FFAFE957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98" y="1064080"/>
            <a:ext cx="8657405" cy="35970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cs typeface="Calibri" panose="020F0502020204030204" pitchFamily="34" charset="0"/>
              </a:rPr>
              <a:t>Comments on 2011 Redistricting Criteria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DF5EC-73CE-4036-B4DA-6A53116D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B184-76A2-4A28-B014-90E5E45EB18C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4A5D30-8344-4AD1-A1AE-9262E88A5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98" y="2576250"/>
            <a:ext cx="6214652" cy="25072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83FFEF49-3D65-401F-AC33-32254B8E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348136"/>
              </p:ext>
            </p:extLst>
          </p:nvPr>
        </p:nvGraphicFramePr>
        <p:xfrm>
          <a:off x="243297" y="1526720"/>
          <a:ext cx="8657406" cy="389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451">
                  <a:extLst>
                    <a:ext uri="{9D8B030D-6E8A-4147-A177-3AD203B41FA5}">
                      <a16:colId xmlns:a16="http://schemas.microsoft.com/office/drawing/2014/main" val="3690708260"/>
                    </a:ext>
                  </a:extLst>
                </a:gridCol>
                <a:gridCol w="3445955">
                  <a:extLst>
                    <a:ext uri="{9D8B030D-6E8A-4147-A177-3AD203B41FA5}">
                      <a16:colId xmlns:a16="http://schemas.microsoft.com/office/drawing/2014/main" val="372274402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Criterion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Comments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90504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339725" marR="0" lvl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   Approximately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equal size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Population of largest district </a:t>
                      </a:r>
                      <a:r>
                        <a:rPr lang="en-US" sz="140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&lt;</a:t>
                      </a:r>
                      <a:r>
                        <a:rPr lang="en-US" sz="14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 percent more than population of smallest district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Retain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0030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339725" marR="0" lvl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2.  No fragmentation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of minority communities or packing of  minority voters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Retain, but establish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objective standards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for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packing and cracking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2364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339725" marR="0" lvl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3.  No retrogression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 ability of minorities to participate in electoral process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Retain, though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no longer required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by Voting Rights Act 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35973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4.   Compact and contiguous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territory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Retain, but establish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objective standard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for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compactness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0343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5.   Identifiable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geographic boundaries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Retain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09389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6.   Containing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communities of interest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 single districts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Retain, but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define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“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communities of interest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81071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339725" marR="0" lvl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7.  Including areas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inside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Loop 820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and areas </a:t>
                      </a:r>
                      <a:r>
                        <a:rPr lang="en-US" sz="1400" b="1" dirty="0"/>
                        <a:t>outside </a:t>
                      </a:r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Loop 820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if possible, within each Council district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Retain? Delete?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2175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8.   Containing whole </a:t>
                      </a:r>
                      <a:r>
                        <a:rPr lang="en-US" sz="1400" b="1" dirty="0"/>
                        <a:t>voting precincts</a:t>
                      </a:r>
                      <a:endParaRPr lang="en-US" sz="1400" b="1" u="sng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Retain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12717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9.   Containing whole census </a:t>
                      </a:r>
                      <a:r>
                        <a:rPr lang="en-US" sz="1400" b="1" dirty="0"/>
                        <a:t>blocks or block groups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Retain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3194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10. Preserving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incumbent-constituent relations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Retain? Delete?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106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3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68" y="1354485"/>
            <a:ext cx="3297811" cy="5038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2400" b="1" dirty="0">
                <a:latin typeface="+mn-lt"/>
              </a:rPr>
              <a:t>Packing and Cracking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6" y="3400136"/>
            <a:ext cx="4787510" cy="1962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190"/>
          <a:stretch/>
        </p:blipFill>
        <p:spPr>
          <a:xfrm>
            <a:off x="4652860" y="1016011"/>
            <a:ext cx="4453139" cy="2289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2135" y="3276789"/>
            <a:ext cx="17831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1350" b="1" dirty="0">
                <a:solidFill>
                  <a:schemeClr val="accent6">
                    <a:lumMod val="75000"/>
                  </a:schemeClr>
                </a:solidFill>
              </a:rPr>
              <a:t> Cracked </a:t>
            </a:r>
            <a:r>
              <a:rPr lang="en-US" sz="1350" dirty="0">
                <a:solidFill>
                  <a:schemeClr val="accent6">
                    <a:lumMod val="75000"/>
                  </a:schemeClr>
                </a:solidFill>
              </a:rPr>
              <a:t>Districts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049" y="3692620"/>
            <a:ext cx="4740038" cy="18723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79939" y="5381165"/>
            <a:ext cx="140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C3399"/>
                </a:solidFill>
              </a:rPr>
              <a:t>2</a:t>
            </a:r>
            <a:r>
              <a:rPr lang="en-US" sz="1200" b="1" dirty="0">
                <a:solidFill>
                  <a:srgbClr val="CC3399"/>
                </a:solidFill>
              </a:rPr>
              <a:t> Packed </a:t>
            </a:r>
            <a:r>
              <a:rPr lang="en-US" sz="1200" dirty="0">
                <a:solidFill>
                  <a:srgbClr val="CC3399"/>
                </a:solidFill>
              </a:rPr>
              <a:t>Districts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578" y="5576192"/>
            <a:ext cx="23846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Graphics from </a:t>
            </a:r>
            <a:r>
              <a:rPr lang="en-US" sz="1050" i="1" dirty="0"/>
              <a:t>WashingtonPost.com</a:t>
            </a:r>
            <a:endParaRPr lang="en-US" sz="135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F6E03-3272-4910-83A8-D0979FEAE9F1}"/>
              </a:ext>
            </a:extLst>
          </p:cNvPr>
          <p:cNvSpPr txBox="1"/>
          <p:nvPr/>
        </p:nvSpPr>
        <p:spPr>
          <a:xfrm>
            <a:off x="290023" y="1902686"/>
            <a:ext cx="4865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 this example, minorities (in </a:t>
            </a:r>
            <a:r>
              <a:rPr lang="en-US" sz="1350" b="1" dirty="0">
                <a:solidFill>
                  <a:srgbClr val="CC3399"/>
                </a:solidFill>
              </a:rPr>
              <a:t>purple</a:t>
            </a:r>
            <a:r>
              <a:rPr lang="en-US" sz="1350" dirty="0"/>
              <a:t>) comprise </a:t>
            </a:r>
            <a:r>
              <a:rPr lang="en-US" sz="1350" b="1" dirty="0"/>
              <a:t>60 percent </a:t>
            </a:r>
            <a:r>
              <a:rPr lang="en-US" sz="1350" dirty="0"/>
              <a:t>of voters.</a:t>
            </a:r>
          </a:p>
          <a:p>
            <a:r>
              <a:rPr lang="en-US" sz="1350" dirty="0"/>
              <a:t>If voting patterns follow racial and ethnic lines, however, then minorities are likely to elect only </a:t>
            </a:r>
            <a:r>
              <a:rPr lang="en-US" sz="1350" b="1" dirty="0"/>
              <a:t>two of five </a:t>
            </a:r>
            <a:r>
              <a:rPr lang="en-US" sz="1350" dirty="0"/>
              <a:t>representatives.  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2AEB160-0319-4A26-AF84-C5ED163DBC2D}"/>
              </a:ext>
            </a:extLst>
          </p:cNvPr>
          <p:cNvSpPr/>
          <p:nvPr/>
        </p:nvSpPr>
        <p:spPr>
          <a:xfrm>
            <a:off x="927463" y="2150808"/>
            <a:ext cx="4173522" cy="178589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21765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6F3E4-ED7C-4DBF-8013-B39F4BF6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82" y="1041502"/>
            <a:ext cx="7764236" cy="61004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Packing and Cracking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E806C-AEF2-4F25-8082-5E9B6443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9495"/>
            <a:ext cx="7935701" cy="6628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To prevent </a:t>
            </a:r>
            <a:r>
              <a:rPr lang="en-US" b="1" dirty="0"/>
              <a:t>packing</a:t>
            </a:r>
            <a:r>
              <a:rPr lang="en-US" dirty="0"/>
              <a:t>, create districts with proportion of combined minority population </a:t>
            </a:r>
            <a:r>
              <a:rPr lang="en-US" b="1" dirty="0"/>
              <a:t>&lt; 90 percent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To prevent </a:t>
            </a:r>
            <a:r>
              <a:rPr lang="en-US" b="1" dirty="0"/>
              <a:t>cracking</a:t>
            </a:r>
            <a:r>
              <a:rPr lang="en-US" dirty="0"/>
              <a:t>, create a minimum number of minority opportunity districts, with combined minority population </a:t>
            </a:r>
            <a:r>
              <a:rPr lang="en-US" b="1" u="sng" dirty="0"/>
              <a:t>&gt;</a:t>
            </a:r>
            <a:r>
              <a:rPr lang="en-US" b="1" dirty="0"/>
              <a:t> 50 percent, </a:t>
            </a:r>
            <a:r>
              <a:rPr lang="en-US" dirty="0"/>
              <a:t>in proportion to the City’s combined minority population.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C35C1-990E-4A13-872B-B09E6DE5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55A16-54B5-45C3-9584-80A86F665E48}"/>
              </a:ext>
            </a:extLst>
          </p:cNvPr>
          <p:cNvSpPr txBox="1"/>
          <p:nvPr/>
        </p:nvSpPr>
        <p:spPr>
          <a:xfrm>
            <a:off x="1602918" y="5320153"/>
            <a:ext cx="61840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Proportion of minority voters by Council district based upon 2010 population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1C7740-B26B-41B4-ADA5-7119C415B2A1}"/>
              </a:ext>
            </a:extLst>
          </p:cNvPr>
          <p:cNvSpPr/>
          <p:nvPr/>
        </p:nvSpPr>
        <p:spPr>
          <a:xfrm>
            <a:off x="3716838" y="2615457"/>
            <a:ext cx="502920" cy="3579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FF2A85-0D75-4407-A9CD-7E28472CD733}"/>
              </a:ext>
            </a:extLst>
          </p:cNvPr>
          <p:cNvSpPr/>
          <p:nvPr/>
        </p:nvSpPr>
        <p:spPr>
          <a:xfrm>
            <a:off x="3708689" y="3200331"/>
            <a:ext cx="502920" cy="3579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E58712-7904-414C-869A-FC34F1531F16}"/>
              </a:ext>
            </a:extLst>
          </p:cNvPr>
          <p:cNvSpPr txBox="1"/>
          <p:nvPr/>
        </p:nvSpPr>
        <p:spPr>
          <a:xfrm>
            <a:off x="4267358" y="2655920"/>
            <a:ext cx="34498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&lt; 50% combined minority: Districts 3, 4, and 7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87E42C-B574-43DD-97D8-8C4C480D34DF}"/>
              </a:ext>
            </a:extLst>
          </p:cNvPr>
          <p:cNvSpPr txBox="1"/>
          <p:nvPr/>
        </p:nvSpPr>
        <p:spPr>
          <a:xfrm>
            <a:off x="4267358" y="3127974"/>
            <a:ext cx="43238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u="sng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50% combined minority = </a:t>
            </a:r>
            <a:r>
              <a:rPr lang="en-US" sz="1350" b="1" dirty="0">
                <a:latin typeface="Calibri" panose="020F0502020204030204" pitchFamily="34" charset="0"/>
                <a:cs typeface="Calibri" panose="020F0502020204030204" pitchFamily="34" charset="0"/>
              </a:rPr>
              <a:t>minority opportunity districts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: Districts 5, 6, and 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103ECE-825A-4B0E-9DCF-938A5EBA48CE}"/>
              </a:ext>
            </a:extLst>
          </p:cNvPr>
          <p:cNvSpPr/>
          <p:nvPr/>
        </p:nvSpPr>
        <p:spPr>
          <a:xfrm>
            <a:off x="3716838" y="3788813"/>
            <a:ext cx="502920" cy="3579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F7EB60-1B5B-4A7B-949A-93A67B4A9376}"/>
              </a:ext>
            </a:extLst>
          </p:cNvPr>
          <p:cNvSpPr txBox="1"/>
          <p:nvPr/>
        </p:nvSpPr>
        <p:spPr>
          <a:xfrm>
            <a:off x="4267357" y="3725402"/>
            <a:ext cx="360515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u="sng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50% Hispanic = </a:t>
            </a:r>
            <a:r>
              <a:rPr lang="en-US" sz="1350" b="1" dirty="0">
                <a:latin typeface="Calibri" panose="020F0502020204030204" pitchFamily="34" charset="0"/>
                <a:cs typeface="Calibri" panose="020F0502020204030204" pitchFamily="34" charset="0"/>
              </a:rPr>
              <a:t>Hispanic opportunity districts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Districts 2 and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017E6F-7B76-4E7F-B37E-C43E925B681F}"/>
              </a:ext>
            </a:extLst>
          </p:cNvPr>
          <p:cNvSpPr txBox="1"/>
          <p:nvPr/>
        </p:nvSpPr>
        <p:spPr>
          <a:xfrm>
            <a:off x="3708689" y="4372099"/>
            <a:ext cx="48556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: 2012 map contains no </a:t>
            </a:r>
            <a:r>
              <a:rPr lang="en-US" sz="1350" b="1" dirty="0">
                <a:latin typeface="Calibri" panose="020F0502020204030204" pitchFamily="34" charset="0"/>
                <a:cs typeface="Calibri" panose="020F0502020204030204" pitchFamily="34" charset="0"/>
              </a:rPr>
              <a:t>African-American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opportunity districts and no </a:t>
            </a:r>
            <a:r>
              <a:rPr lang="en-US" sz="1350" b="1" dirty="0">
                <a:latin typeface="Calibri" panose="020F0502020204030204" pitchFamily="34" charset="0"/>
                <a:cs typeface="Calibri" panose="020F0502020204030204" pitchFamily="34" charset="0"/>
              </a:rPr>
              <a:t>packed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districts.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DAF57A-AC49-4967-844C-52251C01B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77" y="2349871"/>
            <a:ext cx="3026228" cy="29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01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98A16D8-8218-5342-865F-AC79C23665F5}" vid="{D8728D95-0F92-CA4B-8554-715FA25D87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CB5F0195E2A43B0B9BDF9F27F14A9" ma:contentTypeVersion="8" ma:contentTypeDescription="Create a new document." ma:contentTypeScope="" ma:versionID="4ae52275be0f7412da8b426b46a9a866">
  <xsd:schema xmlns:xsd="http://www.w3.org/2001/XMLSchema" xmlns:xs="http://www.w3.org/2001/XMLSchema" xmlns:p="http://schemas.microsoft.com/office/2006/metadata/properties" xmlns:ns3="3cf01632-196d-4a0a-87ca-9a35a2048e04" targetNamespace="http://schemas.microsoft.com/office/2006/metadata/properties" ma:root="true" ma:fieldsID="9573fe328d67a6cc85a382832e0b2b12" ns3:_="">
    <xsd:import namespace="3cf01632-196d-4a0a-87ca-9a35a2048e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01632-196d-4a0a-87ca-9a35a2048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67F942-08BB-46E9-BCB0-0CD9B5A4D4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5D5DA5-F0A4-4280-B59A-AD8885F813FF}">
  <ds:schemaRefs>
    <ds:schemaRef ds:uri="http://purl.org/dc/elements/1.1/"/>
    <ds:schemaRef ds:uri="http://schemas.microsoft.com/office/2006/metadata/properties"/>
    <ds:schemaRef ds:uri="3cf01632-196d-4a0a-87ca-9a35a2048e0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32068D-D8B2-47EC-B4FA-25BA5C3C7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f01632-196d-4a0a-87ca-9a35a2048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Swoosh_Default_PowerpointTemplate</Template>
  <TotalTime>11260</TotalTime>
  <Words>1770</Words>
  <Application>Microsoft Office PowerPoint</Application>
  <PresentationFormat>On-screen Show (4:3)</PresentationFormat>
  <Paragraphs>313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Office Theme</vt:lpstr>
      <vt:lpstr>PRELIMINARY FINDINGS OF THE REDISTRICTING TASK FORCE</vt:lpstr>
      <vt:lpstr>Redistricting Task Force</vt:lpstr>
      <vt:lpstr>Task Force Schedule, August – December 2020</vt:lpstr>
      <vt:lpstr>Recent History</vt:lpstr>
      <vt:lpstr>Local Demographic Trends</vt:lpstr>
      <vt:lpstr>2011 Redistricting Criteria Per Resolution No. 3998-06-2011, Adopted June 14, 2011</vt:lpstr>
      <vt:lpstr>Comments on 2011 Redistricting Criteria</vt:lpstr>
      <vt:lpstr> Packing and Cracking</vt:lpstr>
      <vt:lpstr>Packing and Cracking</vt:lpstr>
      <vt:lpstr>Minority Opportunity Districts</vt:lpstr>
      <vt:lpstr>Compactness </vt:lpstr>
      <vt:lpstr>Compactness Scores of Current Council Districts </vt:lpstr>
      <vt:lpstr>Communities of Interest</vt:lpstr>
      <vt:lpstr>Austin Post-2010 Redistricting Criteria</vt:lpstr>
      <vt:lpstr>San Antonio Post-2010 Redistricting Criteria</vt:lpstr>
      <vt:lpstr>Sacramento, California, Post-2010 Redistricting Criteria </vt:lpstr>
      <vt:lpstr>PowerPoint Presentation</vt:lpstr>
      <vt:lpstr>PowerPoint Presentation</vt:lpstr>
      <vt:lpstr>Task Force Schedule, January – March 2021</vt:lpstr>
      <vt:lpstr>Redistricting Schedule, May 2021 – May 2023</vt:lpstr>
      <vt:lpstr>Potential Redistricting Criteria</vt:lpstr>
      <vt:lpstr>   Questions?  </vt:lpstr>
    </vt:vector>
  </TitlesOfParts>
  <Company>City of Fort Worth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Burrell, Brittany</dc:creator>
  <cp:lastModifiedBy>Kayser, Mary</cp:lastModifiedBy>
  <cp:revision>176</cp:revision>
  <cp:lastPrinted>2020-11-06T22:40:45Z</cp:lastPrinted>
  <dcterms:created xsi:type="dcterms:W3CDTF">2017-06-20T13:55:57Z</dcterms:created>
  <dcterms:modified xsi:type="dcterms:W3CDTF">2020-11-19T17:42:39Z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0x010100C9FCB5F0195E2A43B0B9BDF9F27F14A9</vt:lpwstr>
  </property>
</Properties>
</file>