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70" r:id="rId4"/>
    <p:sldId id="274" r:id="rId5"/>
    <p:sldId id="272" r:id="rId6"/>
    <p:sldId id="273" r:id="rId7"/>
    <p:sldId id="266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7EC088-9D9E-412B-85B1-D343D460E8F2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B52DD1-9A87-4E3C-8889-89DEAC09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5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2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4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7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7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6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4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5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511E0-294A-40C7-B4D8-41B1ABE4983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43E1-5A6F-4388-A3CE-3A74C555C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5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Briefing on Voting Rights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Redistricting Task Force Meeting</a:t>
            </a:r>
          </a:p>
          <a:p>
            <a:r>
              <a:rPr lang="en-US" dirty="0" smtClean="0"/>
              <a:t>October 22, </a:t>
            </a:r>
            <a:r>
              <a:rPr lang="en-US" dirty="0"/>
              <a:t>2020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Leann Guzman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Deputy City Attorney</a:t>
            </a:r>
          </a:p>
        </p:txBody>
      </p:sp>
    </p:spTree>
    <p:extLst>
      <p:ext uri="{BB962C8B-B14F-4D97-AF65-F5344CB8AC3E}">
        <p14:creationId xmlns:p14="http://schemas.microsoft.com/office/powerpoint/2010/main" val="200710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Questions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What is “bail in” relative to preclearance requirements under the Voting Rights Act (VRA)?</a:t>
            </a:r>
          </a:p>
          <a:p>
            <a:pPr marL="742950" indent="-742950">
              <a:buAutoNum type="arabicPeriod"/>
            </a:pPr>
            <a:endParaRPr lang="en-US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What is a “community of interest”, which is an allowable criteria for addressing in redistricting?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8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Bail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Bail-in: Any jurisdiction with elections can be subject to preclearance</a:t>
            </a:r>
          </a:p>
          <a:p>
            <a:r>
              <a:rPr lang="en-US" dirty="0" smtClean="0"/>
              <a:t>Structure of Relevant Parts of VRA:</a:t>
            </a:r>
          </a:p>
          <a:p>
            <a:pPr lvl="1"/>
            <a:r>
              <a:rPr lang="en-US" dirty="0" smtClean="0"/>
              <a:t>§</a:t>
            </a:r>
            <a:r>
              <a:rPr lang="en-US" dirty="0"/>
              <a:t>4(b</a:t>
            </a:r>
            <a:r>
              <a:rPr lang="en-US" dirty="0" smtClean="0"/>
              <a:t>): Jurisdiction was required to obtain preclearance if:</a:t>
            </a:r>
          </a:p>
          <a:p>
            <a:pPr lvl="2"/>
            <a:r>
              <a:rPr lang="en-US" dirty="0" smtClean="0"/>
              <a:t>Maintained in 1964, 1968, and 1972 any test or device that Congress found to discriminatorily restrict the right to vote OR</a:t>
            </a:r>
          </a:p>
          <a:p>
            <a:pPr lvl="2"/>
            <a:r>
              <a:rPr lang="en-US" dirty="0" smtClean="0"/>
              <a:t>Less than 50% of voting aged citizens were registered to vote, or voted in the 1964, 1968, or 1972 presidential Elections</a:t>
            </a:r>
          </a:p>
          <a:p>
            <a:pPr lvl="1"/>
            <a:r>
              <a:rPr lang="en-US" dirty="0"/>
              <a:t>§5</a:t>
            </a:r>
            <a:r>
              <a:rPr lang="en-US" dirty="0" smtClean="0"/>
              <a:t>: Retrogression standard – if the law diminishes the electoral clout of minority voters, even by the barest statistical margin, it is not allowed</a:t>
            </a:r>
          </a:p>
          <a:p>
            <a:pPr lvl="2"/>
            <a:r>
              <a:rPr lang="en-US" dirty="0" smtClean="0"/>
              <a:t>Intended to be temporary (5 years)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8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Bail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530"/>
            <a:ext cx="10515600" cy="4842433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Shelby County v. Holder</a:t>
            </a:r>
            <a:r>
              <a:rPr lang="en-US" dirty="0" smtClean="0"/>
              <a:t> (133 </a:t>
            </a:r>
            <a:r>
              <a:rPr lang="en-US" dirty="0" err="1" smtClean="0"/>
              <a:t>S.Ct</a:t>
            </a:r>
            <a:r>
              <a:rPr lang="en-US" dirty="0" smtClean="0"/>
              <a:t>. 2612 (2013))</a:t>
            </a:r>
            <a:r>
              <a:rPr lang="en-US" i="1" dirty="0" smtClean="0"/>
              <a:t> </a:t>
            </a:r>
          </a:p>
          <a:p>
            <a:pPr lvl="1"/>
            <a:r>
              <a:rPr lang="en-US" dirty="0" smtClean="0"/>
              <a:t>Struck down §</a:t>
            </a:r>
            <a:r>
              <a:rPr lang="en-US" dirty="0"/>
              <a:t>4(b</a:t>
            </a:r>
            <a:r>
              <a:rPr lang="en-US" dirty="0" smtClean="0"/>
              <a:t>) because it was based on old data</a:t>
            </a:r>
          </a:p>
          <a:p>
            <a:pPr lvl="1"/>
            <a:r>
              <a:rPr lang="en-US" dirty="0" smtClean="0"/>
              <a:t>Remedy must speak to current conditions</a:t>
            </a:r>
          </a:p>
          <a:p>
            <a:pPr lvl="1"/>
            <a:r>
              <a:rPr lang="en-US" dirty="0" smtClean="0"/>
              <a:t>Now preclearance is not required</a:t>
            </a:r>
          </a:p>
          <a:p>
            <a:r>
              <a:rPr lang="en-US" dirty="0" smtClean="0"/>
              <a:t>§3 Preclearance aka “Bail In”:  If federal judge finds violation of the 14</a:t>
            </a:r>
            <a:r>
              <a:rPr lang="en-US" baseline="30000" dirty="0" smtClean="0"/>
              <a:t>th</a:t>
            </a:r>
            <a:r>
              <a:rPr lang="en-US" dirty="0" smtClean="0"/>
              <a:t> or 15</a:t>
            </a:r>
            <a:r>
              <a:rPr lang="en-US" baseline="30000" dirty="0" smtClean="0"/>
              <a:t>th</a:t>
            </a:r>
            <a:r>
              <a:rPr lang="en-US" dirty="0" smtClean="0"/>
              <a:t> Amendment, can require pre-clearance.  </a:t>
            </a:r>
          </a:p>
          <a:p>
            <a:pPr lvl="1"/>
            <a:r>
              <a:rPr lang="en-US" dirty="0" smtClean="0"/>
              <a:t>Has always been an option, to take care of pockets of discrimination</a:t>
            </a:r>
          </a:p>
          <a:p>
            <a:pPr lvl="1"/>
            <a:r>
              <a:rPr lang="en-US" dirty="0" smtClean="0"/>
              <a:t>1965-2013/</a:t>
            </a:r>
            <a:r>
              <a:rPr lang="en-US" i="1" dirty="0" smtClean="0"/>
              <a:t>Shelby</a:t>
            </a:r>
            <a:r>
              <a:rPr lang="en-US" dirty="0" smtClean="0"/>
              <a:t>:  18 jurisdictions bailed in v. 1,084 DOJ letters under §5</a:t>
            </a:r>
          </a:p>
          <a:p>
            <a:pPr lvl="1"/>
            <a:r>
              <a:rPr lang="en-US" dirty="0" smtClean="0"/>
              <a:t>Post </a:t>
            </a:r>
            <a:r>
              <a:rPr lang="en-US" i="1" dirty="0" smtClean="0"/>
              <a:t>Shelby</a:t>
            </a:r>
            <a:r>
              <a:rPr lang="en-US" dirty="0" smtClean="0"/>
              <a:t>:  2 jurisdictions bailed in (Pasadena, TX and Evergreen, AL)</a:t>
            </a:r>
          </a:p>
          <a:p>
            <a:r>
              <a:rPr lang="en-US" dirty="0" smtClean="0"/>
              <a:t>State of Texas not yet Bailed-In</a:t>
            </a:r>
          </a:p>
          <a:p>
            <a:pPr lvl="1"/>
            <a:r>
              <a:rPr lang="en-US" i="1" dirty="0" smtClean="0"/>
              <a:t>Perez </a:t>
            </a:r>
            <a:r>
              <a:rPr lang="en-US" i="1" dirty="0"/>
              <a:t>v. </a:t>
            </a:r>
            <a:r>
              <a:rPr lang="en-US" i="1" dirty="0" smtClean="0"/>
              <a:t>Abbott </a:t>
            </a:r>
            <a:r>
              <a:rPr lang="en-US" dirty="0" smtClean="0"/>
              <a:t>– no preclearance even though 2011 state redistricting maps were discriminatory</a:t>
            </a:r>
          </a:p>
          <a:p>
            <a:pPr lvl="1"/>
            <a:r>
              <a:rPr lang="en-US" i="1" dirty="0" err="1" smtClean="0"/>
              <a:t>Veasey</a:t>
            </a:r>
            <a:r>
              <a:rPr lang="en-US" i="1" dirty="0" smtClean="0"/>
              <a:t> v. Abbott – </a:t>
            </a:r>
            <a:r>
              <a:rPr lang="en-US" dirty="0" smtClean="0"/>
              <a:t>no preclearance because Texas passed less stringent Voter ID law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175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Communities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 suffers from “a </a:t>
            </a:r>
            <a:r>
              <a:rPr lang="en-US" dirty="0"/>
              <a:t>great deal of ambiguity, the lack of an objective measurement strategy, and the absence of a methodology for translating beliefs about communities of interest into districting plans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Little guidance from Supreme Court</a:t>
            </a:r>
          </a:p>
          <a:p>
            <a:r>
              <a:rPr lang="en-US" dirty="0" smtClean="0"/>
              <a:t>Some states define it in state law (not TX): </a:t>
            </a:r>
          </a:p>
          <a:p>
            <a:pPr lvl="1"/>
            <a:r>
              <a:rPr lang="en-US" dirty="0" smtClean="0"/>
              <a:t>Geographic</a:t>
            </a:r>
          </a:p>
          <a:p>
            <a:pPr lvl="1"/>
            <a:r>
              <a:rPr lang="en-US" dirty="0" smtClean="0"/>
              <a:t>Commonalities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9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Communities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States’ Definitions:</a:t>
            </a:r>
          </a:p>
          <a:p>
            <a:pPr lvl="1"/>
            <a:r>
              <a:rPr lang="en-US" dirty="0" smtClean="0"/>
              <a:t>Alabama: “</a:t>
            </a:r>
            <a:r>
              <a:rPr lang="en-US" dirty="0"/>
              <a:t>a community of interest is defined as an area with </a:t>
            </a:r>
            <a:r>
              <a:rPr lang="en-US" dirty="0" smtClean="0"/>
              <a:t>recognized similarities of interests</a:t>
            </a:r>
            <a:r>
              <a:rPr lang="en-US" dirty="0"/>
              <a:t>, including but not limited to racial, ethnic, geographic, governmental, regional, social</a:t>
            </a:r>
            <a:r>
              <a:rPr lang="en-US" dirty="0" smtClean="0"/>
              <a:t>, cultural</a:t>
            </a:r>
            <a:r>
              <a:rPr lang="en-US" dirty="0"/>
              <a:t>, partisan, or historic interests; county, municipal, or voting precinct boundaries; and commonality </a:t>
            </a:r>
            <a:r>
              <a:rPr lang="en-US" dirty="0" smtClean="0"/>
              <a:t>of communications</a:t>
            </a:r>
            <a:r>
              <a:rPr lang="en-US" dirty="0"/>
              <a:t>.” </a:t>
            </a:r>
            <a:endParaRPr lang="en-US" dirty="0" smtClean="0"/>
          </a:p>
          <a:p>
            <a:pPr lvl="1"/>
            <a:r>
              <a:rPr lang="en-US" dirty="0"/>
              <a:t>Arizona: “district boundaries shall respect communities of interest to the extent practicable.”</a:t>
            </a:r>
          </a:p>
          <a:p>
            <a:pPr lvl="1"/>
            <a:r>
              <a:rPr lang="en-US" dirty="0" smtClean="0"/>
              <a:t>Hawaii:  prioritizes socioeconomic </a:t>
            </a:r>
            <a:r>
              <a:rPr lang="en-US" dirty="0"/>
              <a:t>status, stating that “where practicable</a:t>
            </a:r>
            <a:r>
              <a:rPr lang="en-US" dirty="0" smtClean="0"/>
              <a:t>, submergence </a:t>
            </a:r>
            <a:r>
              <a:rPr lang="en-US" dirty="0"/>
              <a:t>of an area in a larger district wherein substantially different socioeconomic interests </a:t>
            </a:r>
            <a:r>
              <a:rPr lang="en-US" dirty="0" smtClean="0"/>
              <a:t>predominate shall </a:t>
            </a:r>
            <a:r>
              <a:rPr lang="en-US" dirty="0"/>
              <a:t>be avoided.” </a:t>
            </a:r>
            <a:endParaRPr lang="en-US" dirty="0" smtClean="0"/>
          </a:p>
          <a:p>
            <a:r>
              <a:rPr lang="en-US" dirty="0" smtClean="0"/>
              <a:t>Advice: Do not use race as the only similarity in a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1340"/>
            <a:ext cx="10515600" cy="570562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316635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</TotalTime>
  <Words>491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Briefing on Voting Rights Act</vt:lpstr>
      <vt:lpstr>Questions</vt:lpstr>
      <vt:lpstr>Bail In</vt:lpstr>
      <vt:lpstr>Bail In</vt:lpstr>
      <vt:lpstr>Communities of Interest</vt:lpstr>
      <vt:lpstr>Communities of Interest</vt:lpstr>
      <vt:lpstr>PowerPoint Presentation</vt:lpstr>
    </vt:vector>
  </TitlesOfParts>
  <Company>City of Fort Worth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Basis for Redistricting</dc:title>
  <dc:creator>Guzman, Leann</dc:creator>
  <cp:lastModifiedBy>Hall, Karen</cp:lastModifiedBy>
  <cp:revision>40</cp:revision>
  <cp:lastPrinted>2020-09-16T19:58:04Z</cp:lastPrinted>
  <dcterms:created xsi:type="dcterms:W3CDTF">2020-09-09T21:35:23Z</dcterms:created>
  <dcterms:modified xsi:type="dcterms:W3CDTF">2021-01-11T22:02:05Z</dcterms:modified>
</cp:coreProperties>
</file>