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63" r:id="rId4"/>
    <p:sldId id="264" r:id="rId5"/>
    <p:sldId id="267" r:id="rId6"/>
    <p:sldId id="260" r:id="rId7"/>
    <p:sldId id="269" r:id="rId8"/>
    <p:sldId id="265" r:id="rId9"/>
    <p:sldId id="268" r:id="rId10"/>
    <p:sldId id="270" r:id="rId11"/>
    <p:sldId id="266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6" autoAdjust="0"/>
    <p:restoredTop sz="94660"/>
  </p:normalViewPr>
  <p:slideViewPr>
    <p:cSldViewPr snapToGrid="0">
      <p:cViewPr varScale="1">
        <p:scale>
          <a:sx n="93" d="100"/>
          <a:sy n="93" d="100"/>
        </p:scale>
        <p:origin x="9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F7EC088-9D9E-412B-85B1-D343D460E8F2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AB52DD1-9A87-4E3C-8889-89DEAC09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5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2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4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7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57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6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4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5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5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Legal Basis for Redistricting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Redistricting Task Force Meeting</a:t>
            </a:r>
          </a:p>
          <a:p>
            <a:r>
              <a:rPr lang="en-US" dirty="0"/>
              <a:t>September 17, 2020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Leann Guzman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Deputy City Attorney</a:t>
            </a:r>
          </a:p>
        </p:txBody>
      </p:sp>
    </p:spTree>
    <p:extLst>
      <p:ext uri="{BB962C8B-B14F-4D97-AF65-F5344CB8AC3E}">
        <p14:creationId xmlns:p14="http://schemas.microsoft.com/office/powerpoint/2010/main" val="2007108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2011 Redistricting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Establishing districts that are relatively equal in size</a:t>
            </a:r>
          </a:p>
          <a:p>
            <a:r>
              <a:rPr lang="en-US" dirty="0"/>
              <a:t>Ensuring that geographically compact minority neighborhoods are not fragmented and minority voters not packed into districts so as to create liability under Section 2 of the VRA</a:t>
            </a:r>
          </a:p>
          <a:p>
            <a:r>
              <a:rPr lang="en-US" dirty="0"/>
              <a:t>Avoid retrogression under Section 5 of the VRA (</a:t>
            </a:r>
            <a:r>
              <a:rPr lang="en-US" i="1" dirty="0"/>
              <a:t>no longer applicable</a:t>
            </a:r>
            <a:r>
              <a:rPr lang="en-US" dirty="0"/>
              <a:t>)</a:t>
            </a:r>
          </a:p>
          <a:p>
            <a:r>
              <a:rPr lang="en-US" dirty="0"/>
              <a:t>Compact and contiguous districts</a:t>
            </a:r>
          </a:p>
          <a:p>
            <a:r>
              <a:rPr lang="en-US" dirty="0"/>
              <a:t>When appropriate, dividing districts by easily identifiable geographic districts</a:t>
            </a:r>
          </a:p>
          <a:p>
            <a:r>
              <a:rPr lang="en-US" dirty="0"/>
              <a:t>When appropriate, recognizing neighborhoods and communities of interest</a:t>
            </a:r>
          </a:p>
          <a:p>
            <a:r>
              <a:rPr lang="en-US" dirty="0"/>
              <a:t>When appropriate, establishing districts that include areas located both inside Loop 820 and outside Loop 820</a:t>
            </a:r>
          </a:p>
          <a:p>
            <a:r>
              <a:rPr lang="en-US" dirty="0"/>
              <a:t>When appropriate, establishing districts composed of whole census blocks and whole voting precincts</a:t>
            </a:r>
          </a:p>
          <a:p>
            <a:r>
              <a:rPr lang="en-US" dirty="0"/>
              <a:t>Preserving incumbent/constituent relationship</a:t>
            </a:r>
          </a:p>
        </p:txBody>
      </p:sp>
    </p:spTree>
    <p:extLst>
      <p:ext uri="{BB962C8B-B14F-4D97-AF65-F5344CB8AC3E}">
        <p14:creationId xmlns:p14="http://schemas.microsoft.com/office/powerpoint/2010/main" val="4230688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1340"/>
            <a:ext cx="10515600" cy="570562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316635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4800" dirty="0"/>
              <a:t>Why are we here?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Fort Worth has single member districts</a:t>
            </a:r>
          </a:p>
          <a:p>
            <a:r>
              <a:rPr lang="en-US" sz="3600" dirty="0"/>
              <a:t>Districts must be balanced – 1 person, 1 vote</a:t>
            </a:r>
          </a:p>
          <a:p>
            <a:r>
              <a:rPr lang="en-US" sz="3600" dirty="0"/>
              <a:t>Census updates the population information for the City, showing need to redo the districts to balance them</a:t>
            </a:r>
          </a:p>
          <a:p>
            <a:r>
              <a:rPr lang="en-US" sz="3600" dirty="0"/>
              <a:t>The City is going from 8 single member districts to 10 single member districts</a:t>
            </a:r>
          </a:p>
          <a:p>
            <a:r>
              <a:rPr lang="en-US" sz="3600" dirty="0"/>
              <a:t>DOJ Preclearance - no longer required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388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4800" dirty="0"/>
              <a:t>The Balanced District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dirty="0"/>
              <a:t>Equal in population to other districts </a:t>
            </a:r>
          </a:p>
          <a:p>
            <a:pPr lvl="1"/>
            <a:r>
              <a:rPr lang="en-US" sz="2800" b="1" dirty="0"/>
              <a:t>1 person, 1 vote </a:t>
            </a:r>
            <a:r>
              <a:rPr lang="en-US" dirty="0"/>
              <a:t>(Equal Protection Clause, 14</a:t>
            </a:r>
            <a:r>
              <a:rPr lang="en-US" baseline="30000" dirty="0"/>
              <a:t>th</a:t>
            </a:r>
            <a:r>
              <a:rPr lang="en-US" dirty="0"/>
              <a:t> Amendment, </a:t>
            </a:r>
            <a:r>
              <a:rPr lang="en-US" i="1" dirty="0"/>
              <a:t>Baker v. Carr (1962)</a:t>
            </a:r>
            <a:r>
              <a:rPr lang="en-US" dirty="0"/>
              <a:t>)</a:t>
            </a:r>
          </a:p>
          <a:p>
            <a:pPr lvl="2"/>
            <a:r>
              <a:rPr lang="en-US" sz="2400" dirty="0"/>
              <a:t>Boundaries drawn so that “as nearly as practicable” there is “equal representation for equal numbers of people.” (</a:t>
            </a:r>
            <a:r>
              <a:rPr lang="en-US" sz="2400" i="1" dirty="0" err="1"/>
              <a:t>Wesberry</a:t>
            </a:r>
            <a:r>
              <a:rPr lang="en-US" sz="2400" i="1" dirty="0"/>
              <a:t> v. Sanders</a:t>
            </a:r>
            <a:r>
              <a:rPr lang="en-US" sz="2400" dirty="0"/>
              <a:t>, 376 U.S. 1 (1964))</a:t>
            </a:r>
          </a:p>
          <a:p>
            <a:pPr lvl="2"/>
            <a:r>
              <a:rPr lang="en-US" sz="2400" dirty="0"/>
              <a:t>Total Population, not voter population (</a:t>
            </a:r>
            <a:r>
              <a:rPr lang="en-US" sz="2400" i="1" dirty="0" err="1"/>
              <a:t>Evenwel</a:t>
            </a:r>
            <a:r>
              <a:rPr lang="en-US" sz="2400" i="1" dirty="0"/>
              <a:t> v. Abbott</a:t>
            </a:r>
            <a:r>
              <a:rPr lang="en-US" sz="2400" dirty="0"/>
              <a:t>, 136 S. Ct. 1120 (2016))</a:t>
            </a:r>
          </a:p>
          <a:p>
            <a:pPr lvl="1"/>
            <a:endParaRPr lang="en-US" dirty="0"/>
          </a:p>
          <a:p>
            <a:pPr lvl="1"/>
            <a:r>
              <a:rPr lang="en-US" sz="2800" b="1" dirty="0"/>
              <a:t>10% rule </a:t>
            </a:r>
            <a:r>
              <a:rPr lang="en-US" sz="2800" dirty="0"/>
              <a:t>(</a:t>
            </a:r>
            <a:r>
              <a:rPr lang="en-US" sz="2800" i="1" dirty="0"/>
              <a:t>Gaffney v. Cummings</a:t>
            </a:r>
            <a:r>
              <a:rPr lang="en-US" sz="2800" dirty="0"/>
              <a:t>, 412 U.S. 735 (1973))</a:t>
            </a:r>
          </a:p>
          <a:p>
            <a:pPr lvl="2"/>
            <a:r>
              <a:rPr lang="en-US" sz="2400" dirty="0"/>
              <a:t>The difference in size between smallest and largest districts should be ≤ 10%</a:t>
            </a:r>
          </a:p>
          <a:p>
            <a:pPr lvl="2"/>
            <a:r>
              <a:rPr lang="en-US" sz="2400" dirty="0"/>
              <a:t>Discrimination can still occur within the 10% rule (</a:t>
            </a:r>
            <a:r>
              <a:rPr lang="en-US" sz="2400" i="1" dirty="0"/>
              <a:t>Larios v. Cox</a:t>
            </a:r>
            <a:r>
              <a:rPr lang="en-US" sz="2400" dirty="0"/>
              <a:t>, 300 F. Supp. 2d 1320 (N.D. Ga. 2004), </a:t>
            </a:r>
            <a:r>
              <a:rPr lang="en-US" sz="2400" i="1" dirty="0"/>
              <a:t>aff’d</a:t>
            </a:r>
            <a:r>
              <a:rPr lang="en-US" sz="2400" dirty="0"/>
              <a:t>, 542 U.S. 947, 2004 (mem.))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285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4800" dirty="0"/>
              <a:t>Population Deviations Allowed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r>
              <a:rPr lang="en-US" sz="2800" dirty="0"/>
              <a:t>Population deviations are allowed if they’re based on justifiable, legitimate reasons that effect good policy (</a:t>
            </a:r>
            <a:r>
              <a:rPr lang="en-US" sz="2800" i="1" dirty="0"/>
              <a:t>Reynolds v. Sims</a:t>
            </a:r>
            <a:r>
              <a:rPr lang="en-US" sz="2800" dirty="0"/>
              <a:t>, 377 U.S. 533 (1964), </a:t>
            </a:r>
            <a:r>
              <a:rPr lang="en-US" sz="2800" i="1" dirty="0" err="1"/>
              <a:t>Karcher</a:t>
            </a:r>
            <a:r>
              <a:rPr lang="en-US" sz="2800" i="1" dirty="0"/>
              <a:t> v. Daggett</a:t>
            </a:r>
            <a:r>
              <a:rPr lang="en-US" sz="2800" dirty="0"/>
              <a:t>, 462 U.S. 725 (1983))</a:t>
            </a:r>
          </a:p>
          <a:p>
            <a:endParaRPr lang="en-US" dirty="0"/>
          </a:p>
          <a:p>
            <a:r>
              <a:rPr lang="en-US" dirty="0"/>
              <a:t>Courts call these reasons “traditional redistricting principles”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5297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4800" dirty="0"/>
              <a:t>The Balanced District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No Discrimination</a:t>
            </a:r>
          </a:p>
          <a:p>
            <a:pPr lvl="1"/>
            <a:endParaRPr lang="en-US" dirty="0"/>
          </a:p>
          <a:p>
            <a:pPr lvl="1"/>
            <a:r>
              <a:rPr lang="en-US" sz="2800" dirty="0"/>
              <a:t>Not </a:t>
            </a:r>
            <a:r>
              <a:rPr lang="en-US" sz="2800" i="1" dirty="0"/>
              <a:t>packed</a:t>
            </a:r>
            <a:r>
              <a:rPr lang="en-US" sz="2800" dirty="0"/>
              <a:t>: Doesn’t push minority voters into few super-concentrated districts to dilute voice</a:t>
            </a:r>
          </a:p>
          <a:p>
            <a:pPr lvl="2"/>
            <a:r>
              <a:rPr lang="en-US" dirty="0"/>
              <a:t>Example:  </a:t>
            </a:r>
            <a:r>
              <a:rPr lang="en-US" i="1" dirty="0"/>
              <a:t>Shaw v. Reno</a:t>
            </a:r>
            <a:r>
              <a:rPr lang="en-US" dirty="0"/>
              <a:t> (1993) - First Congressional District in NC was already predominantly African American before 2010, then redrawn to include additional nearby concentrations of African American voters.</a:t>
            </a:r>
          </a:p>
          <a:p>
            <a:pPr lvl="1"/>
            <a:r>
              <a:rPr lang="en-US" sz="2800" dirty="0"/>
              <a:t>Not </a:t>
            </a:r>
            <a:r>
              <a:rPr lang="en-US" sz="2800" i="1" dirty="0"/>
              <a:t>cracked</a:t>
            </a:r>
            <a:r>
              <a:rPr lang="en-US" sz="2800" dirty="0"/>
              <a:t>: Doesn’t split minorities into small pieces across several districts to dilute voice</a:t>
            </a:r>
          </a:p>
          <a:p>
            <a:pPr lvl="2"/>
            <a:r>
              <a:rPr lang="en-US" dirty="0"/>
              <a:t>Example: </a:t>
            </a:r>
            <a:r>
              <a:rPr lang="en-US" i="1" dirty="0" err="1"/>
              <a:t>Rucho</a:t>
            </a:r>
            <a:r>
              <a:rPr lang="en-US" i="1" dirty="0"/>
              <a:t> v. Common Cause</a:t>
            </a:r>
            <a:r>
              <a:rPr lang="en-US" dirty="0"/>
              <a:t> (2019) – NC drew a heavily partisan-gerrymandered map that cracked Democrats into districts where they were in the minority.</a:t>
            </a:r>
          </a:p>
          <a:p>
            <a:pPr lvl="1"/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735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Packing</a:t>
            </a:r>
            <a:r>
              <a:rPr lang="en-US" sz="4800" dirty="0"/>
              <a:t> </a:t>
            </a:r>
            <a:r>
              <a:rPr lang="en-US" dirty="0"/>
              <a:t>and</a:t>
            </a:r>
            <a:r>
              <a:rPr lang="en-US" sz="4800" dirty="0"/>
              <a:t> </a:t>
            </a:r>
            <a:r>
              <a:rPr lang="en-US" dirty="0"/>
              <a:t>Cracking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76" y="2402250"/>
            <a:ext cx="6383346" cy="26171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190"/>
          <a:stretch/>
        </p:blipFill>
        <p:spPr>
          <a:xfrm>
            <a:off x="6096000" y="79679"/>
            <a:ext cx="5937518" cy="30529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10734" y="2402250"/>
            <a:ext cx="1951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 Cracked Districts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0671" y="3862935"/>
            <a:ext cx="6320051" cy="24964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778654" y="6007686"/>
            <a:ext cx="16240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 Packed Districts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0330" y="6346240"/>
            <a:ext cx="2756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Graphics from </a:t>
            </a:r>
            <a:r>
              <a:rPr lang="en-US" sz="1400" i="1" dirty="0"/>
              <a:t>WashingtonPost.com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21765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Imp</a:t>
            </a:r>
            <a:r>
              <a:rPr lang="en-US" sz="4800" dirty="0"/>
              <a:t>ermissible Redistricting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2800" dirty="0"/>
              <a:t>Using race as a predominant factor</a:t>
            </a:r>
          </a:p>
          <a:p>
            <a:pPr lvl="2"/>
            <a:endParaRPr lang="en-US" dirty="0"/>
          </a:p>
          <a:p>
            <a:pPr lvl="2"/>
            <a:r>
              <a:rPr lang="en-US" sz="2200" dirty="0"/>
              <a:t>Exception:  If there is racially polarized voting, a minority opportunity district may be needed to prevent vote dilution</a:t>
            </a:r>
          </a:p>
          <a:p>
            <a:pPr lvl="3"/>
            <a:r>
              <a:rPr lang="en-US" sz="2200" i="1" dirty="0" err="1"/>
              <a:t>Gingles</a:t>
            </a:r>
            <a:r>
              <a:rPr lang="en-US" sz="2200" dirty="0"/>
              <a:t> Test: </a:t>
            </a:r>
          </a:p>
          <a:p>
            <a:pPr lvl="4"/>
            <a:r>
              <a:rPr lang="en-US" sz="2200" dirty="0"/>
              <a:t>Is the minority group sufficiently numerous and compact to be able to form a majority?</a:t>
            </a:r>
          </a:p>
          <a:p>
            <a:pPr lvl="4"/>
            <a:r>
              <a:rPr lang="en-US" sz="2200" dirty="0"/>
              <a:t>Does the group tend to vote similarly?</a:t>
            </a:r>
          </a:p>
          <a:p>
            <a:pPr lvl="4"/>
            <a:r>
              <a:rPr lang="en-US" sz="2200" dirty="0"/>
              <a:t>Does the majority vote differently from the minority, usually to defeat minority’s candidate?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Using partisan reasons as a proxy for race</a:t>
            </a:r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5736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Example</a:t>
            </a:r>
            <a:r>
              <a:rPr lang="en-US" sz="4800" dirty="0"/>
              <a:t>: Impermissible Redistricting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/>
              <a:t>Use of Race for District Boundaries</a:t>
            </a:r>
          </a:p>
          <a:p>
            <a:pPr lvl="1"/>
            <a:endParaRPr lang="en-US" dirty="0"/>
          </a:p>
          <a:p>
            <a:pPr lvl="1"/>
            <a:r>
              <a:rPr lang="en-US" sz="2800" dirty="0"/>
              <a:t>Cannot be the predominant reason for a district’s shape</a:t>
            </a:r>
          </a:p>
          <a:p>
            <a:pPr lvl="1"/>
            <a:r>
              <a:rPr lang="en-US" sz="2800" dirty="0"/>
              <a:t>Example: HD90, </a:t>
            </a:r>
            <a:r>
              <a:rPr lang="en-US" sz="2800" i="1" dirty="0"/>
              <a:t>Abbott v. Perez </a:t>
            </a:r>
            <a:r>
              <a:rPr lang="en-US" sz="2800" dirty="0"/>
              <a:t>(2018)</a:t>
            </a:r>
          </a:p>
          <a:p>
            <a:pPr lvl="2"/>
            <a:r>
              <a:rPr lang="en-US" dirty="0"/>
              <a:t>2011 – Legislature increased the district’s Latino population in an effort to make it a Latino opportunity district. It also moved Como, which is predominantly African-American, out of the district. </a:t>
            </a:r>
          </a:p>
          <a:p>
            <a:pPr lvl="2"/>
            <a:r>
              <a:rPr lang="en-US" dirty="0"/>
              <a:t>Como residents and their House rep objected</a:t>
            </a:r>
          </a:p>
          <a:p>
            <a:pPr lvl="2"/>
            <a:r>
              <a:rPr lang="en-US" dirty="0"/>
              <a:t>Legislature moved Como back, decreasing Latino population </a:t>
            </a:r>
          </a:p>
          <a:p>
            <a:pPr lvl="2"/>
            <a:r>
              <a:rPr lang="en-US" dirty="0"/>
              <a:t>Legislature moved more Latinos into the district </a:t>
            </a:r>
          </a:p>
          <a:p>
            <a:pPr lvl="2"/>
            <a:r>
              <a:rPr lang="en-US" dirty="0"/>
              <a:t>State argued use of race as predominant factor was permissible because it had “good reasons to believe” that this was necessary to satisfy the Voting Rights Act</a:t>
            </a:r>
          </a:p>
          <a:p>
            <a:pPr lvl="2"/>
            <a:r>
              <a:rPr lang="en-US" sz="2100" dirty="0"/>
              <a:t>Supreme Court found Texas did not satisfy its burden to prove the action was narrowly tailored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030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4800" dirty="0"/>
              <a:t>Permissible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Traditional Redistricting Principles</a:t>
            </a:r>
            <a:r>
              <a:rPr lang="en-US" sz="3200" dirty="0"/>
              <a:t>:  </a:t>
            </a:r>
          </a:p>
          <a:p>
            <a:pPr lvl="1"/>
            <a:r>
              <a:rPr lang="en-US" sz="2800" dirty="0"/>
              <a:t>Equal population (Constitutional mandate)</a:t>
            </a:r>
          </a:p>
          <a:p>
            <a:pPr lvl="1"/>
            <a:r>
              <a:rPr lang="en-US" sz="2800" dirty="0"/>
              <a:t>Compact and contiguous</a:t>
            </a:r>
          </a:p>
          <a:p>
            <a:pPr lvl="1"/>
            <a:r>
              <a:rPr lang="en-US" sz="2800" dirty="0"/>
              <a:t>Respecting certain boundaries – voting precincts, neighborhoods, communities of interest (social, cultural, ethnic, economic)</a:t>
            </a:r>
          </a:p>
          <a:p>
            <a:pPr lvl="1"/>
            <a:r>
              <a:rPr lang="en-US" sz="2800" dirty="0"/>
              <a:t>Preserving core of prior districts</a:t>
            </a:r>
          </a:p>
          <a:p>
            <a:pPr lvl="1"/>
            <a:r>
              <a:rPr lang="en-US" sz="2800" dirty="0"/>
              <a:t>Preservation of incumbents</a:t>
            </a:r>
          </a:p>
          <a:p>
            <a:pPr lvl="1"/>
            <a:r>
              <a:rPr lang="en-US" sz="2800" dirty="0"/>
              <a:t>Must be consistently applied and non-discriminatory</a:t>
            </a:r>
          </a:p>
          <a:p>
            <a:pPr lvl="1"/>
            <a:r>
              <a:rPr lang="en-US" sz="2800" dirty="0"/>
              <a:t>Must be specifically justifiable (for the ordinance)</a:t>
            </a:r>
          </a:p>
          <a:p>
            <a:pPr lvl="2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6866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778</Words>
  <Application>Microsoft Office PowerPoint</Application>
  <PresentationFormat>Widescreen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Legal Basis for Redistricting</vt:lpstr>
      <vt:lpstr> Why are we here?</vt:lpstr>
      <vt:lpstr> The Balanced District</vt:lpstr>
      <vt:lpstr> Population Deviations Allowed</vt:lpstr>
      <vt:lpstr> The Balanced District</vt:lpstr>
      <vt:lpstr> Packing and Cracking</vt:lpstr>
      <vt:lpstr> Impermissible Redistricting Factors</vt:lpstr>
      <vt:lpstr>Example: Impermissible Redistricting</vt:lpstr>
      <vt:lpstr> Permissible Factors</vt:lpstr>
      <vt:lpstr>2011 Redistricting Factors</vt:lpstr>
      <vt:lpstr>PowerPoint Presentation</vt:lpstr>
    </vt:vector>
  </TitlesOfParts>
  <Company>City of Fort Worth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Basis for Redistricting</dc:title>
  <dc:creator>Guzman, Leann</dc:creator>
  <cp:lastModifiedBy>Hall, Karen</cp:lastModifiedBy>
  <cp:revision>25</cp:revision>
  <cp:lastPrinted>2020-09-16T19:58:04Z</cp:lastPrinted>
  <dcterms:created xsi:type="dcterms:W3CDTF">2020-09-09T21:35:23Z</dcterms:created>
  <dcterms:modified xsi:type="dcterms:W3CDTF">2021-01-11T21:53:07Z</dcterms:modified>
</cp:coreProperties>
</file>