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0"/>
  </p:notesMasterIdLst>
  <p:sldIdLst>
    <p:sldId id="258" r:id="rId2"/>
    <p:sldId id="275" r:id="rId3"/>
    <p:sldId id="271" r:id="rId4"/>
    <p:sldId id="273" r:id="rId5"/>
    <p:sldId id="264" r:id="rId6"/>
    <p:sldId id="266" r:id="rId7"/>
    <p:sldId id="267" r:id="rId8"/>
    <p:sldId id="268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2DBAF84-6CB0-46F8-8B8C-58A60377DEC7}" v="81" dt="2020-10-21T15:32:51.6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F5E3CB-3FEA-4CC6-8D5E-A116E21B9C0B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AFB82C-AF85-48C4-BF01-B98245F5F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343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1F401-B8DB-478C-BF00-D36A3BAE41DD}" type="datetime1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8C39A-AC7A-46A3-9F6B-A13602E61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692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B4E30-FEF3-43A8-897A-A95C33E865C8}" type="datetime1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8C39A-AC7A-46A3-9F6B-A13602E61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176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B9218-2973-443E-8D8A-2B96E180E730}" type="datetime1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8C39A-AC7A-46A3-9F6B-A13602E61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867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3F592-0258-44BA-9234-0AA4010E0F5D}" type="datetime1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8C39A-AC7A-46A3-9F6B-A13602E61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059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015A7-4EC0-4641-8ACB-21D54C205FCA}" type="datetime1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8C39A-AC7A-46A3-9F6B-A13602E61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588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C7984-63F7-44A2-BA8D-C3F743E5E133}" type="datetime1">
              <a:rPr lang="en-US" smtClean="0"/>
              <a:t>10/22/2020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8C39A-AC7A-46A3-9F6B-A13602E61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224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AE180-5B36-4C06-A70E-B5AA1D5A73F0}" type="datetime1">
              <a:rPr lang="en-US" smtClean="0"/>
              <a:t>10/22/2020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8C39A-AC7A-46A3-9F6B-A13602E61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894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134D2-FCF0-4515-962E-759803330063}" type="datetime1">
              <a:rPr lang="en-US" smtClean="0"/>
              <a:t>10/22/2020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8C39A-AC7A-46A3-9F6B-A13602E61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548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7AC40-1419-45F5-BEE8-A471BE420BC0}" type="datetime1">
              <a:rPr lang="en-US" smtClean="0"/>
              <a:t>10/22/2020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8C39A-AC7A-46A3-9F6B-A13602E61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796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57A88-FF7F-42CD-A5CD-C4E5423A6211}" type="datetime1">
              <a:rPr lang="en-US" smtClean="0"/>
              <a:t>10/22/2020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8C39A-AC7A-46A3-9F6B-A13602E61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823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1B678-E658-4610-9B56-DFE335A0ECE4}" type="datetime1">
              <a:rPr lang="en-US" smtClean="0"/>
              <a:t>10/22/2020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8C39A-AC7A-46A3-9F6B-A13602E61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896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777DE4-BCF1-4A1C-8F03-9E410EFBB2C6}" type="datetime1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8C39A-AC7A-46A3-9F6B-A13602E61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00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284F5-508B-4923-8434-13044096F1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800" dirty="0"/>
              <a:t>Redistricting Task Force </a:t>
            </a:r>
            <a:br>
              <a:rPr lang="en-US" sz="4800" dirty="0"/>
            </a:br>
            <a:r>
              <a:rPr lang="en-US" sz="4800" dirty="0"/>
              <a:t>Voting Rights Act Compliance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5670C67-CEAB-4A10-990A-93377BDF56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7809" y="3489722"/>
            <a:ext cx="3534462" cy="19889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667CC6A-6192-4694-917D-9E6C4210FACA}"/>
              </a:ext>
            </a:extLst>
          </p:cNvPr>
          <p:cNvSpPr txBox="1"/>
          <p:nvPr/>
        </p:nvSpPr>
        <p:spPr>
          <a:xfrm>
            <a:off x="3280095" y="579679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799D49-E228-442B-8DB4-4F355016039C}"/>
              </a:ext>
            </a:extLst>
          </p:cNvPr>
          <p:cNvSpPr txBox="1"/>
          <p:nvPr/>
        </p:nvSpPr>
        <p:spPr>
          <a:xfrm>
            <a:off x="3557900" y="5033934"/>
            <a:ext cx="18142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Bruce Miller</a:t>
            </a:r>
          </a:p>
          <a:p>
            <a:pPr algn="ctr"/>
            <a:r>
              <a:rPr lang="en-US" dirty="0"/>
              <a:t>October 22, 2020</a:t>
            </a:r>
          </a:p>
        </p:txBody>
      </p:sp>
    </p:spTree>
    <p:extLst>
      <p:ext uri="{BB962C8B-B14F-4D97-AF65-F5344CB8AC3E}">
        <p14:creationId xmlns:p14="http://schemas.microsoft.com/office/powerpoint/2010/main" val="879072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D9AA3-C47B-4C4A-8E4D-719F5DF93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i="0" u="none" strike="noStrike" baseline="0" dirty="0"/>
              <a:t>2012 Criteria for Drawing </a:t>
            </a:r>
            <a:br>
              <a:rPr lang="en-US" i="0" u="none" strike="noStrike" baseline="0" dirty="0"/>
            </a:br>
            <a:r>
              <a:rPr lang="en-US" i="0" u="none" strike="noStrike" baseline="0" dirty="0"/>
              <a:t>City Council Boundaries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6709587-950D-4593-81EB-9850277B58A9}"/>
              </a:ext>
            </a:extLst>
          </p:cNvPr>
          <p:cNvSpPr txBox="1">
            <a:spLocks/>
          </p:cNvSpPr>
          <p:nvPr/>
        </p:nvSpPr>
        <p:spPr>
          <a:xfrm>
            <a:off x="781050" y="1978025"/>
            <a:ext cx="7886700" cy="4351338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A27E0CCD-A178-441A-B2C8-479C1CB607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 numCol="2" spcCol="274320">
            <a:normAutofit/>
          </a:bodyPr>
          <a:lstStyle/>
          <a:p>
            <a:pPr algn="l">
              <a:lnSpc>
                <a:spcPct val="200000"/>
              </a:lnSpc>
            </a:pPr>
            <a:r>
              <a:rPr lang="en-US" sz="1600" b="1" i="0" u="none" strike="noStrike" baseline="0" dirty="0">
                <a:latin typeface="Arial" panose="020B0604020202020204" pitchFamily="34" charset="0"/>
              </a:rPr>
              <a:t>Equal Size (+/- 5%)</a:t>
            </a:r>
          </a:p>
          <a:p>
            <a:pPr algn="l">
              <a:lnSpc>
                <a:spcPct val="200000"/>
              </a:lnSpc>
            </a:pPr>
            <a:r>
              <a:rPr lang="en-US" sz="1600" b="1" i="0" u="none" strike="noStrike" baseline="0" dirty="0">
                <a:highlight>
                  <a:srgbClr val="FFFF00"/>
                </a:highlight>
                <a:latin typeface="Arial" panose="020B0604020202020204" pitchFamily="34" charset="0"/>
              </a:rPr>
              <a:t>Voting Rights Act Compliance      </a:t>
            </a:r>
          </a:p>
          <a:p>
            <a:pPr algn="l">
              <a:lnSpc>
                <a:spcPct val="200000"/>
              </a:lnSpc>
            </a:pPr>
            <a:r>
              <a:rPr lang="en-US" sz="1600" b="1" i="0" u="none" strike="noStrike" baseline="0" dirty="0">
                <a:latin typeface="Arial" panose="020B0604020202020204" pitchFamily="34" charset="0"/>
              </a:rPr>
              <a:t>Conform To </a:t>
            </a:r>
            <a:r>
              <a:rPr lang="en-US" sz="1600" b="1" dirty="0">
                <a:latin typeface="Arial" panose="020B0604020202020204" pitchFamily="34" charset="0"/>
              </a:rPr>
              <a:t>V</a:t>
            </a:r>
            <a:r>
              <a:rPr lang="en-US" sz="1600" b="1" i="0" u="none" strike="noStrike" baseline="0" dirty="0">
                <a:latin typeface="Arial" panose="020B0604020202020204" pitchFamily="34" charset="0"/>
              </a:rPr>
              <a:t>oting Precincts</a:t>
            </a:r>
          </a:p>
          <a:p>
            <a:pPr algn="l">
              <a:lnSpc>
                <a:spcPct val="200000"/>
              </a:lnSpc>
            </a:pPr>
            <a:r>
              <a:rPr lang="en-US" sz="1600" b="1" i="0" u="none" strike="noStrike" baseline="0" dirty="0">
                <a:latin typeface="Arial" panose="020B0604020202020204" pitchFamily="34" charset="0"/>
              </a:rPr>
              <a:t>Preserve Neighborhoods &amp; Communities of Interest</a:t>
            </a:r>
          </a:p>
          <a:p>
            <a:pPr algn="l">
              <a:lnSpc>
                <a:spcPct val="200000"/>
              </a:lnSpc>
            </a:pPr>
            <a:r>
              <a:rPr lang="en-US" sz="1600" b="1" i="0" u="none" strike="noStrike" baseline="0" dirty="0">
                <a:latin typeface="Arial" panose="020B0604020202020204" pitchFamily="34" charset="0"/>
              </a:rPr>
              <a:t>Census Block Groups &amp; Blocks</a:t>
            </a:r>
          </a:p>
          <a:p>
            <a:pPr algn="l">
              <a:lnSpc>
                <a:spcPct val="200000"/>
              </a:lnSpc>
            </a:pPr>
            <a:r>
              <a:rPr lang="en-US" sz="1600" b="1" i="0" u="none" strike="noStrike" baseline="0" dirty="0">
                <a:latin typeface="Arial" panose="020B0604020202020204" pitchFamily="34" charset="0"/>
              </a:rPr>
              <a:t>Compact and Contiguous Areas</a:t>
            </a:r>
          </a:p>
          <a:p>
            <a:pPr algn="l">
              <a:lnSpc>
                <a:spcPct val="200000"/>
              </a:lnSpc>
            </a:pPr>
            <a:r>
              <a:rPr lang="en-US" sz="1600" b="1" i="0" u="none" strike="noStrike" baseline="0" dirty="0">
                <a:latin typeface="Arial" panose="020B0604020202020204" pitchFamily="34" charset="0"/>
              </a:rPr>
              <a:t>Identifiable Geographic </a:t>
            </a:r>
            <a:r>
              <a:rPr lang="en-US" sz="1600" b="1" dirty="0">
                <a:latin typeface="Arial" panose="020B0604020202020204" pitchFamily="34" charset="0"/>
              </a:rPr>
              <a:t>F</a:t>
            </a:r>
            <a:r>
              <a:rPr lang="en-US" sz="1600" b="1" i="0" u="none" strike="noStrike" baseline="0" dirty="0">
                <a:latin typeface="Arial" panose="020B0604020202020204" pitchFamily="34" charset="0"/>
              </a:rPr>
              <a:t>eatures</a:t>
            </a:r>
          </a:p>
          <a:p>
            <a:pPr algn="l">
              <a:lnSpc>
                <a:spcPct val="200000"/>
              </a:lnSpc>
            </a:pPr>
            <a:r>
              <a:rPr lang="en-US" sz="1600" b="1" i="0" u="none" strike="noStrike" baseline="0" dirty="0">
                <a:latin typeface="Arial" panose="020B0604020202020204" pitchFamily="34" charset="0"/>
              </a:rPr>
              <a:t>Areas In &amp; Out of Loop I-820</a:t>
            </a:r>
          </a:p>
          <a:p>
            <a:pPr algn="l">
              <a:lnSpc>
                <a:spcPct val="200000"/>
              </a:lnSpc>
            </a:pPr>
            <a:r>
              <a:rPr lang="en-US" sz="1600" b="1" i="0" u="none" strike="noStrike" baseline="0" dirty="0">
                <a:latin typeface="Arial" panose="020B0604020202020204" pitchFamily="34" charset="0"/>
              </a:rPr>
              <a:t>Protect Incumbent Residence</a:t>
            </a:r>
            <a:endParaRPr lang="en-US" sz="2400" b="1" dirty="0"/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E80848DA-A7DB-4DEC-AD3C-A3D96C46C1B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307" y="229315"/>
            <a:ext cx="665629" cy="6858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5D29E2-C124-4354-B7B2-222190491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8C39A-AC7A-46A3-9F6B-A13602E61BD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400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A picture containing qr code&#10;&#10;Description automatically generated">
            <a:extLst>
              <a:ext uri="{FF2B5EF4-FFF2-40B4-BE49-F238E27FC236}">
                <a16:creationId xmlns:a16="http://schemas.microsoft.com/office/drawing/2014/main" id="{FE8A92CA-119E-4174-878C-07ADD60F46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268" y="5013728"/>
            <a:ext cx="3206423" cy="12207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B81B6B7-6285-49AB-A330-5153ED69B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Minority Opportunity District Balances Proportion &amp; Compactness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F3EE2E2-3593-4E27-A88B-33707585271C}"/>
              </a:ext>
            </a:extLst>
          </p:cNvPr>
          <p:cNvSpPr/>
          <p:nvPr/>
        </p:nvSpPr>
        <p:spPr>
          <a:xfrm>
            <a:off x="1153486" y="2978091"/>
            <a:ext cx="6853805" cy="159391"/>
          </a:xfrm>
          <a:prstGeom prst="rect">
            <a:avLst/>
          </a:prstGeom>
          <a:gradFill>
            <a:gsLst>
              <a:gs pos="0">
                <a:schemeClr val="accent1">
                  <a:lumMod val="45000"/>
                  <a:lumOff val="55000"/>
                  <a:alpha val="0"/>
                </a:schemeClr>
              </a:gs>
              <a:gs pos="100000">
                <a:schemeClr val="tx1"/>
              </a:gs>
            </a:gsLst>
            <a:lin ang="2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B9AD266-B83E-4A80-889B-5B2D60F7FB41}"/>
              </a:ext>
            </a:extLst>
          </p:cNvPr>
          <p:cNvCxnSpPr>
            <a:cxnSpLocks/>
          </p:cNvCxnSpPr>
          <p:nvPr/>
        </p:nvCxnSpPr>
        <p:spPr>
          <a:xfrm>
            <a:off x="4571999" y="2407641"/>
            <a:ext cx="0" cy="897621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D4F3008-F284-4194-BDF3-440B9A2B1992}"/>
              </a:ext>
            </a:extLst>
          </p:cNvPr>
          <p:cNvSpPr txBox="1"/>
          <p:nvPr/>
        </p:nvSpPr>
        <p:spPr>
          <a:xfrm>
            <a:off x="4347204" y="3238041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50%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3DD417-C9AF-40DB-9BF4-00F1374B4F0E}"/>
              </a:ext>
            </a:extLst>
          </p:cNvPr>
          <p:cNvSpPr txBox="1"/>
          <p:nvPr/>
        </p:nvSpPr>
        <p:spPr>
          <a:xfrm>
            <a:off x="5402509" y="3502212"/>
            <a:ext cx="18614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Majority-Minority</a:t>
            </a:r>
          </a:p>
          <a:p>
            <a:pPr algn="ctr"/>
            <a:r>
              <a:rPr lang="en-US" dirty="0"/>
              <a:t>District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6EC107B-D1D0-45DF-AE2C-991F018AEBB4}"/>
              </a:ext>
            </a:extLst>
          </p:cNvPr>
          <p:cNvCxnSpPr>
            <a:cxnSpLocks/>
          </p:cNvCxnSpPr>
          <p:nvPr/>
        </p:nvCxnSpPr>
        <p:spPr>
          <a:xfrm>
            <a:off x="1142296" y="2400650"/>
            <a:ext cx="0" cy="897621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887F62B-1948-4E1B-9569-20FB2F203F2C}"/>
              </a:ext>
            </a:extLst>
          </p:cNvPr>
          <p:cNvSpPr txBox="1"/>
          <p:nvPr/>
        </p:nvSpPr>
        <p:spPr>
          <a:xfrm>
            <a:off x="984613" y="3231050"/>
            <a:ext cx="1327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0% Minority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60FE42E-6526-4FF1-9D37-F6B42B562638}"/>
              </a:ext>
            </a:extLst>
          </p:cNvPr>
          <p:cNvCxnSpPr>
            <a:cxnSpLocks/>
          </p:cNvCxnSpPr>
          <p:nvPr/>
        </p:nvCxnSpPr>
        <p:spPr>
          <a:xfrm>
            <a:off x="8004498" y="2400650"/>
            <a:ext cx="0" cy="897621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EE2C784-A61E-4EF4-AF53-BAD44721A5E5}"/>
              </a:ext>
            </a:extLst>
          </p:cNvPr>
          <p:cNvSpPr txBox="1"/>
          <p:nvPr/>
        </p:nvSpPr>
        <p:spPr>
          <a:xfrm>
            <a:off x="7687424" y="3231050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100%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9FFA056-488E-481D-AEDF-C1CB68014B8E}"/>
              </a:ext>
            </a:extLst>
          </p:cNvPr>
          <p:cNvSpPr txBox="1"/>
          <p:nvPr/>
        </p:nvSpPr>
        <p:spPr>
          <a:xfrm>
            <a:off x="6918144" y="2203129"/>
            <a:ext cx="8521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Packed</a:t>
            </a:r>
          </a:p>
          <a:p>
            <a:pPr algn="ctr"/>
            <a:r>
              <a:rPr lang="en-US" dirty="0"/>
              <a:t>District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AB6FF2F-1BFE-4E9E-A69A-7291DFBB32C3}"/>
              </a:ext>
            </a:extLst>
          </p:cNvPr>
          <p:cNvSpPr txBox="1"/>
          <p:nvPr/>
        </p:nvSpPr>
        <p:spPr>
          <a:xfrm>
            <a:off x="4527679" y="2203129"/>
            <a:ext cx="13372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Opportunity</a:t>
            </a:r>
          </a:p>
          <a:p>
            <a:pPr algn="ctr"/>
            <a:r>
              <a:rPr lang="en-US" dirty="0"/>
              <a:t>District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37F67AF-3FDA-483C-9297-3391CA511817}"/>
              </a:ext>
            </a:extLst>
          </p:cNvPr>
          <p:cNvCxnSpPr>
            <a:cxnSpLocks/>
          </p:cNvCxnSpPr>
          <p:nvPr/>
        </p:nvCxnSpPr>
        <p:spPr>
          <a:xfrm flipH="1">
            <a:off x="4605555" y="3707931"/>
            <a:ext cx="813732" cy="1"/>
          </a:xfrm>
          <a:prstGeom prst="straightConnector1">
            <a:avLst/>
          </a:prstGeom>
          <a:ln w="28575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BDF8A69-537E-491F-A929-99AEF4D942E3}"/>
              </a:ext>
            </a:extLst>
          </p:cNvPr>
          <p:cNvCxnSpPr/>
          <p:nvPr/>
        </p:nvCxnSpPr>
        <p:spPr>
          <a:xfrm>
            <a:off x="7232710" y="3709329"/>
            <a:ext cx="813732" cy="1"/>
          </a:xfrm>
          <a:prstGeom prst="straightConnector1">
            <a:avLst/>
          </a:prstGeom>
          <a:ln w="28575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79494E3B-BDDF-40FA-A2FE-EDDDE964A474}"/>
              </a:ext>
            </a:extLst>
          </p:cNvPr>
          <p:cNvSpPr txBox="1"/>
          <p:nvPr/>
        </p:nvSpPr>
        <p:spPr>
          <a:xfrm>
            <a:off x="665831" y="4585673"/>
            <a:ext cx="2748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Voting Rights Act, Section 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188A18F-4C06-416B-A031-27EA978CD9D0}"/>
              </a:ext>
            </a:extLst>
          </p:cNvPr>
          <p:cNvSpPr txBox="1"/>
          <p:nvPr/>
        </p:nvSpPr>
        <p:spPr>
          <a:xfrm>
            <a:off x="665831" y="4955005"/>
            <a:ext cx="31503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Gingles</a:t>
            </a:r>
            <a:r>
              <a:rPr lang="en-US" sz="1400" dirty="0"/>
              <a:t> Test (Thornburg v. </a:t>
            </a:r>
            <a:r>
              <a:rPr lang="en-US" sz="1400" dirty="0" err="1"/>
              <a:t>Gingles</a:t>
            </a:r>
            <a:r>
              <a:rPr lang="en-US" sz="1400" dirty="0"/>
              <a:t>, 1986)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EE0D9F4-C095-4CC8-AF69-E3928C4EB8EA}"/>
              </a:ext>
            </a:extLst>
          </p:cNvPr>
          <p:cNvSpPr txBox="1"/>
          <p:nvPr/>
        </p:nvSpPr>
        <p:spPr>
          <a:xfrm>
            <a:off x="742731" y="5253010"/>
            <a:ext cx="33348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200" dirty="0"/>
              <a:t>Is minority district compact?</a:t>
            </a:r>
          </a:p>
          <a:p>
            <a:pPr marL="342900" indent="-342900">
              <a:buAutoNum type="arabicPeriod"/>
            </a:pPr>
            <a:r>
              <a:rPr lang="en-US" sz="1200" dirty="0"/>
              <a:t>Is minority vote politically cohesive?</a:t>
            </a:r>
          </a:p>
          <a:p>
            <a:pPr marL="342900" indent="-342900">
              <a:buAutoNum type="arabicPeriod"/>
            </a:pPr>
            <a:r>
              <a:rPr lang="en-US" sz="1200" dirty="0"/>
              <a:t>Is majority bloc sufficient to defeat minority?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5DEB9A9-324A-4154-BAEF-95C51B08720A}"/>
              </a:ext>
            </a:extLst>
          </p:cNvPr>
          <p:cNvSpPr txBox="1"/>
          <p:nvPr/>
        </p:nvSpPr>
        <p:spPr>
          <a:xfrm>
            <a:off x="5172122" y="4587071"/>
            <a:ext cx="2935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 Compact Is The District?</a:t>
            </a: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205A667C-0122-48CB-82C6-A7D398C7758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307" y="229315"/>
            <a:ext cx="665629" cy="6858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458219-6CCF-4D37-ACAA-571103DD7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8C39A-AC7A-46A3-9F6B-A13602E61BD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9187F-FBA8-482D-9557-397552760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Voting Rights Act Compliance </a:t>
            </a:r>
            <a:br>
              <a:rPr lang="en-US" dirty="0"/>
            </a:br>
            <a:r>
              <a:rPr lang="en-US" dirty="0"/>
              <a:t>May Call For Specific Criteria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E2E746-B857-41BF-81B3-CEC125C9B9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Minimum number of minority opportunity districts</a:t>
            </a:r>
          </a:p>
          <a:p>
            <a:r>
              <a:rPr lang="en-US" dirty="0"/>
              <a:t>Proportion of minority voters &gt; 50% target for an opportunity district</a:t>
            </a:r>
          </a:p>
          <a:p>
            <a:r>
              <a:rPr lang="en-US" dirty="0"/>
              <a:t>Proportion of minority voters &lt; 75%-80% to prevent packing</a:t>
            </a:r>
          </a:p>
          <a:p>
            <a:r>
              <a:rPr lang="en-US" dirty="0"/>
              <a:t>Compactness test range &gt; .500</a:t>
            </a:r>
          </a:p>
          <a:p>
            <a:r>
              <a:rPr lang="en-US" dirty="0"/>
              <a:t>Ranges are better than hard targets</a:t>
            </a:r>
          </a:p>
          <a:p>
            <a:r>
              <a:rPr lang="en-US" dirty="0">
                <a:highlight>
                  <a:srgbClr val="FFFF00"/>
                </a:highlight>
              </a:rPr>
              <a:t>Redistricting Task Force Participation in Drawing Council Districts Offers an Opportunity to Test These Criteria for Soundness and Practicality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45D0152A-4BDF-49E7-AF7F-7BA7A69C99D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307" y="229315"/>
            <a:ext cx="665629" cy="6858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B277FF-3D6A-4CC3-94B2-D7CBA31C2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8C39A-AC7A-46A3-9F6B-A13602E61BD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843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C0D41-E954-4C29-A188-2EF9FBDB4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BACKGROUND CHARTS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8BEDCB0D-77B6-4508-A7E8-08BB3AFC14E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307" y="229315"/>
            <a:ext cx="665629" cy="6858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BBD2FAF-FC7A-469C-B9D2-7C19AF68D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8C39A-AC7A-46A3-9F6B-A13602E61BD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82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1B3305F5-C21B-4D7A-AA05-C144A2D05B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86855" y="1043225"/>
            <a:ext cx="5108896" cy="470797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E1AE41D-7BA9-4165-BB80-4A6C2B073FC6}"/>
              </a:ext>
            </a:extLst>
          </p:cNvPr>
          <p:cNvSpPr txBox="1"/>
          <p:nvPr/>
        </p:nvSpPr>
        <p:spPr>
          <a:xfrm>
            <a:off x="6166342" y="5372252"/>
            <a:ext cx="24654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Hand-drawn district boundaries are approximate</a:t>
            </a:r>
          </a:p>
        </p:txBody>
      </p:sp>
      <p:pic>
        <p:nvPicPr>
          <p:cNvPr id="2" name="Picture 1" descr="A close up of a logo&#10;&#10;Description automatically generated">
            <a:extLst>
              <a:ext uri="{FF2B5EF4-FFF2-40B4-BE49-F238E27FC236}">
                <a16:creationId xmlns:a16="http://schemas.microsoft.com/office/drawing/2014/main" id="{B61D85E6-4E6C-4C6F-90C1-6FDC579F87E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307" y="229315"/>
            <a:ext cx="665629" cy="685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8FE2E05-24E7-4A60-82BC-827CA5C0E68D}"/>
              </a:ext>
            </a:extLst>
          </p:cNvPr>
          <p:cNvSpPr txBox="1"/>
          <p:nvPr/>
        </p:nvSpPr>
        <p:spPr>
          <a:xfrm>
            <a:off x="6166342" y="5162937"/>
            <a:ext cx="24654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Fort Worth City Council Districts (Current)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839801B-1BE7-4ED6-B3FB-9760C6813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pPr algn="ctr"/>
            <a:r>
              <a:rPr lang="en-US" dirty="0"/>
              <a:t>Fort Worth Demographics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EA09D7-8A5E-406D-9926-69BA72144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8C39A-AC7A-46A3-9F6B-A13602E61BD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610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33D487B-49B3-4AF6-B21F-74A0A2E0E0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53300" y="1058458"/>
            <a:ext cx="5029200" cy="476186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0A875FE-B66E-46C7-83CC-C6A87F0A777D}"/>
              </a:ext>
            </a:extLst>
          </p:cNvPr>
          <p:cNvSpPr txBox="1"/>
          <p:nvPr/>
        </p:nvSpPr>
        <p:spPr>
          <a:xfrm>
            <a:off x="6166342" y="5372252"/>
            <a:ext cx="24654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Hand-drawn district boundaries are approximate</a:t>
            </a:r>
          </a:p>
        </p:txBody>
      </p:sp>
      <p:pic>
        <p:nvPicPr>
          <p:cNvPr id="2" name="Picture 1" descr="A close up of a logo&#10;&#10;Description automatically generated">
            <a:extLst>
              <a:ext uri="{FF2B5EF4-FFF2-40B4-BE49-F238E27FC236}">
                <a16:creationId xmlns:a16="http://schemas.microsoft.com/office/drawing/2014/main" id="{7B0108BF-C40E-45D6-BF83-C581F1CFBDA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307" y="229315"/>
            <a:ext cx="665629" cy="685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60A662E-93E4-44E0-B661-8717578FBAB7}"/>
              </a:ext>
            </a:extLst>
          </p:cNvPr>
          <p:cNvSpPr txBox="1"/>
          <p:nvPr/>
        </p:nvSpPr>
        <p:spPr>
          <a:xfrm>
            <a:off x="6166342" y="5162937"/>
            <a:ext cx="24654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Fort Worth City Council Districts (Current)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84F33B8-195B-41A1-916E-0BF99C2BC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pPr algn="ctr"/>
            <a:r>
              <a:rPr lang="en-US" dirty="0"/>
              <a:t>Fort Worth Demographics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8DC34F-096C-43C1-998E-DEE56E604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8C39A-AC7A-46A3-9F6B-A13602E61BD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840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ED25578-0389-4F64-A9FE-EDC88C11ED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19743" y="1041523"/>
            <a:ext cx="5100506" cy="490938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0BB4504-0D9F-4A7E-9F0D-7D81F88B4A6A}"/>
              </a:ext>
            </a:extLst>
          </p:cNvPr>
          <p:cNvSpPr txBox="1"/>
          <p:nvPr/>
        </p:nvSpPr>
        <p:spPr>
          <a:xfrm>
            <a:off x="6166342" y="5372252"/>
            <a:ext cx="24654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Hand-drawn district boundaries are approximate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E40BAB-535C-476E-95B0-37C0CD49CCC1}"/>
              </a:ext>
            </a:extLst>
          </p:cNvPr>
          <p:cNvSpPr txBox="1"/>
          <p:nvPr/>
        </p:nvSpPr>
        <p:spPr>
          <a:xfrm>
            <a:off x="6166342" y="5162937"/>
            <a:ext cx="24654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Fort Worth City Council Districts (Current)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56F4D5F-5389-42E1-A15E-D9DD3D55E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pPr algn="ctr"/>
            <a:r>
              <a:rPr lang="en-US" dirty="0"/>
              <a:t>Fort Worth Demographics</a:t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7EB73FB4-0827-4C8A-A789-1A063723BFD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307" y="229315"/>
            <a:ext cx="665629" cy="6858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D8EC4A1-503F-46BF-88DA-0DD15C1FD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8C39A-AC7A-46A3-9F6B-A13602E61BD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7943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1444</TotalTime>
  <Words>255</Words>
  <Application>Microsoft Office PowerPoint</Application>
  <PresentationFormat>On-screen Show (4:3)</PresentationFormat>
  <Paragraphs>53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Redistricting Task Force  Voting Rights Act Compliance</vt:lpstr>
      <vt:lpstr>2012 Criteria for Drawing  City Council Boundaries</vt:lpstr>
      <vt:lpstr>Minority Opportunity District Balances Proportion &amp; Compactness</vt:lpstr>
      <vt:lpstr>Voting Rights Act Compliance  May Call For Specific Criteria</vt:lpstr>
      <vt:lpstr>BACKGROUND CHARTS</vt:lpstr>
      <vt:lpstr>Fort Worth Demographics </vt:lpstr>
      <vt:lpstr>Fort Worth Demographics </vt:lpstr>
      <vt:lpstr>Fort Worth Demographics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To Redistricting Task Force On Packing</dc:title>
  <dc:creator>Byrwec E</dc:creator>
  <cp:lastModifiedBy>Kayser, Mary</cp:lastModifiedBy>
  <cp:revision>9</cp:revision>
  <dcterms:created xsi:type="dcterms:W3CDTF">2020-10-07T12:47:37Z</dcterms:created>
  <dcterms:modified xsi:type="dcterms:W3CDTF">2020-10-22T14:38:12Z</dcterms:modified>
</cp:coreProperties>
</file>