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4.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344" r:id="rId2"/>
    <p:sldId id="348" r:id="rId3"/>
    <p:sldId id="272" r:id="rId4"/>
    <p:sldId id="292" r:id="rId5"/>
    <p:sldId id="328" r:id="rId6"/>
    <p:sldId id="382" r:id="rId7"/>
    <p:sldId id="346" r:id="rId8"/>
    <p:sldId id="319" r:id="rId9"/>
    <p:sldId id="383" r:id="rId10"/>
    <p:sldId id="384" r:id="rId11"/>
    <p:sldId id="385" r:id="rId12"/>
    <p:sldId id="386" r:id="rId13"/>
    <p:sldId id="387" r:id="rId14"/>
    <p:sldId id="376" r:id="rId15"/>
    <p:sldId id="359" r:id="rId16"/>
    <p:sldId id="373" r:id="rId17"/>
    <p:sldId id="374" r:id="rId18"/>
    <p:sldId id="363" r:id="rId19"/>
    <p:sldId id="360" r:id="rId20"/>
    <p:sldId id="365" r:id="rId21"/>
    <p:sldId id="364" r:id="rId22"/>
    <p:sldId id="361" r:id="rId23"/>
    <p:sldId id="362" r:id="rId24"/>
    <p:sldId id="368" r:id="rId25"/>
    <p:sldId id="366" r:id="rId26"/>
    <p:sldId id="377" r:id="rId27"/>
    <p:sldId id="367" r:id="rId28"/>
    <p:sldId id="370" r:id="rId29"/>
    <p:sldId id="371" r:id="rId30"/>
    <p:sldId id="325" r:id="rId31"/>
    <p:sldId id="347" r:id="rId32"/>
    <p:sldId id="381" r:id="rId33"/>
    <p:sldId id="358" r:id="rId34"/>
    <p:sldId id="330" r:id="rId35"/>
    <p:sldId id="340" r:id="rId36"/>
    <p:sldId id="331" r:id="rId37"/>
    <p:sldId id="375" r:id="rId38"/>
    <p:sldId id="287" r:id="rId39"/>
    <p:sldId id="350" r:id="rId40"/>
    <p:sldId id="379" r:id="rId41"/>
    <p:sldId id="380" r:id="rId42"/>
    <p:sldId id="274" r:id="rId43"/>
    <p:sldId id="336" r:id="rId44"/>
    <p:sldId id="378" r:id="rId45"/>
    <p:sldId id="351" r:id="rId46"/>
    <p:sldId id="352" r:id="rId47"/>
    <p:sldId id="353" r:id="rId48"/>
    <p:sldId id="354" r:id="rId49"/>
    <p:sldId id="355" r:id="rId50"/>
    <p:sldId id="356" r:id="rId51"/>
    <p:sldId id="35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C55A11"/>
    <a:srgbClr val="FFC3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41" autoAdjust="0"/>
    <p:restoredTop sz="95255" autoAdjust="0"/>
  </p:normalViewPr>
  <p:slideViewPr>
    <p:cSldViewPr snapToGrid="0" snapToObjects="1">
      <p:cViewPr varScale="1">
        <p:scale>
          <a:sx n="110" d="100"/>
          <a:sy n="110" d="100"/>
        </p:scale>
        <p:origin x="1038" y="9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0B6AD9-6A47-4091-973E-257881B3D3C3}" type="datetimeFigureOut">
              <a:rPr lang="en-US" smtClean="0"/>
              <a:t>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35B070-1ECA-4533-8FA1-7ACE57B4B4F7}" type="slidenum">
              <a:rPr lang="en-US" smtClean="0"/>
              <a:t>‹#›</a:t>
            </a:fld>
            <a:endParaRPr lang="en-US"/>
          </a:p>
        </p:txBody>
      </p:sp>
    </p:spTree>
    <p:extLst>
      <p:ext uri="{BB962C8B-B14F-4D97-AF65-F5344CB8AC3E}">
        <p14:creationId xmlns:p14="http://schemas.microsoft.com/office/powerpoint/2010/main" val="2664609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35B070-1ECA-4533-8FA1-7ACE57B4B4F7}" type="slidenum">
              <a:rPr lang="en-US" smtClean="0"/>
              <a:t>2</a:t>
            </a:fld>
            <a:endParaRPr lang="en-US"/>
          </a:p>
        </p:txBody>
      </p:sp>
    </p:spTree>
    <p:extLst>
      <p:ext uri="{BB962C8B-B14F-4D97-AF65-F5344CB8AC3E}">
        <p14:creationId xmlns:p14="http://schemas.microsoft.com/office/powerpoint/2010/main" val="3951022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35B070-1ECA-4533-8FA1-7ACE57B4B4F7}" type="slidenum">
              <a:rPr lang="en-US" smtClean="0"/>
              <a:t>34</a:t>
            </a:fld>
            <a:endParaRPr lang="en-US"/>
          </a:p>
        </p:txBody>
      </p:sp>
    </p:spTree>
    <p:extLst>
      <p:ext uri="{BB962C8B-B14F-4D97-AF65-F5344CB8AC3E}">
        <p14:creationId xmlns:p14="http://schemas.microsoft.com/office/powerpoint/2010/main" val="210117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35B070-1ECA-4533-8FA1-7ACE57B4B4F7}" type="slidenum">
              <a:rPr lang="en-US" smtClean="0"/>
              <a:t>35</a:t>
            </a:fld>
            <a:endParaRPr lang="en-US"/>
          </a:p>
        </p:txBody>
      </p:sp>
    </p:spTree>
    <p:extLst>
      <p:ext uri="{BB962C8B-B14F-4D97-AF65-F5344CB8AC3E}">
        <p14:creationId xmlns:p14="http://schemas.microsoft.com/office/powerpoint/2010/main" val="2012858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35B070-1ECA-4533-8FA1-7ACE57B4B4F7}" type="slidenum">
              <a:rPr lang="en-US" smtClean="0"/>
              <a:t>38</a:t>
            </a:fld>
            <a:endParaRPr lang="en-US"/>
          </a:p>
        </p:txBody>
      </p:sp>
    </p:spTree>
    <p:extLst>
      <p:ext uri="{BB962C8B-B14F-4D97-AF65-F5344CB8AC3E}">
        <p14:creationId xmlns:p14="http://schemas.microsoft.com/office/powerpoint/2010/main" val="312172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35B070-1ECA-4533-8FA1-7ACE57B4B4F7}" type="slidenum">
              <a:rPr lang="en-US" smtClean="0"/>
              <a:t>42</a:t>
            </a:fld>
            <a:endParaRPr lang="en-US"/>
          </a:p>
        </p:txBody>
      </p:sp>
    </p:spTree>
    <p:extLst>
      <p:ext uri="{BB962C8B-B14F-4D97-AF65-F5344CB8AC3E}">
        <p14:creationId xmlns:p14="http://schemas.microsoft.com/office/powerpoint/2010/main" val="992370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35B070-1ECA-4533-8FA1-7ACE57B4B4F7}" type="slidenum">
              <a:rPr lang="en-US" smtClean="0"/>
              <a:t>43</a:t>
            </a:fld>
            <a:endParaRPr lang="en-US"/>
          </a:p>
        </p:txBody>
      </p:sp>
    </p:spTree>
    <p:extLst>
      <p:ext uri="{BB962C8B-B14F-4D97-AF65-F5344CB8AC3E}">
        <p14:creationId xmlns:p14="http://schemas.microsoft.com/office/powerpoint/2010/main" val="2418188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35B070-1ECA-4533-8FA1-7ACE57B4B4F7}" type="slidenum">
              <a:rPr lang="en-US" smtClean="0"/>
              <a:t>3</a:t>
            </a:fld>
            <a:endParaRPr lang="en-US"/>
          </a:p>
        </p:txBody>
      </p:sp>
    </p:spTree>
    <p:extLst>
      <p:ext uri="{BB962C8B-B14F-4D97-AF65-F5344CB8AC3E}">
        <p14:creationId xmlns:p14="http://schemas.microsoft.com/office/powerpoint/2010/main" val="4227884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35B070-1ECA-4533-8FA1-7ACE57B4B4F7}" type="slidenum">
              <a:rPr lang="en-US" smtClean="0"/>
              <a:t>4</a:t>
            </a:fld>
            <a:endParaRPr lang="en-US"/>
          </a:p>
        </p:txBody>
      </p:sp>
    </p:spTree>
    <p:extLst>
      <p:ext uri="{BB962C8B-B14F-4D97-AF65-F5344CB8AC3E}">
        <p14:creationId xmlns:p14="http://schemas.microsoft.com/office/powerpoint/2010/main" val="3361561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10"/>
          </p:nvPr>
        </p:nvSpPr>
        <p:spPr/>
        <p:txBody>
          <a:bodyPr/>
          <a:lstStyle/>
          <a:p>
            <a:fld id="{8035B070-1ECA-4533-8FA1-7ACE57B4B4F7}" type="slidenum">
              <a:rPr lang="en-US" smtClean="0"/>
              <a:t>6</a:t>
            </a:fld>
            <a:endParaRPr lang="en-US"/>
          </a:p>
        </p:txBody>
      </p:sp>
    </p:spTree>
    <p:extLst>
      <p:ext uri="{BB962C8B-B14F-4D97-AF65-F5344CB8AC3E}">
        <p14:creationId xmlns:p14="http://schemas.microsoft.com/office/powerpoint/2010/main" val="271645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35B070-1ECA-4533-8FA1-7ACE57B4B4F7}" type="slidenum">
              <a:rPr lang="en-US" smtClean="0"/>
              <a:t>9</a:t>
            </a:fld>
            <a:endParaRPr lang="en-US"/>
          </a:p>
        </p:txBody>
      </p:sp>
    </p:spTree>
    <p:extLst>
      <p:ext uri="{BB962C8B-B14F-4D97-AF65-F5344CB8AC3E}">
        <p14:creationId xmlns:p14="http://schemas.microsoft.com/office/powerpoint/2010/main" val="4208296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1E0ACB-E39B-B947-A349-DDBC65D1B5B5}" type="slidenum">
              <a:rPr lang="en-US" smtClean="0"/>
              <a:t>24</a:t>
            </a:fld>
            <a:endParaRPr lang="en-US" dirty="0"/>
          </a:p>
        </p:txBody>
      </p:sp>
    </p:spTree>
    <p:extLst>
      <p:ext uri="{BB962C8B-B14F-4D97-AF65-F5344CB8AC3E}">
        <p14:creationId xmlns:p14="http://schemas.microsoft.com/office/powerpoint/2010/main" val="3778163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35B070-1ECA-4533-8FA1-7ACE57B4B4F7}" type="slidenum">
              <a:rPr lang="en-US" smtClean="0"/>
              <a:t>31</a:t>
            </a:fld>
            <a:endParaRPr lang="en-US"/>
          </a:p>
        </p:txBody>
      </p:sp>
    </p:spTree>
    <p:extLst>
      <p:ext uri="{BB962C8B-B14F-4D97-AF65-F5344CB8AC3E}">
        <p14:creationId xmlns:p14="http://schemas.microsoft.com/office/powerpoint/2010/main" val="4226004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35B070-1ECA-4533-8FA1-7ACE57B4B4F7}" type="slidenum">
              <a:rPr lang="en-US" smtClean="0"/>
              <a:t>32</a:t>
            </a:fld>
            <a:endParaRPr lang="en-US"/>
          </a:p>
        </p:txBody>
      </p:sp>
    </p:spTree>
    <p:extLst>
      <p:ext uri="{BB962C8B-B14F-4D97-AF65-F5344CB8AC3E}">
        <p14:creationId xmlns:p14="http://schemas.microsoft.com/office/powerpoint/2010/main" val="2568969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35B070-1ECA-4533-8FA1-7ACE57B4B4F7}" type="slidenum">
              <a:rPr lang="en-US" smtClean="0"/>
              <a:t>33</a:t>
            </a:fld>
            <a:endParaRPr lang="en-US"/>
          </a:p>
        </p:txBody>
      </p:sp>
    </p:spTree>
    <p:extLst>
      <p:ext uri="{BB962C8B-B14F-4D97-AF65-F5344CB8AC3E}">
        <p14:creationId xmlns:p14="http://schemas.microsoft.com/office/powerpoint/2010/main" val="2443630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0A4F81-7C8F-AF4B-9619-FD8B83D5AEAD}"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a:p>
        </p:txBody>
      </p:sp>
    </p:spTree>
    <p:extLst>
      <p:ext uri="{BB962C8B-B14F-4D97-AF65-F5344CB8AC3E}">
        <p14:creationId xmlns:p14="http://schemas.microsoft.com/office/powerpoint/2010/main" val="1151176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0A4F81-7C8F-AF4B-9619-FD8B83D5AEAD}"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a:p>
        </p:txBody>
      </p:sp>
    </p:spTree>
    <p:extLst>
      <p:ext uri="{BB962C8B-B14F-4D97-AF65-F5344CB8AC3E}">
        <p14:creationId xmlns:p14="http://schemas.microsoft.com/office/powerpoint/2010/main" val="192641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0A4F81-7C8F-AF4B-9619-FD8B83D5AEAD}"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a:p>
        </p:txBody>
      </p:sp>
    </p:spTree>
    <p:extLst>
      <p:ext uri="{BB962C8B-B14F-4D97-AF65-F5344CB8AC3E}">
        <p14:creationId xmlns:p14="http://schemas.microsoft.com/office/powerpoint/2010/main" val="1843258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0A4F81-7C8F-AF4B-9619-FD8B83D5AEAD}"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a:p>
        </p:txBody>
      </p:sp>
    </p:spTree>
    <p:extLst>
      <p:ext uri="{BB962C8B-B14F-4D97-AF65-F5344CB8AC3E}">
        <p14:creationId xmlns:p14="http://schemas.microsoft.com/office/powerpoint/2010/main" val="1149864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0A4F81-7C8F-AF4B-9619-FD8B83D5AEAD}"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a:p>
        </p:txBody>
      </p:sp>
    </p:spTree>
    <p:extLst>
      <p:ext uri="{BB962C8B-B14F-4D97-AF65-F5344CB8AC3E}">
        <p14:creationId xmlns:p14="http://schemas.microsoft.com/office/powerpoint/2010/main" val="57282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0A4F81-7C8F-AF4B-9619-FD8B83D5AEAD}"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3A5F3A-C1DE-424A-9F3D-AD4AB00002EA}" type="slidenum">
              <a:rPr lang="en-US" smtClean="0"/>
              <a:t>‹#›</a:t>
            </a:fld>
            <a:endParaRPr lang="en-US"/>
          </a:p>
        </p:txBody>
      </p:sp>
    </p:spTree>
    <p:extLst>
      <p:ext uri="{BB962C8B-B14F-4D97-AF65-F5344CB8AC3E}">
        <p14:creationId xmlns:p14="http://schemas.microsoft.com/office/powerpoint/2010/main" val="297946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0A4F81-7C8F-AF4B-9619-FD8B83D5AEAD}" type="datetimeFigureOut">
              <a:rPr lang="en-US" smtClean="0"/>
              <a:t>2/20/2023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3A5F3A-C1DE-424A-9F3D-AD4AB00002EA}" type="slidenum">
              <a:rPr lang="en-US" smtClean="0"/>
              <a:t>‹#›</a:t>
            </a:fld>
            <a:endParaRPr lang="en-US"/>
          </a:p>
        </p:txBody>
      </p:sp>
    </p:spTree>
    <p:extLst>
      <p:ext uri="{BB962C8B-B14F-4D97-AF65-F5344CB8AC3E}">
        <p14:creationId xmlns:p14="http://schemas.microsoft.com/office/powerpoint/2010/main" val="1807486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0A4F81-7C8F-AF4B-9619-FD8B83D5AEAD}" type="datetimeFigureOut">
              <a:rPr lang="en-US" smtClean="0"/>
              <a:t>2/20/2023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3A5F3A-C1DE-424A-9F3D-AD4AB00002EA}" type="slidenum">
              <a:rPr lang="en-US" smtClean="0"/>
              <a:t>‹#›</a:t>
            </a:fld>
            <a:endParaRPr lang="en-US"/>
          </a:p>
        </p:txBody>
      </p:sp>
    </p:spTree>
    <p:extLst>
      <p:ext uri="{BB962C8B-B14F-4D97-AF65-F5344CB8AC3E}">
        <p14:creationId xmlns:p14="http://schemas.microsoft.com/office/powerpoint/2010/main" val="120977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0A4F81-7C8F-AF4B-9619-FD8B83D5AEAD}" type="datetimeFigureOut">
              <a:rPr lang="en-US" smtClean="0"/>
              <a:t>2/20/2023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3A5F3A-C1DE-424A-9F3D-AD4AB00002EA}" type="slidenum">
              <a:rPr lang="en-US" smtClean="0"/>
              <a:t>‹#›</a:t>
            </a:fld>
            <a:endParaRPr lang="en-US"/>
          </a:p>
        </p:txBody>
      </p:sp>
    </p:spTree>
    <p:extLst>
      <p:ext uri="{BB962C8B-B14F-4D97-AF65-F5344CB8AC3E}">
        <p14:creationId xmlns:p14="http://schemas.microsoft.com/office/powerpoint/2010/main" val="1741564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0A4F81-7C8F-AF4B-9619-FD8B83D5AEAD}"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3A5F3A-C1DE-424A-9F3D-AD4AB00002EA}" type="slidenum">
              <a:rPr lang="en-US" smtClean="0"/>
              <a:t>‹#›</a:t>
            </a:fld>
            <a:endParaRPr lang="en-US"/>
          </a:p>
        </p:txBody>
      </p:sp>
    </p:spTree>
    <p:extLst>
      <p:ext uri="{BB962C8B-B14F-4D97-AF65-F5344CB8AC3E}">
        <p14:creationId xmlns:p14="http://schemas.microsoft.com/office/powerpoint/2010/main" val="270947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0A4F81-7C8F-AF4B-9619-FD8B83D5AEAD}"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3A5F3A-C1DE-424A-9F3D-AD4AB00002EA}" type="slidenum">
              <a:rPr lang="en-US" smtClean="0"/>
              <a:t>‹#›</a:t>
            </a:fld>
            <a:endParaRPr lang="en-US"/>
          </a:p>
        </p:txBody>
      </p:sp>
    </p:spTree>
    <p:extLst>
      <p:ext uri="{BB962C8B-B14F-4D97-AF65-F5344CB8AC3E}">
        <p14:creationId xmlns:p14="http://schemas.microsoft.com/office/powerpoint/2010/main" val="114202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0A4F81-7C8F-AF4B-9619-FD8B83D5AEAD}" type="datetimeFigureOut">
              <a:rPr lang="en-US" smtClean="0"/>
              <a:t>2/20/2023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A5F3A-C1DE-424A-9F3D-AD4AB00002EA}" type="slidenum">
              <a:rPr lang="en-US" smtClean="0"/>
              <a:t>‹#›</a:t>
            </a:fld>
            <a:endParaRPr lang="en-US"/>
          </a:p>
        </p:txBody>
      </p:sp>
    </p:spTree>
    <p:extLst>
      <p:ext uri="{BB962C8B-B14F-4D97-AF65-F5344CB8AC3E}">
        <p14:creationId xmlns:p14="http://schemas.microsoft.com/office/powerpoint/2010/main" val="88743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f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fortworthtexas.gov/" TargetMode="External"/><Relationship Id="rId2" Type="http://schemas.openxmlformats.org/officeDocument/2006/relationships/hyperlink" Target="https://www.fortworthtexas.gov/projects/cfw-stopsix-echoheights-streets"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mailto:Cody.Horton@fortworthtexas.gov" TargetMode="External"/><Relationship Id="rId4" Type="http://schemas.openxmlformats.org/officeDocument/2006/relationships/hyperlink" Target="mailto:gregory.robbins@fortworthtexas.gov"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DBE6B9-76FD-4418-BEA7-2EC1F9E5319A}"/>
              </a:ext>
            </a:extLst>
          </p:cNvPr>
          <p:cNvSpPr txBox="1">
            <a:spLocks/>
          </p:cNvSpPr>
          <p:nvPr/>
        </p:nvSpPr>
        <p:spPr>
          <a:xfrm>
            <a:off x="1301794" y="1281424"/>
            <a:ext cx="10188896"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b="1" i="1" dirty="0">
                <a:solidFill>
                  <a:schemeClr val="accent5">
                    <a:lumMod val="50000"/>
                  </a:schemeClr>
                </a:solidFill>
                <a:latin typeface="+mn-lt"/>
              </a:rPr>
              <a:t>Welcome</a:t>
            </a:r>
            <a:br>
              <a:rPr lang="en-US" sz="4500" b="1" i="1" dirty="0">
                <a:solidFill>
                  <a:schemeClr val="accent5">
                    <a:lumMod val="50000"/>
                  </a:schemeClr>
                </a:solidFill>
                <a:latin typeface="+mn-lt"/>
              </a:rPr>
            </a:br>
            <a:r>
              <a:rPr lang="en-US" sz="4500" b="1" i="1" dirty="0">
                <a:solidFill>
                  <a:schemeClr val="accent5">
                    <a:lumMod val="50000"/>
                  </a:schemeClr>
                </a:solidFill>
                <a:latin typeface="+mn-lt"/>
              </a:rPr>
              <a:t>The Presentation will begin at </a:t>
            </a:r>
            <a:r>
              <a:rPr lang="en-US" sz="4500" b="1" i="1" dirty="0" smtClean="0">
                <a:solidFill>
                  <a:schemeClr val="accent5">
                    <a:lumMod val="50000"/>
                  </a:schemeClr>
                </a:solidFill>
                <a:latin typeface="+mn-lt"/>
              </a:rPr>
              <a:t>6:05pm</a:t>
            </a:r>
            <a:r>
              <a:rPr lang="en-US" sz="4500" b="1" i="1" dirty="0">
                <a:solidFill>
                  <a:schemeClr val="accent5">
                    <a:lumMod val="50000"/>
                  </a:schemeClr>
                </a:solidFill>
                <a:latin typeface="+mn-lt"/>
              </a:rPr>
              <a:t/>
            </a:r>
            <a:br>
              <a:rPr lang="en-US" sz="4500" b="1" i="1" dirty="0">
                <a:solidFill>
                  <a:schemeClr val="accent5">
                    <a:lumMod val="50000"/>
                  </a:schemeClr>
                </a:solidFill>
                <a:latin typeface="+mn-lt"/>
              </a:rPr>
            </a:br>
            <a:endParaRPr lang="en-US" sz="4500" b="1" i="1" dirty="0">
              <a:solidFill>
                <a:schemeClr val="accent5">
                  <a:lumMod val="50000"/>
                </a:schemeClr>
              </a:solidFill>
              <a:latin typeface="+mn-lt"/>
            </a:endParaRPr>
          </a:p>
        </p:txBody>
      </p:sp>
      <p:sp>
        <p:nvSpPr>
          <p:cNvPr id="5" name="Subtitle 2">
            <a:extLst>
              <a:ext uri="{FF2B5EF4-FFF2-40B4-BE49-F238E27FC236}">
                <a16:creationId xmlns:a16="http://schemas.microsoft.com/office/drawing/2014/main" id="{E0869577-9D31-41E5-B314-513CDF738DDA}"/>
              </a:ext>
            </a:extLst>
          </p:cNvPr>
          <p:cNvSpPr txBox="1">
            <a:spLocks/>
          </p:cNvSpPr>
          <p:nvPr/>
        </p:nvSpPr>
        <p:spPr>
          <a:xfrm>
            <a:off x="1168801" y="3179907"/>
            <a:ext cx="10692641" cy="22512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60000"/>
              </a:lnSpc>
            </a:pPr>
            <a:r>
              <a:rPr lang="en-US" sz="2000" b="1" u="sng" dirty="0">
                <a:solidFill>
                  <a:schemeClr val="accent5">
                    <a:lumMod val="75000"/>
                  </a:schemeClr>
                </a:solidFill>
                <a:cs typeface="Arial" panose="020B0604020202020204" pitchFamily="34" charset="0"/>
              </a:rPr>
              <a:t>Please Note: </a:t>
            </a:r>
            <a:r>
              <a:rPr lang="en-US" sz="2000" dirty="0">
                <a:solidFill>
                  <a:schemeClr val="accent5">
                    <a:lumMod val="75000"/>
                  </a:schemeClr>
                </a:solidFill>
                <a:cs typeface="Arial" panose="020B0604020202020204" pitchFamily="34" charset="0"/>
              </a:rPr>
              <a:t> </a:t>
            </a:r>
            <a:r>
              <a:rPr lang="en-US" sz="2000" dirty="0" smtClean="0">
                <a:solidFill>
                  <a:schemeClr val="accent5">
                    <a:lumMod val="75000"/>
                  </a:schemeClr>
                </a:solidFill>
                <a:cs typeface="Arial" panose="020B0604020202020204" pitchFamily="34" charset="0"/>
              </a:rPr>
              <a:t>We ask that you mute your microphones during the presentation. </a:t>
            </a:r>
            <a:r>
              <a:rPr lang="en-US" sz="2000" dirty="0">
                <a:solidFill>
                  <a:schemeClr val="accent5">
                    <a:lumMod val="75000"/>
                  </a:schemeClr>
                </a:solidFill>
                <a:cs typeface="Arial" panose="020B0604020202020204" pitchFamily="34" charset="0"/>
              </a:rPr>
              <a:t>We will answer all questions at the end. If you have a question please post it in the chat, the </a:t>
            </a:r>
            <a:r>
              <a:rPr lang="en-US" sz="2000" b="1" dirty="0">
                <a:solidFill>
                  <a:schemeClr val="accent5">
                    <a:lumMod val="75000"/>
                  </a:schemeClr>
                </a:solidFill>
                <a:cs typeface="Arial" panose="020B0604020202020204" pitchFamily="34" charset="0"/>
              </a:rPr>
              <a:t>chat button </a:t>
            </a:r>
            <a:r>
              <a:rPr lang="en-US" sz="2000" dirty="0">
                <a:solidFill>
                  <a:schemeClr val="accent5">
                    <a:lumMod val="75000"/>
                  </a:schemeClr>
                </a:solidFill>
                <a:cs typeface="Arial" panose="020B0604020202020204" pitchFamily="34" charset="0"/>
              </a:rPr>
              <a:t>is located in the lower right side of WebEx screen. The presentation will be recorded. </a:t>
            </a:r>
          </a:p>
          <a:p>
            <a:pPr>
              <a:lnSpc>
                <a:spcPct val="160000"/>
              </a:lnSpc>
            </a:pPr>
            <a:r>
              <a:rPr lang="en-US" sz="2000" dirty="0">
                <a:solidFill>
                  <a:schemeClr val="accent5">
                    <a:lumMod val="75000"/>
                  </a:schemeClr>
                </a:solidFill>
                <a:cs typeface="Arial" panose="020B0604020202020204" pitchFamily="34" charset="0"/>
              </a:rPr>
              <a:t>Thank you</a:t>
            </a:r>
            <a:r>
              <a:rPr lang="en-US" sz="2000" dirty="0" smtClean="0">
                <a:solidFill>
                  <a:schemeClr val="accent5">
                    <a:lumMod val="75000"/>
                  </a:schemeClr>
                </a:solidFill>
                <a:cs typeface="Arial" panose="020B0604020202020204" pitchFamily="34" charset="0"/>
              </a:rPr>
              <a:t>.</a:t>
            </a:r>
            <a:endParaRPr lang="en-US" sz="2000" dirty="0">
              <a:solidFill>
                <a:schemeClr val="accent5">
                  <a:lumMod val="75000"/>
                </a:schemeClr>
              </a:solidFill>
              <a:cs typeface="Arial" panose="020B0604020202020204" pitchFamily="34" charset="0"/>
            </a:endParaRPr>
          </a:p>
        </p:txBody>
      </p:sp>
      <p:cxnSp>
        <p:nvCxnSpPr>
          <p:cNvPr id="9" name="Curved Connector 8"/>
          <p:cNvCxnSpPr/>
          <p:nvPr/>
        </p:nvCxnSpPr>
        <p:spPr>
          <a:xfrm rot="5400000">
            <a:off x="11039340" y="5814811"/>
            <a:ext cx="12879" cy="12700"/>
          </a:xfrm>
          <a:prstGeom prst="curvedConnector3">
            <a:avLst/>
          </a:prstGeom>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427825" y="5743575"/>
            <a:ext cx="11433617" cy="654827"/>
          </a:xfrm>
          <a:prstGeom prst="rect">
            <a:avLst/>
          </a:prstGeom>
        </p:spPr>
      </p:pic>
      <p:sp>
        <p:nvSpPr>
          <p:cNvPr id="13" name="Oval 12"/>
          <p:cNvSpPr/>
          <p:nvPr/>
        </p:nvSpPr>
        <p:spPr>
          <a:xfrm>
            <a:off x="10726044" y="5654753"/>
            <a:ext cx="1135398" cy="8324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28479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04944" y="885014"/>
            <a:ext cx="7186431" cy="980104"/>
          </a:xfrm>
        </p:spPr>
        <p:txBody>
          <a:bodyPr>
            <a:normAutofit fontScale="90000"/>
          </a:bodyPr>
          <a:lstStyle/>
          <a:p>
            <a:pPr lvl="0" algn="ctr">
              <a:lnSpc>
                <a:spcPct val="100000"/>
              </a:lnSpc>
              <a:spcBef>
                <a:spcPts val="0"/>
              </a:spcBef>
            </a:pPr>
            <a:r>
              <a:rPr lang="en-US" sz="4800" b="1" i="1" dirty="0" smtClean="0">
                <a:solidFill>
                  <a:srgbClr val="002060"/>
                </a:solidFill>
                <a:latin typeface="Calibri"/>
                <a:ea typeface="+mn-ea"/>
                <a:cs typeface="+mn-cs"/>
              </a:rPr>
              <a:t>Summary of Improvements</a:t>
            </a:r>
            <a:br>
              <a:rPr lang="en-US" sz="4800" b="1" i="1" dirty="0" smtClean="0">
                <a:solidFill>
                  <a:srgbClr val="002060"/>
                </a:solidFill>
                <a:latin typeface="Calibri"/>
                <a:ea typeface="+mn-ea"/>
                <a:cs typeface="+mn-cs"/>
              </a:rPr>
            </a:br>
            <a:r>
              <a:rPr lang="en-US" sz="4800" b="1" i="1" dirty="0" smtClean="0">
                <a:solidFill>
                  <a:srgbClr val="002060"/>
                </a:solidFill>
                <a:latin typeface="Calibri"/>
                <a:ea typeface="+mn-ea"/>
                <a:cs typeface="+mn-cs"/>
              </a:rPr>
              <a:t>Burton Avenue</a:t>
            </a:r>
            <a:endParaRPr lang="en-US" sz="3600" b="1" dirty="0"/>
          </a:p>
        </p:txBody>
      </p:sp>
      <p:sp>
        <p:nvSpPr>
          <p:cNvPr id="6" name="Content Placeholder 2"/>
          <p:cNvSpPr txBox="1">
            <a:spLocks/>
          </p:cNvSpPr>
          <p:nvPr/>
        </p:nvSpPr>
        <p:spPr>
          <a:xfrm>
            <a:off x="0" y="1356907"/>
            <a:ext cx="4335780" cy="51418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v"/>
            </a:pPr>
            <a:r>
              <a:rPr lang="en-US" b="1" dirty="0">
                <a:solidFill>
                  <a:schemeClr val="accent5">
                    <a:lumMod val="75000"/>
                  </a:schemeClr>
                </a:solidFill>
                <a:cs typeface="Arial" panose="020B0604020202020204" pitchFamily="34" charset="0"/>
              </a:rPr>
              <a:t>Water and Sewer Improvements</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Replacing existing 8” water</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Upgrading </a:t>
            </a:r>
            <a:r>
              <a:rPr lang="en-US" sz="2000" b="1" dirty="0">
                <a:solidFill>
                  <a:schemeClr val="accent5">
                    <a:lumMod val="75000"/>
                  </a:schemeClr>
                </a:solidFill>
                <a:cs typeface="Arial" panose="020B0604020202020204" pitchFamily="34" charset="0"/>
              </a:rPr>
              <a:t>existing </a:t>
            </a:r>
            <a:r>
              <a:rPr lang="en-US" sz="2000" b="1" dirty="0" smtClean="0">
                <a:solidFill>
                  <a:schemeClr val="accent5">
                    <a:lumMod val="75000"/>
                  </a:schemeClr>
                </a:solidFill>
                <a:cs typeface="Arial" panose="020B0604020202020204" pitchFamily="34" charset="0"/>
              </a:rPr>
              <a:t>6” sewer to 8”</a:t>
            </a:r>
          </a:p>
          <a:p>
            <a:pPr marL="457200" lvl="1" indent="0">
              <a:lnSpc>
                <a:spcPct val="100000"/>
              </a:lnSpc>
              <a:spcBef>
                <a:spcPts val="0"/>
              </a:spcBef>
              <a:buNone/>
            </a:pPr>
            <a:endParaRPr lang="en-US" sz="2000" b="1" dirty="0">
              <a:solidFill>
                <a:schemeClr val="accent5">
                  <a:lumMod val="75000"/>
                </a:schemeClr>
              </a:solidFill>
              <a:cs typeface="Arial" panose="020B0604020202020204" pitchFamily="34" charset="0"/>
            </a:endParaRPr>
          </a:p>
          <a:p>
            <a:pPr>
              <a:lnSpc>
                <a:spcPct val="100000"/>
              </a:lnSpc>
              <a:spcBef>
                <a:spcPts val="0"/>
              </a:spcBef>
              <a:buFont typeface="Wingdings" panose="05000000000000000000" pitchFamily="2" charset="2"/>
              <a:buChar char="v"/>
            </a:pPr>
            <a:r>
              <a:rPr lang="en-US" b="1" dirty="0" smtClean="0">
                <a:solidFill>
                  <a:schemeClr val="accent5">
                    <a:lumMod val="75000"/>
                  </a:schemeClr>
                </a:solidFill>
                <a:cs typeface="Arial" panose="020B0604020202020204" pitchFamily="34" charset="0"/>
              </a:rPr>
              <a:t>Paving Improvements</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New </a:t>
            </a:r>
            <a:r>
              <a:rPr lang="en-US" sz="2000" b="1" dirty="0" smtClean="0">
                <a:solidFill>
                  <a:schemeClr val="accent5">
                    <a:lumMod val="75000"/>
                  </a:schemeClr>
                </a:solidFill>
                <a:cs typeface="Arial" panose="020B0604020202020204" pitchFamily="34" charset="0"/>
              </a:rPr>
              <a:t>concrete pavement </a:t>
            </a:r>
            <a:r>
              <a:rPr lang="en-US" sz="2000" b="1" dirty="0" smtClean="0">
                <a:solidFill>
                  <a:schemeClr val="accent5">
                    <a:lumMod val="75000"/>
                  </a:schemeClr>
                </a:solidFill>
                <a:cs typeface="Arial" panose="020B0604020202020204" pitchFamily="34" charset="0"/>
              </a:rPr>
              <a:t>with concrete curbs </a:t>
            </a:r>
            <a:endParaRPr lang="en-US" sz="2000" b="1" dirty="0">
              <a:solidFill>
                <a:schemeClr val="accent5">
                  <a:lumMod val="75000"/>
                </a:schemeClr>
              </a:solidFill>
              <a:cs typeface="Arial" panose="020B0604020202020204" pitchFamily="34" charset="0"/>
            </a:endParaRP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New </a:t>
            </a:r>
            <a:r>
              <a:rPr lang="en-US" sz="2000" b="1" dirty="0">
                <a:solidFill>
                  <a:schemeClr val="accent5">
                    <a:lumMod val="75000"/>
                  </a:schemeClr>
                </a:solidFill>
                <a:cs typeface="Arial" panose="020B0604020202020204" pitchFamily="34" charset="0"/>
              </a:rPr>
              <a:t>concrete driveways with 11’ minimum </a:t>
            </a:r>
            <a:r>
              <a:rPr lang="en-US" sz="2000" b="1" dirty="0" smtClean="0">
                <a:solidFill>
                  <a:schemeClr val="accent5">
                    <a:lumMod val="75000"/>
                  </a:schemeClr>
                </a:solidFill>
                <a:cs typeface="Arial" panose="020B0604020202020204" pitchFamily="34" charset="0"/>
              </a:rPr>
              <a:t>width (or match existing width). </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New 5’ sidewalk one side of street (alternates)</a:t>
            </a:r>
          </a:p>
          <a:p>
            <a:pPr lvl="1">
              <a:lnSpc>
                <a:spcPct val="100000"/>
              </a:lnSpc>
              <a:spcBef>
                <a:spcPts val="0"/>
              </a:spcBef>
              <a:buFont typeface="Wingdings" panose="05000000000000000000" pitchFamily="2" charset="2"/>
              <a:buChar char="v"/>
            </a:pPr>
            <a:endParaRPr lang="en-US" b="1" dirty="0">
              <a:solidFill>
                <a:schemeClr val="accent5">
                  <a:lumMod val="75000"/>
                </a:schemeClr>
              </a:solidFill>
              <a:cs typeface="Arial" panose="020B0604020202020204" pitchFamily="34" charset="0"/>
            </a:endParaRPr>
          </a:p>
          <a:p>
            <a:pPr lvl="1">
              <a:lnSpc>
                <a:spcPct val="100000"/>
              </a:lnSpc>
              <a:spcBef>
                <a:spcPts val="0"/>
              </a:spcBef>
              <a:buFont typeface="Wingdings" panose="05000000000000000000" pitchFamily="2" charset="2"/>
              <a:buChar char="v"/>
            </a:pPr>
            <a:endParaRPr lang="en-US" altLang="en-US" sz="2000" b="1" dirty="0" smtClean="0">
              <a:solidFill>
                <a:schemeClr val="accent5">
                  <a:lumMod val="75000"/>
                </a:schemeClr>
              </a:solidFill>
              <a:cs typeface="Arial" panose="020B0604020202020204" pitchFamily="34" charset="0"/>
            </a:endParaRPr>
          </a:p>
          <a:p>
            <a:pPr algn="just">
              <a:lnSpc>
                <a:spcPct val="100000"/>
              </a:lnSpc>
              <a:spcBef>
                <a:spcPts val="0"/>
              </a:spcBef>
              <a:buFont typeface="Wingdings" panose="05000000000000000000" pitchFamily="2" charset="2"/>
              <a:buChar char="v"/>
            </a:pPr>
            <a:endParaRPr lang="en-US" altLang="en-US" sz="1800" b="1" dirty="0" smtClean="0">
              <a:solidFill>
                <a:schemeClr val="accent5">
                  <a:lumMod val="75000"/>
                </a:schemeClr>
              </a:solidFill>
              <a:cs typeface="Arial" panose="020B0604020202020204" pitchFamily="34" charset="0"/>
            </a:endParaRPr>
          </a:p>
          <a:p>
            <a:pPr algn="just">
              <a:lnSpc>
                <a:spcPct val="100000"/>
              </a:lnSpc>
              <a:spcBef>
                <a:spcPts val="0"/>
              </a:spcBef>
              <a:buFont typeface="Wingdings" panose="05000000000000000000" pitchFamily="2" charset="2"/>
              <a:buChar char="v"/>
            </a:pPr>
            <a:endParaRPr lang="en-US" altLang="en-US" sz="2400" b="1" dirty="0" smtClean="0">
              <a:solidFill>
                <a:schemeClr val="accent5">
                  <a:lumMod val="75000"/>
                </a:schemeClr>
              </a:solidFill>
              <a:cs typeface="Arial" panose="020B0604020202020204" pitchFamily="34" charset="0"/>
            </a:endParaRPr>
          </a:p>
        </p:txBody>
      </p:sp>
      <p:pic>
        <p:nvPicPr>
          <p:cNvPr id="2" name="Picture 1"/>
          <p:cNvPicPr>
            <a:picLocks noChangeAspect="1"/>
          </p:cNvPicPr>
          <p:nvPr/>
        </p:nvPicPr>
        <p:blipFill>
          <a:blip r:embed="rId2"/>
          <a:stretch>
            <a:fillRect/>
          </a:stretch>
        </p:blipFill>
        <p:spPr>
          <a:xfrm>
            <a:off x="5081451" y="1998836"/>
            <a:ext cx="6194924" cy="4787320"/>
          </a:xfrm>
          <a:prstGeom prst="rect">
            <a:avLst/>
          </a:prstGeom>
          <a:ln w="19050">
            <a:solidFill>
              <a:schemeClr val="accent5">
                <a:lumMod val="75000"/>
              </a:schemeClr>
            </a:solidFill>
          </a:ln>
        </p:spPr>
      </p:pic>
    </p:spTree>
    <p:extLst>
      <p:ext uri="{BB962C8B-B14F-4D97-AF65-F5344CB8AC3E}">
        <p14:creationId xmlns:p14="http://schemas.microsoft.com/office/powerpoint/2010/main" val="21863012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25430" y="1034643"/>
            <a:ext cx="7186431" cy="980104"/>
          </a:xfrm>
        </p:spPr>
        <p:txBody>
          <a:bodyPr>
            <a:normAutofit fontScale="90000"/>
          </a:bodyPr>
          <a:lstStyle/>
          <a:p>
            <a:pPr lvl="0" algn="ctr">
              <a:lnSpc>
                <a:spcPct val="100000"/>
              </a:lnSpc>
              <a:spcBef>
                <a:spcPts val="0"/>
              </a:spcBef>
            </a:pPr>
            <a:r>
              <a:rPr lang="en-US" sz="4800" b="1" i="1" dirty="0" smtClean="0">
                <a:solidFill>
                  <a:srgbClr val="002060"/>
                </a:solidFill>
                <a:latin typeface="Calibri"/>
                <a:ea typeface="+mn-ea"/>
                <a:cs typeface="+mn-cs"/>
              </a:rPr>
              <a:t>Summary of Improvements</a:t>
            </a:r>
            <a:br>
              <a:rPr lang="en-US" sz="4800" b="1" i="1" dirty="0" smtClean="0">
                <a:solidFill>
                  <a:srgbClr val="002060"/>
                </a:solidFill>
                <a:latin typeface="Calibri"/>
                <a:ea typeface="+mn-ea"/>
                <a:cs typeface="+mn-cs"/>
              </a:rPr>
            </a:br>
            <a:r>
              <a:rPr lang="en-US" sz="4800" b="1" i="1" dirty="0" smtClean="0">
                <a:solidFill>
                  <a:srgbClr val="002060"/>
                </a:solidFill>
                <a:latin typeface="Calibri"/>
                <a:ea typeface="+mn-ea"/>
                <a:cs typeface="+mn-cs"/>
              </a:rPr>
              <a:t>Crouch Avenue</a:t>
            </a:r>
            <a:endParaRPr lang="en-US" sz="3600" b="1" dirty="0"/>
          </a:p>
        </p:txBody>
      </p:sp>
      <p:sp>
        <p:nvSpPr>
          <p:cNvPr id="6" name="Content Placeholder 2"/>
          <p:cNvSpPr txBox="1">
            <a:spLocks/>
          </p:cNvSpPr>
          <p:nvPr/>
        </p:nvSpPr>
        <p:spPr>
          <a:xfrm>
            <a:off x="0" y="1356908"/>
            <a:ext cx="4335780" cy="46977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v"/>
            </a:pPr>
            <a:r>
              <a:rPr lang="en-US" b="1" dirty="0">
                <a:solidFill>
                  <a:schemeClr val="accent5">
                    <a:lumMod val="75000"/>
                  </a:schemeClr>
                </a:solidFill>
                <a:cs typeface="Arial" panose="020B0604020202020204" pitchFamily="34" charset="0"/>
              </a:rPr>
              <a:t>Water and Sewer Improvements</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Replacing existing 8” water</a:t>
            </a:r>
          </a:p>
          <a:p>
            <a:pPr marL="457200" lvl="1" indent="0">
              <a:lnSpc>
                <a:spcPct val="100000"/>
              </a:lnSpc>
              <a:spcBef>
                <a:spcPts val="0"/>
              </a:spcBef>
              <a:buNone/>
            </a:pPr>
            <a:endParaRPr lang="en-US" sz="2000" b="1" dirty="0">
              <a:solidFill>
                <a:schemeClr val="accent5">
                  <a:lumMod val="75000"/>
                </a:schemeClr>
              </a:solidFill>
              <a:cs typeface="Arial" panose="020B0604020202020204" pitchFamily="34" charset="0"/>
            </a:endParaRPr>
          </a:p>
          <a:p>
            <a:pPr>
              <a:lnSpc>
                <a:spcPct val="100000"/>
              </a:lnSpc>
              <a:spcBef>
                <a:spcPts val="0"/>
              </a:spcBef>
              <a:buFont typeface="Wingdings" panose="05000000000000000000" pitchFamily="2" charset="2"/>
              <a:buChar char="v"/>
            </a:pPr>
            <a:r>
              <a:rPr lang="en-US" b="1" dirty="0" smtClean="0">
                <a:solidFill>
                  <a:schemeClr val="accent5">
                    <a:lumMod val="75000"/>
                  </a:schemeClr>
                </a:solidFill>
                <a:cs typeface="Arial" panose="020B0604020202020204" pitchFamily="34" charset="0"/>
              </a:rPr>
              <a:t>Paving Improvements</a:t>
            </a:r>
          </a:p>
          <a:p>
            <a:pPr lvl="1">
              <a:lnSpc>
                <a:spcPct val="100000"/>
              </a:lnSpc>
              <a:spcBef>
                <a:spcPts val="0"/>
              </a:spcBef>
              <a:buFont typeface="Wingdings" panose="05000000000000000000" pitchFamily="2" charset="2"/>
              <a:buChar char="v"/>
            </a:pPr>
            <a:r>
              <a:rPr lang="en-US" sz="2000" b="1" dirty="0">
                <a:solidFill>
                  <a:schemeClr val="accent5">
                    <a:lumMod val="75000"/>
                  </a:schemeClr>
                </a:solidFill>
                <a:cs typeface="Arial" panose="020B0604020202020204" pitchFamily="34" charset="0"/>
              </a:rPr>
              <a:t>New </a:t>
            </a:r>
            <a:r>
              <a:rPr lang="en-US" sz="2000" b="1" dirty="0" smtClean="0">
                <a:solidFill>
                  <a:schemeClr val="accent5">
                    <a:lumMod val="75000"/>
                  </a:schemeClr>
                </a:solidFill>
                <a:cs typeface="Arial" panose="020B0604020202020204" pitchFamily="34" charset="0"/>
              </a:rPr>
              <a:t>concrete pavement </a:t>
            </a:r>
            <a:r>
              <a:rPr lang="en-US" sz="2000" b="1" dirty="0">
                <a:solidFill>
                  <a:schemeClr val="accent5">
                    <a:lumMod val="75000"/>
                  </a:schemeClr>
                </a:solidFill>
                <a:cs typeface="Arial" panose="020B0604020202020204" pitchFamily="34" charset="0"/>
              </a:rPr>
              <a:t>with concrete curbs </a:t>
            </a:r>
          </a:p>
          <a:p>
            <a:pPr lvl="1">
              <a:lnSpc>
                <a:spcPct val="100000"/>
              </a:lnSpc>
              <a:spcBef>
                <a:spcPts val="0"/>
              </a:spcBef>
              <a:buFont typeface="Wingdings" panose="05000000000000000000" pitchFamily="2" charset="2"/>
              <a:buChar char="v"/>
            </a:pPr>
            <a:r>
              <a:rPr lang="en-US" sz="2000" b="1" dirty="0">
                <a:solidFill>
                  <a:schemeClr val="accent5">
                    <a:lumMod val="75000"/>
                  </a:schemeClr>
                </a:solidFill>
                <a:cs typeface="Arial" panose="020B0604020202020204" pitchFamily="34" charset="0"/>
              </a:rPr>
              <a:t>New concrete driveways with 11’ minimum width (or match existing width). </a:t>
            </a:r>
            <a:endParaRPr lang="en-US" sz="2000" b="1" dirty="0" smtClean="0">
              <a:solidFill>
                <a:schemeClr val="accent5">
                  <a:lumMod val="75000"/>
                </a:schemeClr>
              </a:solidFill>
              <a:cs typeface="Arial" panose="020B0604020202020204" pitchFamily="34" charset="0"/>
            </a:endParaRPr>
          </a:p>
          <a:p>
            <a:pPr lvl="1">
              <a:lnSpc>
                <a:spcPct val="100000"/>
              </a:lnSpc>
              <a:spcBef>
                <a:spcPts val="0"/>
              </a:spcBef>
              <a:buFont typeface="Wingdings" panose="05000000000000000000" pitchFamily="2" charset="2"/>
              <a:buChar char="v"/>
            </a:pPr>
            <a:r>
              <a:rPr lang="en-US" sz="2000" b="1" dirty="0">
                <a:solidFill>
                  <a:schemeClr val="accent5">
                    <a:lumMod val="75000"/>
                  </a:schemeClr>
                </a:solidFill>
                <a:cs typeface="Arial" panose="020B0604020202020204" pitchFamily="34" charset="0"/>
              </a:rPr>
              <a:t>New 5’ sidewalk </a:t>
            </a:r>
            <a:r>
              <a:rPr lang="en-US" sz="2000" b="1" dirty="0" smtClean="0">
                <a:solidFill>
                  <a:schemeClr val="accent5">
                    <a:lumMod val="75000"/>
                  </a:schemeClr>
                </a:solidFill>
                <a:cs typeface="Arial" panose="020B0604020202020204" pitchFamily="34" charset="0"/>
              </a:rPr>
              <a:t>on west </a:t>
            </a:r>
            <a:r>
              <a:rPr lang="en-US" sz="2000" b="1" dirty="0">
                <a:solidFill>
                  <a:schemeClr val="accent5">
                    <a:lumMod val="75000"/>
                  </a:schemeClr>
                </a:solidFill>
                <a:cs typeface="Arial" panose="020B0604020202020204" pitchFamily="34" charset="0"/>
              </a:rPr>
              <a:t>side of street </a:t>
            </a:r>
            <a:r>
              <a:rPr lang="en-US" sz="2000" b="1" dirty="0" smtClean="0">
                <a:solidFill>
                  <a:schemeClr val="accent5">
                    <a:lumMod val="75000"/>
                  </a:schemeClr>
                </a:solidFill>
                <a:cs typeface="Arial" panose="020B0604020202020204" pitchFamily="34" charset="0"/>
              </a:rPr>
              <a:t>and portions of the east side</a:t>
            </a:r>
            <a:endParaRPr lang="en-US" sz="2000" b="1" dirty="0">
              <a:solidFill>
                <a:schemeClr val="accent5">
                  <a:lumMod val="75000"/>
                </a:schemeClr>
              </a:solidFill>
              <a:cs typeface="Arial" panose="020B0604020202020204" pitchFamily="34" charset="0"/>
            </a:endParaRPr>
          </a:p>
          <a:p>
            <a:pPr lvl="1">
              <a:lnSpc>
                <a:spcPct val="100000"/>
              </a:lnSpc>
              <a:spcBef>
                <a:spcPts val="0"/>
              </a:spcBef>
              <a:buFont typeface="Wingdings" panose="05000000000000000000" pitchFamily="2" charset="2"/>
              <a:buChar char="v"/>
            </a:pPr>
            <a:endParaRPr lang="en-US" sz="2000" b="1" dirty="0">
              <a:solidFill>
                <a:schemeClr val="accent5">
                  <a:lumMod val="75000"/>
                </a:schemeClr>
              </a:solidFill>
              <a:cs typeface="Arial" panose="020B0604020202020204" pitchFamily="34" charset="0"/>
            </a:endParaRPr>
          </a:p>
          <a:p>
            <a:pPr lvl="1">
              <a:lnSpc>
                <a:spcPct val="100000"/>
              </a:lnSpc>
              <a:spcBef>
                <a:spcPts val="0"/>
              </a:spcBef>
              <a:buFont typeface="Wingdings" panose="05000000000000000000" pitchFamily="2" charset="2"/>
              <a:buChar char="v"/>
            </a:pPr>
            <a:endParaRPr lang="en-US" b="1" dirty="0">
              <a:solidFill>
                <a:schemeClr val="accent5">
                  <a:lumMod val="75000"/>
                </a:schemeClr>
              </a:solidFill>
              <a:cs typeface="Arial" panose="020B0604020202020204" pitchFamily="34" charset="0"/>
            </a:endParaRPr>
          </a:p>
          <a:p>
            <a:pPr lvl="1">
              <a:lnSpc>
                <a:spcPct val="100000"/>
              </a:lnSpc>
              <a:spcBef>
                <a:spcPts val="0"/>
              </a:spcBef>
              <a:buFont typeface="Wingdings" panose="05000000000000000000" pitchFamily="2" charset="2"/>
              <a:buChar char="v"/>
            </a:pPr>
            <a:endParaRPr lang="en-US" altLang="en-US" sz="2000" b="1" dirty="0" smtClean="0">
              <a:solidFill>
                <a:schemeClr val="accent5">
                  <a:lumMod val="75000"/>
                </a:schemeClr>
              </a:solidFill>
              <a:cs typeface="Arial" panose="020B0604020202020204" pitchFamily="34" charset="0"/>
            </a:endParaRPr>
          </a:p>
          <a:p>
            <a:pPr algn="just">
              <a:lnSpc>
                <a:spcPct val="100000"/>
              </a:lnSpc>
              <a:spcBef>
                <a:spcPts val="0"/>
              </a:spcBef>
              <a:buFont typeface="Wingdings" panose="05000000000000000000" pitchFamily="2" charset="2"/>
              <a:buChar char="v"/>
            </a:pPr>
            <a:endParaRPr lang="en-US" altLang="en-US" sz="1800" b="1" dirty="0" smtClean="0">
              <a:solidFill>
                <a:schemeClr val="accent5">
                  <a:lumMod val="75000"/>
                </a:schemeClr>
              </a:solidFill>
              <a:cs typeface="Arial" panose="020B0604020202020204" pitchFamily="34" charset="0"/>
            </a:endParaRPr>
          </a:p>
          <a:p>
            <a:pPr algn="just">
              <a:lnSpc>
                <a:spcPct val="100000"/>
              </a:lnSpc>
              <a:spcBef>
                <a:spcPts val="0"/>
              </a:spcBef>
              <a:buFont typeface="Wingdings" panose="05000000000000000000" pitchFamily="2" charset="2"/>
              <a:buChar char="v"/>
            </a:pPr>
            <a:endParaRPr lang="en-US" altLang="en-US" sz="2400" b="1" dirty="0" smtClean="0">
              <a:solidFill>
                <a:schemeClr val="accent5">
                  <a:lumMod val="75000"/>
                </a:schemeClr>
              </a:solidFill>
              <a:cs typeface="Arial" panose="020B0604020202020204" pitchFamily="34" charset="0"/>
            </a:endParaRPr>
          </a:p>
        </p:txBody>
      </p:sp>
      <p:pic>
        <p:nvPicPr>
          <p:cNvPr id="2" name="Picture 1"/>
          <p:cNvPicPr>
            <a:picLocks noChangeAspect="1"/>
          </p:cNvPicPr>
          <p:nvPr/>
        </p:nvPicPr>
        <p:blipFill>
          <a:blip r:embed="rId2"/>
          <a:stretch>
            <a:fillRect/>
          </a:stretch>
        </p:blipFill>
        <p:spPr>
          <a:xfrm>
            <a:off x="5212080" y="2192362"/>
            <a:ext cx="6015240" cy="4615836"/>
          </a:xfrm>
          <a:prstGeom prst="rect">
            <a:avLst/>
          </a:prstGeom>
          <a:ln w="19050">
            <a:solidFill>
              <a:schemeClr val="accent5">
                <a:lumMod val="75000"/>
              </a:schemeClr>
            </a:solidFill>
          </a:ln>
        </p:spPr>
      </p:pic>
    </p:spTree>
    <p:extLst>
      <p:ext uri="{BB962C8B-B14F-4D97-AF65-F5344CB8AC3E}">
        <p14:creationId xmlns:p14="http://schemas.microsoft.com/office/powerpoint/2010/main" val="1847882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04944" y="885014"/>
            <a:ext cx="7186431" cy="980104"/>
          </a:xfrm>
        </p:spPr>
        <p:txBody>
          <a:bodyPr>
            <a:normAutofit fontScale="90000"/>
          </a:bodyPr>
          <a:lstStyle/>
          <a:p>
            <a:pPr lvl="0" algn="ctr">
              <a:lnSpc>
                <a:spcPct val="100000"/>
              </a:lnSpc>
              <a:spcBef>
                <a:spcPts val="0"/>
              </a:spcBef>
            </a:pPr>
            <a:r>
              <a:rPr lang="en-US" sz="4800" b="1" i="1" dirty="0" smtClean="0">
                <a:solidFill>
                  <a:srgbClr val="002060"/>
                </a:solidFill>
                <a:latin typeface="Calibri"/>
                <a:ea typeface="+mn-ea"/>
                <a:cs typeface="+mn-cs"/>
              </a:rPr>
              <a:t>Summary of Improvements</a:t>
            </a:r>
            <a:br>
              <a:rPr lang="en-US" sz="4800" b="1" i="1" dirty="0" smtClean="0">
                <a:solidFill>
                  <a:srgbClr val="002060"/>
                </a:solidFill>
                <a:latin typeface="Calibri"/>
                <a:ea typeface="+mn-ea"/>
                <a:cs typeface="+mn-cs"/>
              </a:rPr>
            </a:br>
            <a:r>
              <a:rPr lang="en-US" sz="4800" b="1" i="1" dirty="0" smtClean="0">
                <a:solidFill>
                  <a:srgbClr val="002060"/>
                </a:solidFill>
                <a:latin typeface="Calibri"/>
                <a:ea typeface="+mn-ea"/>
                <a:cs typeface="+mn-cs"/>
              </a:rPr>
              <a:t>Quails Lane</a:t>
            </a:r>
            <a:endParaRPr lang="en-US" sz="3600" b="1" dirty="0"/>
          </a:p>
        </p:txBody>
      </p:sp>
      <p:sp>
        <p:nvSpPr>
          <p:cNvPr id="6" name="Content Placeholder 2"/>
          <p:cNvSpPr txBox="1">
            <a:spLocks/>
          </p:cNvSpPr>
          <p:nvPr/>
        </p:nvSpPr>
        <p:spPr>
          <a:xfrm>
            <a:off x="0" y="1377711"/>
            <a:ext cx="4317274" cy="48010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v"/>
            </a:pPr>
            <a:r>
              <a:rPr lang="en-US" b="1" dirty="0">
                <a:solidFill>
                  <a:schemeClr val="accent5">
                    <a:lumMod val="75000"/>
                  </a:schemeClr>
                </a:solidFill>
                <a:cs typeface="Arial" panose="020B0604020202020204" pitchFamily="34" charset="0"/>
              </a:rPr>
              <a:t>Water and Sewer Improvements</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Replacing portions of </a:t>
            </a:r>
            <a:r>
              <a:rPr lang="en-US" sz="2000" b="1" dirty="0" smtClean="0">
                <a:solidFill>
                  <a:schemeClr val="accent5">
                    <a:lumMod val="75000"/>
                  </a:schemeClr>
                </a:solidFill>
                <a:cs typeface="Arial" panose="020B0604020202020204" pitchFamily="34" charset="0"/>
              </a:rPr>
              <a:t>8” and 16</a:t>
            </a:r>
            <a:r>
              <a:rPr lang="en-US" sz="2000" b="1" dirty="0" smtClean="0">
                <a:solidFill>
                  <a:schemeClr val="accent5">
                    <a:lumMod val="75000"/>
                  </a:schemeClr>
                </a:solidFill>
                <a:cs typeface="Arial" panose="020B0604020202020204" pitchFamily="34" charset="0"/>
              </a:rPr>
              <a:t>” water</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Replacing existing 8” and 10” sewer</a:t>
            </a:r>
          </a:p>
          <a:p>
            <a:pPr lvl="1">
              <a:lnSpc>
                <a:spcPct val="100000"/>
              </a:lnSpc>
              <a:spcBef>
                <a:spcPts val="0"/>
              </a:spcBef>
              <a:buFont typeface="Wingdings" panose="05000000000000000000" pitchFamily="2" charset="2"/>
              <a:buChar char="v"/>
            </a:pPr>
            <a:endParaRPr lang="en-US" sz="2000" b="1" dirty="0">
              <a:solidFill>
                <a:schemeClr val="accent5">
                  <a:lumMod val="75000"/>
                </a:schemeClr>
              </a:solidFill>
              <a:cs typeface="Arial" panose="020B0604020202020204" pitchFamily="34" charset="0"/>
            </a:endParaRPr>
          </a:p>
          <a:p>
            <a:pPr>
              <a:lnSpc>
                <a:spcPct val="100000"/>
              </a:lnSpc>
              <a:spcBef>
                <a:spcPts val="0"/>
              </a:spcBef>
              <a:buFont typeface="Wingdings" panose="05000000000000000000" pitchFamily="2" charset="2"/>
              <a:buChar char="v"/>
            </a:pPr>
            <a:r>
              <a:rPr lang="en-US" b="1" dirty="0" smtClean="0">
                <a:solidFill>
                  <a:schemeClr val="accent5">
                    <a:lumMod val="75000"/>
                  </a:schemeClr>
                </a:solidFill>
                <a:cs typeface="Arial" panose="020B0604020202020204" pitchFamily="34" charset="0"/>
              </a:rPr>
              <a:t>Paving Improvements</a:t>
            </a:r>
          </a:p>
          <a:p>
            <a:pPr lvl="1">
              <a:lnSpc>
                <a:spcPct val="100000"/>
              </a:lnSpc>
              <a:spcBef>
                <a:spcPts val="0"/>
              </a:spcBef>
              <a:buFont typeface="Wingdings" panose="05000000000000000000" pitchFamily="2" charset="2"/>
              <a:buChar char="v"/>
            </a:pPr>
            <a:r>
              <a:rPr lang="en-US" sz="2000" b="1" dirty="0">
                <a:solidFill>
                  <a:schemeClr val="accent5">
                    <a:lumMod val="75000"/>
                  </a:schemeClr>
                </a:solidFill>
                <a:cs typeface="Arial" panose="020B0604020202020204" pitchFamily="34" charset="0"/>
              </a:rPr>
              <a:t>New </a:t>
            </a:r>
            <a:r>
              <a:rPr lang="en-US" sz="2000" b="1" dirty="0" smtClean="0">
                <a:solidFill>
                  <a:schemeClr val="accent5">
                    <a:lumMod val="75000"/>
                  </a:schemeClr>
                </a:solidFill>
                <a:cs typeface="Arial" panose="020B0604020202020204" pitchFamily="34" charset="0"/>
              </a:rPr>
              <a:t>concrete pavement </a:t>
            </a:r>
            <a:r>
              <a:rPr lang="en-US" sz="2000" b="1" dirty="0">
                <a:solidFill>
                  <a:schemeClr val="accent5">
                    <a:lumMod val="75000"/>
                  </a:schemeClr>
                </a:solidFill>
                <a:cs typeface="Arial" panose="020B0604020202020204" pitchFamily="34" charset="0"/>
              </a:rPr>
              <a:t>with concrete curbs </a:t>
            </a:r>
          </a:p>
          <a:p>
            <a:pPr lvl="1">
              <a:lnSpc>
                <a:spcPct val="100000"/>
              </a:lnSpc>
              <a:spcBef>
                <a:spcPts val="0"/>
              </a:spcBef>
              <a:buFont typeface="Wingdings" panose="05000000000000000000" pitchFamily="2" charset="2"/>
              <a:buChar char="v"/>
            </a:pPr>
            <a:r>
              <a:rPr lang="en-US" sz="2000" b="1" dirty="0">
                <a:solidFill>
                  <a:schemeClr val="accent5">
                    <a:lumMod val="75000"/>
                  </a:schemeClr>
                </a:solidFill>
                <a:cs typeface="Arial" panose="020B0604020202020204" pitchFamily="34" charset="0"/>
              </a:rPr>
              <a:t>New concrete driveways with 11’ minimum width (or match existing width). </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New 5’ concrete sidewalk both sides of street</a:t>
            </a:r>
          </a:p>
          <a:p>
            <a:pPr lvl="1">
              <a:lnSpc>
                <a:spcPct val="100000"/>
              </a:lnSpc>
              <a:spcBef>
                <a:spcPts val="0"/>
              </a:spcBef>
              <a:buFont typeface="Wingdings" panose="05000000000000000000" pitchFamily="2" charset="2"/>
              <a:buChar char="v"/>
            </a:pPr>
            <a:endParaRPr lang="en-US" b="1" dirty="0">
              <a:solidFill>
                <a:schemeClr val="accent5">
                  <a:lumMod val="75000"/>
                </a:schemeClr>
              </a:solidFill>
              <a:cs typeface="Arial" panose="020B0604020202020204" pitchFamily="34" charset="0"/>
            </a:endParaRPr>
          </a:p>
          <a:p>
            <a:pPr lvl="1">
              <a:lnSpc>
                <a:spcPct val="100000"/>
              </a:lnSpc>
              <a:spcBef>
                <a:spcPts val="0"/>
              </a:spcBef>
              <a:buFont typeface="Wingdings" panose="05000000000000000000" pitchFamily="2" charset="2"/>
              <a:buChar char="v"/>
            </a:pPr>
            <a:endParaRPr lang="en-US" altLang="en-US" sz="2000" b="1" dirty="0" smtClean="0">
              <a:solidFill>
                <a:schemeClr val="accent5">
                  <a:lumMod val="75000"/>
                </a:schemeClr>
              </a:solidFill>
              <a:cs typeface="Arial" panose="020B0604020202020204" pitchFamily="34" charset="0"/>
            </a:endParaRPr>
          </a:p>
          <a:p>
            <a:pPr algn="just">
              <a:lnSpc>
                <a:spcPct val="100000"/>
              </a:lnSpc>
              <a:spcBef>
                <a:spcPts val="0"/>
              </a:spcBef>
              <a:buFont typeface="Wingdings" panose="05000000000000000000" pitchFamily="2" charset="2"/>
              <a:buChar char="v"/>
            </a:pPr>
            <a:endParaRPr lang="en-US" altLang="en-US" sz="1800" b="1" dirty="0" smtClean="0">
              <a:solidFill>
                <a:schemeClr val="accent5">
                  <a:lumMod val="75000"/>
                </a:schemeClr>
              </a:solidFill>
              <a:cs typeface="Arial" panose="020B0604020202020204" pitchFamily="34" charset="0"/>
            </a:endParaRPr>
          </a:p>
          <a:p>
            <a:pPr marL="0" indent="0" algn="just">
              <a:lnSpc>
                <a:spcPct val="100000"/>
              </a:lnSpc>
              <a:spcBef>
                <a:spcPts val="0"/>
              </a:spcBef>
              <a:buNone/>
            </a:pPr>
            <a:endParaRPr lang="en-US" altLang="en-US" sz="2400" b="1" dirty="0" smtClean="0">
              <a:solidFill>
                <a:schemeClr val="accent5">
                  <a:lumMod val="75000"/>
                </a:schemeClr>
              </a:solidFill>
              <a:cs typeface="Arial" panose="020B0604020202020204" pitchFamily="34" charset="0"/>
            </a:endParaRPr>
          </a:p>
        </p:txBody>
      </p:sp>
      <p:pic>
        <p:nvPicPr>
          <p:cNvPr id="2" name="Picture 1"/>
          <p:cNvPicPr>
            <a:picLocks noChangeAspect="1"/>
          </p:cNvPicPr>
          <p:nvPr/>
        </p:nvPicPr>
        <p:blipFill>
          <a:blip r:embed="rId2"/>
          <a:stretch>
            <a:fillRect/>
          </a:stretch>
        </p:blipFill>
        <p:spPr>
          <a:xfrm>
            <a:off x="4271553" y="1980135"/>
            <a:ext cx="7839619" cy="4818265"/>
          </a:xfrm>
          <a:prstGeom prst="rect">
            <a:avLst/>
          </a:prstGeom>
          <a:ln w="19050">
            <a:solidFill>
              <a:schemeClr val="accent5">
                <a:lumMod val="75000"/>
              </a:schemeClr>
            </a:solidFill>
          </a:ln>
        </p:spPr>
      </p:pic>
    </p:spTree>
    <p:extLst>
      <p:ext uri="{BB962C8B-B14F-4D97-AF65-F5344CB8AC3E}">
        <p14:creationId xmlns:p14="http://schemas.microsoft.com/office/powerpoint/2010/main" val="29657494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04944" y="885014"/>
            <a:ext cx="7186431" cy="980104"/>
          </a:xfrm>
        </p:spPr>
        <p:txBody>
          <a:bodyPr>
            <a:normAutofit fontScale="90000"/>
          </a:bodyPr>
          <a:lstStyle/>
          <a:p>
            <a:pPr lvl="0" algn="ctr">
              <a:lnSpc>
                <a:spcPct val="100000"/>
              </a:lnSpc>
              <a:spcBef>
                <a:spcPts val="0"/>
              </a:spcBef>
            </a:pPr>
            <a:r>
              <a:rPr lang="en-US" sz="4800" b="1" i="1" dirty="0" smtClean="0">
                <a:solidFill>
                  <a:srgbClr val="002060"/>
                </a:solidFill>
                <a:latin typeface="Calibri"/>
                <a:ea typeface="+mn-ea"/>
                <a:cs typeface="+mn-cs"/>
              </a:rPr>
              <a:t>Summary of Improvements</a:t>
            </a:r>
            <a:br>
              <a:rPr lang="en-US" sz="4800" b="1" i="1" dirty="0" smtClean="0">
                <a:solidFill>
                  <a:srgbClr val="002060"/>
                </a:solidFill>
                <a:latin typeface="Calibri"/>
                <a:ea typeface="+mn-ea"/>
                <a:cs typeface="+mn-cs"/>
              </a:rPr>
            </a:br>
            <a:r>
              <a:rPr lang="en-US" sz="4800" b="1" i="1" dirty="0" smtClean="0">
                <a:solidFill>
                  <a:srgbClr val="002060"/>
                </a:solidFill>
                <a:latin typeface="Calibri"/>
                <a:ea typeface="+mn-ea"/>
                <a:cs typeface="+mn-cs"/>
              </a:rPr>
              <a:t>Chickasaw Avenue</a:t>
            </a:r>
            <a:endParaRPr lang="en-US" sz="3600" b="1" dirty="0"/>
          </a:p>
        </p:txBody>
      </p:sp>
      <p:sp>
        <p:nvSpPr>
          <p:cNvPr id="6" name="Content Placeholder 2"/>
          <p:cNvSpPr txBox="1">
            <a:spLocks/>
          </p:cNvSpPr>
          <p:nvPr/>
        </p:nvSpPr>
        <p:spPr>
          <a:xfrm>
            <a:off x="-1" y="1356907"/>
            <a:ext cx="4487091" cy="44103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v"/>
            </a:pPr>
            <a:r>
              <a:rPr lang="en-US" b="1" dirty="0">
                <a:solidFill>
                  <a:schemeClr val="accent5">
                    <a:lumMod val="75000"/>
                  </a:schemeClr>
                </a:solidFill>
                <a:cs typeface="Arial" panose="020B0604020202020204" pitchFamily="34" charset="0"/>
              </a:rPr>
              <a:t>Water and Sewer Improvements</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Replacing existing 8” water</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Upgrading </a:t>
            </a:r>
            <a:r>
              <a:rPr lang="en-US" sz="2000" b="1" dirty="0">
                <a:solidFill>
                  <a:schemeClr val="accent5">
                    <a:lumMod val="75000"/>
                  </a:schemeClr>
                </a:solidFill>
                <a:cs typeface="Arial" panose="020B0604020202020204" pitchFamily="34" charset="0"/>
              </a:rPr>
              <a:t>existing </a:t>
            </a:r>
            <a:r>
              <a:rPr lang="en-US" sz="2000" b="1" dirty="0" smtClean="0">
                <a:solidFill>
                  <a:schemeClr val="accent5">
                    <a:lumMod val="75000"/>
                  </a:schemeClr>
                </a:solidFill>
                <a:cs typeface="Arial" panose="020B0604020202020204" pitchFamily="34" charset="0"/>
              </a:rPr>
              <a:t>6” sewer to 8”</a:t>
            </a:r>
          </a:p>
          <a:p>
            <a:pPr marL="457200" lvl="1" indent="0">
              <a:lnSpc>
                <a:spcPct val="100000"/>
              </a:lnSpc>
              <a:spcBef>
                <a:spcPts val="0"/>
              </a:spcBef>
              <a:buNone/>
            </a:pPr>
            <a:endParaRPr lang="en-US" sz="2000" b="1" dirty="0">
              <a:solidFill>
                <a:schemeClr val="accent5">
                  <a:lumMod val="75000"/>
                </a:schemeClr>
              </a:solidFill>
              <a:cs typeface="Arial" panose="020B0604020202020204" pitchFamily="34" charset="0"/>
            </a:endParaRPr>
          </a:p>
          <a:p>
            <a:pPr>
              <a:lnSpc>
                <a:spcPct val="100000"/>
              </a:lnSpc>
              <a:spcBef>
                <a:spcPts val="0"/>
              </a:spcBef>
              <a:buFont typeface="Wingdings" panose="05000000000000000000" pitchFamily="2" charset="2"/>
              <a:buChar char="v"/>
            </a:pPr>
            <a:r>
              <a:rPr lang="en-US" b="1" dirty="0" smtClean="0">
                <a:solidFill>
                  <a:schemeClr val="accent5">
                    <a:lumMod val="75000"/>
                  </a:schemeClr>
                </a:solidFill>
                <a:cs typeface="Arial" panose="020B0604020202020204" pitchFamily="34" charset="0"/>
              </a:rPr>
              <a:t>Paving Improvements</a:t>
            </a:r>
          </a:p>
          <a:p>
            <a:pPr lvl="1">
              <a:lnSpc>
                <a:spcPct val="100000"/>
              </a:lnSpc>
              <a:spcBef>
                <a:spcPts val="0"/>
              </a:spcBef>
              <a:buFont typeface="Wingdings" panose="05000000000000000000" pitchFamily="2" charset="2"/>
              <a:buChar char="v"/>
            </a:pPr>
            <a:r>
              <a:rPr lang="en-US" sz="2000" b="1" dirty="0">
                <a:solidFill>
                  <a:schemeClr val="accent5">
                    <a:lumMod val="75000"/>
                  </a:schemeClr>
                </a:solidFill>
                <a:cs typeface="Arial" panose="020B0604020202020204" pitchFamily="34" charset="0"/>
              </a:rPr>
              <a:t>New </a:t>
            </a:r>
            <a:r>
              <a:rPr lang="en-US" sz="2000" b="1" dirty="0" smtClean="0">
                <a:solidFill>
                  <a:schemeClr val="accent5">
                    <a:lumMod val="75000"/>
                  </a:schemeClr>
                </a:solidFill>
                <a:cs typeface="Arial" panose="020B0604020202020204" pitchFamily="34" charset="0"/>
              </a:rPr>
              <a:t>concrete pavement </a:t>
            </a:r>
            <a:r>
              <a:rPr lang="en-US" sz="2000" b="1" dirty="0">
                <a:solidFill>
                  <a:schemeClr val="accent5">
                    <a:lumMod val="75000"/>
                  </a:schemeClr>
                </a:solidFill>
                <a:cs typeface="Arial" panose="020B0604020202020204" pitchFamily="34" charset="0"/>
              </a:rPr>
              <a:t>with concrete curbs </a:t>
            </a:r>
          </a:p>
          <a:p>
            <a:pPr lvl="1">
              <a:lnSpc>
                <a:spcPct val="100000"/>
              </a:lnSpc>
              <a:spcBef>
                <a:spcPts val="0"/>
              </a:spcBef>
              <a:buFont typeface="Wingdings" panose="05000000000000000000" pitchFamily="2" charset="2"/>
              <a:buChar char="v"/>
            </a:pPr>
            <a:r>
              <a:rPr lang="en-US" sz="2000" b="1" dirty="0">
                <a:solidFill>
                  <a:schemeClr val="accent5">
                    <a:lumMod val="75000"/>
                  </a:schemeClr>
                </a:solidFill>
                <a:cs typeface="Arial" panose="020B0604020202020204" pitchFamily="34" charset="0"/>
              </a:rPr>
              <a:t>New concrete driveways with 11’ minimum width (or match existing width). </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New 5’ concrete sidewalk on one side of the street (south)</a:t>
            </a:r>
          </a:p>
          <a:p>
            <a:pPr lvl="1">
              <a:lnSpc>
                <a:spcPct val="100000"/>
              </a:lnSpc>
              <a:spcBef>
                <a:spcPts val="0"/>
              </a:spcBef>
              <a:buFont typeface="Wingdings" panose="05000000000000000000" pitchFamily="2" charset="2"/>
              <a:buChar char="v"/>
            </a:pPr>
            <a:endParaRPr lang="en-US" b="1" dirty="0">
              <a:solidFill>
                <a:schemeClr val="accent5">
                  <a:lumMod val="75000"/>
                </a:schemeClr>
              </a:solidFill>
              <a:cs typeface="Arial" panose="020B0604020202020204" pitchFamily="34" charset="0"/>
            </a:endParaRPr>
          </a:p>
          <a:p>
            <a:pPr lvl="1">
              <a:lnSpc>
                <a:spcPct val="100000"/>
              </a:lnSpc>
              <a:spcBef>
                <a:spcPts val="0"/>
              </a:spcBef>
              <a:buFont typeface="Wingdings" panose="05000000000000000000" pitchFamily="2" charset="2"/>
              <a:buChar char="v"/>
            </a:pPr>
            <a:endParaRPr lang="en-US" altLang="en-US" sz="2000" b="1" dirty="0" smtClean="0">
              <a:solidFill>
                <a:schemeClr val="accent5">
                  <a:lumMod val="75000"/>
                </a:schemeClr>
              </a:solidFill>
              <a:cs typeface="Arial" panose="020B0604020202020204" pitchFamily="34" charset="0"/>
            </a:endParaRPr>
          </a:p>
          <a:p>
            <a:pPr algn="just">
              <a:lnSpc>
                <a:spcPct val="100000"/>
              </a:lnSpc>
              <a:spcBef>
                <a:spcPts val="0"/>
              </a:spcBef>
              <a:buFont typeface="Wingdings" panose="05000000000000000000" pitchFamily="2" charset="2"/>
              <a:buChar char="v"/>
            </a:pPr>
            <a:endParaRPr lang="en-US" altLang="en-US" sz="1800" b="1" dirty="0" smtClean="0">
              <a:solidFill>
                <a:schemeClr val="accent5">
                  <a:lumMod val="75000"/>
                </a:schemeClr>
              </a:solidFill>
              <a:cs typeface="Arial" panose="020B0604020202020204" pitchFamily="34" charset="0"/>
            </a:endParaRPr>
          </a:p>
          <a:p>
            <a:pPr marL="0" indent="0" algn="just">
              <a:lnSpc>
                <a:spcPct val="100000"/>
              </a:lnSpc>
              <a:spcBef>
                <a:spcPts val="0"/>
              </a:spcBef>
              <a:buNone/>
            </a:pPr>
            <a:endParaRPr lang="en-US" altLang="en-US" sz="2400" b="1" dirty="0" smtClean="0">
              <a:solidFill>
                <a:schemeClr val="accent5">
                  <a:lumMod val="75000"/>
                </a:schemeClr>
              </a:solidFill>
              <a:cs typeface="Arial" panose="020B0604020202020204" pitchFamily="34" charset="0"/>
            </a:endParaRPr>
          </a:p>
        </p:txBody>
      </p:sp>
      <p:pic>
        <p:nvPicPr>
          <p:cNvPr id="3" name="Picture 2"/>
          <p:cNvPicPr>
            <a:picLocks noChangeAspect="1"/>
          </p:cNvPicPr>
          <p:nvPr/>
        </p:nvPicPr>
        <p:blipFill>
          <a:blip r:embed="rId2"/>
          <a:stretch>
            <a:fillRect/>
          </a:stretch>
        </p:blipFill>
        <p:spPr>
          <a:xfrm>
            <a:off x="4427402" y="2181497"/>
            <a:ext cx="7691119" cy="4557984"/>
          </a:xfrm>
          <a:prstGeom prst="rect">
            <a:avLst/>
          </a:prstGeom>
          <a:ln w="19050">
            <a:solidFill>
              <a:schemeClr val="accent5">
                <a:lumMod val="75000"/>
              </a:schemeClr>
            </a:solidFill>
          </a:ln>
        </p:spPr>
      </p:pic>
    </p:spTree>
    <p:extLst>
      <p:ext uri="{BB962C8B-B14F-4D97-AF65-F5344CB8AC3E}">
        <p14:creationId xmlns:p14="http://schemas.microsoft.com/office/powerpoint/2010/main" val="21060672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06371" y="3262353"/>
            <a:ext cx="8356532" cy="13045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8000" b="1" i="1" dirty="0" smtClean="0">
                <a:solidFill>
                  <a:srgbClr val="002060"/>
                </a:solidFill>
                <a:latin typeface="Calibri"/>
                <a:ea typeface="+mn-ea"/>
                <a:cs typeface="+mn-cs"/>
              </a:rPr>
              <a:t>Construction Information</a:t>
            </a:r>
            <a:endParaRPr lang="en-US" sz="8000" b="1" dirty="0"/>
          </a:p>
        </p:txBody>
      </p:sp>
    </p:spTree>
    <p:extLst>
      <p:ext uri="{BB962C8B-B14F-4D97-AF65-F5344CB8AC3E}">
        <p14:creationId xmlns:p14="http://schemas.microsoft.com/office/powerpoint/2010/main" val="36197042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07215"/>
            <a:ext cx="10515600" cy="1100061"/>
          </a:xfrm>
        </p:spPr>
        <p:txBody>
          <a:bodyPr/>
          <a:lstStyle/>
          <a:p>
            <a:r>
              <a:rPr lang="en-US" dirty="0" smtClean="0">
                <a:solidFill>
                  <a:srgbClr val="002060"/>
                </a:solidFill>
              </a:rPr>
              <a:t>Why are we doing this project?</a:t>
            </a:r>
            <a:endParaRPr lang="en-US" dirty="0">
              <a:solidFill>
                <a:srgbClr val="002060"/>
              </a:solidFill>
            </a:endParaRPr>
          </a:p>
        </p:txBody>
      </p:sp>
      <p:sp>
        <p:nvSpPr>
          <p:cNvPr id="3" name="Content Placeholder 2"/>
          <p:cNvSpPr>
            <a:spLocks noGrp="1"/>
          </p:cNvSpPr>
          <p:nvPr>
            <p:ph idx="1"/>
          </p:nvPr>
        </p:nvSpPr>
        <p:spPr>
          <a:xfrm>
            <a:off x="838200" y="2607276"/>
            <a:ext cx="10515600" cy="3544974"/>
          </a:xfrm>
        </p:spPr>
        <p:txBody>
          <a:bodyPr>
            <a:normAutofit/>
          </a:bodyPr>
          <a:lstStyle/>
          <a:p>
            <a:pPr marL="0" indent="0">
              <a:lnSpc>
                <a:spcPct val="110000"/>
              </a:lnSpc>
              <a:buNone/>
            </a:pPr>
            <a:r>
              <a:rPr lang="en-US" sz="2700" dirty="0" smtClean="0"/>
              <a:t>In May of 2022, the residents of Fort Worth voted to pass a bond program which would fund street reconstruction projects such as this one, which would target locations in the city most in need of improvements.  </a:t>
            </a:r>
          </a:p>
          <a:p>
            <a:pPr marL="0" indent="0">
              <a:lnSpc>
                <a:spcPct val="110000"/>
              </a:lnSpc>
              <a:buNone/>
            </a:pPr>
            <a:endParaRPr lang="en-US" sz="2700" dirty="0"/>
          </a:p>
          <a:p>
            <a:pPr marL="0" indent="0">
              <a:lnSpc>
                <a:spcPct val="110000"/>
              </a:lnSpc>
              <a:buNone/>
            </a:pPr>
            <a:r>
              <a:rPr lang="en-US" sz="2700" dirty="0" smtClean="0"/>
              <a:t>When the 2022 Bond streets were identified, Transportation and Public Works partnered with the Fort Worth Water Department to replace underground utilities also in need of improvements.</a:t>
            </a:r>
          </a:p>
          <a:p>
            <a:pPr marL="0" lvl="0" indent="0">
              <a:buNone/>
            </a:pP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603B1B1-3A7F-AE40-94E9-B6B723601248}" type="slidenum">
              <a:rPr lang="en-US" smtClean="0"/>
              <a:t>15</a:t>
            </a:fld>
            <a:endParaRPr lang="en-US" dirty="0"/>
          </a:p>
        </p:txBody>
      </p:sp>
    </p:spTree>
    <p:extLst>
      <p:ext uri="{BB962C8B-B14F-4D97-AF65-F5344CB8AC3E}">
        <p14:creationId xmlns:p14="http://schemas.microsoft.com/office/powerpoint/2010/main" val="28748386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765" y="1551710"/>
            <a:ext cx="10855036" cy="597876"/>
          </a:xfrm>
        </p:spPr>
        <p:txBody>
          <a:bodyPr>
            <a:normAutofit fontScale="90000"/>
          </a:bodyPr>
          <a:lstStyle/>
          <a:p>
            <a:r>
              <a:rPr lang="en-US" dirty="0" smtClean="0">
                <a:solidFill>
                  <a:srgbClr val="002060"/>
                </a:solidFill>
              </a:rPr>
              <a:t>How will we know construction is starting?</a:t>
            </a:r>
            <a:endParaRPr lang="en-US" dirty="0">
              <a:solidFill>
                <a:srgbClr val="002060"/>
              </a:solidFill>
            </a:endParaRPr>
          </a:p>
        </p:txBody>
      </p:sp>
      <p:sp>
        <p:nvSpPr>
          <p:cNvPr id="3" name="Content Placeholder 2"/>
          <p:cNvSpPr>
            <a:spLocks noGrp="1"/>
          </p:cNvSpPr>
          <p:nvPr>
            <p:ph idx="1"/>
          </p:nvPr>
        </p:nvSpPr>
        <p:spPr>
          <a:xfrm>
            <a:off x="498767" y="2410691"/>
            <a:ext cx="3454398" cy="3878517"/>
          </a:xfrm>
        </p:spPr>
        <p:txBody>
          <a:bodyPr>
            <a:normAutofit/>
          </a:bodyPr>
          <a:lstStyle/>
          <a:p>
            <a:pPr marL="0" lvl="0" indent="0">
              <a:lnSpc>
                <a:spcPct val="110000"/>
              </a:lnSpc>
              <a:buNone/>
            </a:pPr>
            <a:r>
              <a:rPr lang="en-US" sz="2000" dirty="0" smtClean="0"/>
              <a:t>Keep an eye on your front door for a door hanger from the City of Fort Worth.</a:t>
            </a:r>
          </a:p>
          <a:p>
            <a:pPr marL="0" lvl="0" indent="0">
              <a:lnSpc>
                <a:spcPct val="110000"/>
              </a:lnSpc>
              <a:buNone/>
            </a:pPr>
            <a:r>
              <a:rPr lang="en-US" sz="2000" dirty="0" smtClean="0"/>
              <a:t> </a:t>
            </a:r>
          </a:p>
          <a:p>
            <a:pPr marL="0" lvl="0" indent="0">
              <a:lnSpc>
                <a:spcPct val="110000"/>
              </a:lnSpc>
              <a:buNone/>
            </a:pPr>
            <a:r>
              <a:rPr lang="en-US" sz="2000" dirty="0" smtClean="0"/>
              <a:t>You will receive two door hangers.</a:t>
            </a:r>
          </a:p>
          <a:p>
            <a:pPr marL="0" lvl="0" indent="0">
              <a:lnSpc>
                <a:spcPct val="110000"/>
              </a:lnSpc>
              <a:buNone/>
            </a:pPr>
            <a:r>
              <a:rPr lang="en-US" sz="2000" dirty="0" smtClean="0"/>
              <a:t> </a:t>
            </a:r>
          </a:p>
          <a:p>
            <a:pPr marL="0" lvl="0" indent="0">
              <a:lnSpc>
                <a:spcPct val="110000"/>
              </a:lnSpc>
              <a:buNone/>
            </a:pPr>
            <a:r>
              <a:rPr lang="en-US" sz="2000" dirty="0" smtClean="0"/>
              <a:t>The first one says “Construction Starts in 7 days.” </a:t>
            </a:r>
          </a:p>
          <a:p>
            <a:pPr marL="0" indent="0">
              <a:buNone/>
            </a:pPr>
            <a:endParaRPr lang="en-US" dirty="0" smtClean="0"/>
          </a:p>
        </p:txBody>
      </p:sp>
      <p:sp>
        <p:nvSpPr>
          <p:cNvPr id="4" name="Slide Number Placeholder 3"/>
          <p:cNvSpPr>
            <a:spLocks noGrp="1"/>
          </p:cNvSpPr>
          <p:nvPr>
            <p:ph type="sldNum" sz="quarter" idx="12"/>
          </p:nvPr>
        </p:nvSpPr>
        <p:spPr/>
        <p:txBody>
          <a:bodyPr/>
          <a:lstStyle/>
          <a:p>
            <a:fld id="{A603B1B1-3A7F-AE40-94E9-B6B723601248}" type="slidenum">
              <a:rPr lang="en-US" smtClean="0"/>
              <a:t>16</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3153" y="2216727"/>
            <a:ext cx="3319439" cy="407248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7440" y="2216727"/>
            <a:ext cx="3216215" cy="4072481"/>
          </a:xfrm>
          <a:prstGeom prst="rect">
            <a:avLst/>
          </a:prstGeom>
        </p:spPr>
      </p:pic>
    </p:spTree>
    <p:extLst>
      <p:ext uri="{BB962C8B-B14F-4D97-AF65-F5344CB8AC3E}">
        <p14:creationId xmlns:p14="http://schemas.microsoft.com/office/powerpoint/2010/main" val="9657307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765" y="1551710"/>
            <a:ext cx="10855036" cy="597876"/>
          </a:xfrm>
        </p:spPr>
        <p:txBody>
          <a:bodyPr>
            <a:normAutofit fontScale="90000"/>
          </a:bodyPr>
          <a:lstStyle/>
          <a:p>
            <a:r>
              <a:rPr lang="en-US" dirty="0" smtClean="0">
                <a:solidFill>
                  <a:srgbClr val="002060"/>
                </a:solidFill>
              </a:rPr>
              <a:t>How will we know construction is starting?</a:t>
            </a:r>
            <a:endParaRPr lang="en-US" dirty="0">
              <a:solidFill>
                <a:srgbClr val="002060"/>
              </a:solidFill>
            </a:endParaRPr>
          </a:p>
        </p:txBody>
      </p:sp>
      <p:sp>
        <p:nvSpPr>
          <p:cNvPr id="3" name="Content Placeholder 2"/>
          <p:cNvSpPr>
            <a:spLocks noGrp="1"/>
          </p:cNvSpPr>
          <p:nvPr>
            <p:ph idx="1"/>
          </p:nvPr>
        </p:nvSpPr>
        <p:spPr>
          <a:xfrm>
            <a:off x="498767" y="2216727"/>
            <a:ext cx="3454398" cy="3925455"/>
          </a:xfrm>
        </p:spPr>
        <p:txBody>
          <a:bodyPr>
            <a:normAutofit/>
          </a:bodyPr>
          <a:lstStyle/>
          <a:p>
            <a:pPr marL="0" lvl="0" indent="0">
              <a:lnSpc>
                <a:spcPct val="120000"/>
              </a:lnSpc>
              <a:buNone/>
            </a:pPr>
            <a:endParaRPr lang="en-US" sz="1800" dirty="0" smtClean="0"/>
          </a:p>
          <a:p>
            <a:pPr marL="0" lvl="0" indent="0">
              <a:lnSpc>
                <a:spcPct val="110000"/>
              </a:lnSpc>
              <a:buNone/>
            </a:pPr>
            <a:r>
              <a:rPr lang="en-US" sz="2000" dirty="0" smtClean="0"/>
              <a:t>The second door hanger </a:t>
            </a:r>
            <a:r>
              <a:rPr lang="en-US" sz="2000" dirty="0"/>
              <a:t>says “Construction Starts </a:t>
            </a:r>
            <a:r>
              <a:rPr lang="en-US" sz="2000" dirty="0" smtClean="0"/>
              <a:t>Tomorrow.”</a:t>
            </a:r>
          </a:p>
          <a:p>
            <a:pPr marL="0" lvl="0" indent="0">
              <a:lnSpc>
                <a:spcPct val="110000"/>
              </a:lnSpc>
              <a:buNone/>
            </a:pPr>
            <a:r>
              <a:rPr lang="en-US" sz="2000" dirty="0" smtClean="0"/>
              <a:t> </a:t>
            </a:r>
          </a:p>
          <a:p>
            <a:pPr marL="0" lvl="0" indent="0">
              <a:lnSpc>
                <a:spcPct val="110000"/>
              </a:lnSpc>
              <a:buNone/>
            </a:pPr>
            <a:r>
              <a:rPr lang="en-US" sz="2000" dirty="0" smtClean="0"/>
              <a:t>The inspector will include his/her business card and contact information on the door hanger. </a:t>
            </a:r>
            <a:endParaRPr lang="en-US" sz="2000" dirty="0"/>
          </a:p>
          <a:p>
            <a:pPr marL="0" indent="0">
              <a:buNone/>
            </a:pPr>
            <a:endParaRPr lang="en-US" dirty="0" smtClean="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03B1B1-3A7F-AE40-94E9-B6B723601248}"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5896" y="2216727"/>
            <a:ext cx="3521900" cy="407248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829" y="2216727"/>
            <a:ext cx="3197436" cy="4072481"/>
          </a:xfrm>
          <a:prstGeom prst="rect">
            <a:avLst/>
          </a:prstGeom>
        </p:spPr>
      </p:pic>
    </p:spTree>
    <p:extLst>
      <p:ext uri="{BB962C8B-B14F-4D97-AF65-F5344CB8AC3E}">
        <p14:creationId xmlns:p14="http://schemas.microsoft.com/office/powerpoint/2010/main" val="4304257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186" y="1719860"/>
            <a:ext cx="5945869" cy="609683"/>
          </a:xfrm>
        </p:spPr>
        <p:txBody>
          <a:bodyPr>
            <a:normAutofit/>
          </a:bodyPr>
          <a:lstStyle/>
          <a:p>
            <a:r>
              <a:rPr lang="en-US" sz="3300" dirty="0" smtClean="0">
                <a:solidFill>
                  <a:srgbClr val="002060"/>
                </a:solidFill>
              </a:rPr>
              <a:t>Will our water be turned off?</a:t>
            </a:r>
            <a:endParaRPr lang="en-US" sz="3300" dirty="0">
              <a:solidFill>
                <a:srgbClr val="002060"/>
              </a:solidFill>
            </a:endParaRPr>
          </a:p>
        </p:txBody>
      </p:sp>
      <p:sp>
        <p:nvSpPr>
          <p:cNvPr id="3" name="Content Placeholder 2"/>
          <p:cNvSpPr>
            <a:spLocks noGrp="1"/>
          </p:cNvSpPr>
          <p:nvPr>
            <p:ph idx="1"/>
          </p:nvPr>
        </p:nvSpPr>
        <p:spPr>
          <a:xfrm>
            <a:off x="493433" y="4391453"/>
            <a:ext cx="6080622" cy="1827255"/>
          </a:xfrm>
        </p:spPr>
        <p:txBody>
          <a:bodyPr>
            <a:normAutofit/>
          </a:bodyPr>
          <a:lstStyle/>
          <a:p>
            <a:pPr marL="0" indent="0">
              <a:buNone/>
            </a:pPr>
            <a:endParaRPr lang="en-US" sz="2000" dirty="0">
              <a:solidFill>
                <a:srgbClr val="000000"/>
              </a:solidFill>
            </a:endParaRPr>
          </a:p>
          <a:p>
            <a:pPr marL="0" indent="0">
              <a:buNone/>
            </a:pPr>
            <a:endParaRPr lang="en-US" dirty="0"/>
          </a:p>
          <a:p>
            <a:pPr marL="0"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A603B1B1-3A7F-AE40-94E9-B6B723601248}" type="slidenum">
              <a:rPr lang="en-US" smtClean="0"/>
              <a:t>18</a:t>
            </a:fld>
            <a:endParaRPr lang="en-US" dirty="0"/>
          </a:p>
        </p:txBody>
      </p:sp>
      <p:sp>
        <p:nvSpPr>
          <p:cNvPr id="9" name="Title 1"/>
          <p:cNvSpPr txBox="1">
            <a:spLocks/>
          </p:cNvSpPr>
          <p:nvPr/>
        </p:nvSpPr>
        <p:spPr>
          <a:xfrm>
            <a:off x="628186" y="3907857"/>
            <a:ext cx="5945869" cy="904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100" dirty="0">
              <a:solidFill>
                <a:srgbClr val="002060"/>
              </a:solidFill>
            </a:endParaRPr>
          </a:p>
        </p:txBody>
      </p:sp>
      <p:sp>
        <p:nvSpPr>
          <p:cNvPr id="10" name="Content Placeholder 2"/>
          <p:cNvSpPr txBox="1">
            <a:spLocks/>
          </p:cNvSpPr>
          <p:nvPr/>
        </p:nvSpPr>
        <p:spPr>
          <a:xfrm>
            <a:off x="741145" y="2576132"/>
            <a:ext cx="5832910" cy="364257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None/>
            </a:pPr>
            <a:r>
              <a:rPr lang="en-US" sz="2700" dirty="0" smtClean="0"/>
              <a:t>Water will be turned off for a few hours when service is transferred from the existing line to a temporary water line, and when the service is transferred from the temporary to the new line</a:t>
            </a:r>
            <a:r>
              <a:rPr lang="en-US" sz="2700" b="1" dirty="0" smtClean="0"/>
              <a:t>. </a:t>
            </a:r>
            <a:r>
              <a:rPr lang="en-US" sz="2700" dirty="0" smtClean="0"/>
              <a:t>These switchovers are done during the day.</a:t>
            </a:r>
          </a:p>
          <a:p>
            <a:pPr marL="0" indent="0">
              <a:lnSpc>
                <a:spcPct val="120000"/>
              </a:lnSpc>
              <a:buNone/>
            </a:pPr>
            <a:r>
              <a:rPr lang="en-US" sz="2600" dirty="0" smtClean="0"/>
              <a:t> </a:t>
            </a:r>
          </a:p>
          <a:p>
            <a:pPr marL="0" indent="0">
              <a:lnSpc>
                <a:spcPct val="120000"/>
              </a:lnSpc>
              <a:buNone/>
            </a:pPr>
            <a:r>
              <a:rPr lang="en-US" sz="2700" dirty="0" smtClean="0"/>
              <a:t>The contractor will knock on the door and let customers know when the water will be turned off. </a:t>
            </a:r>
            <a:endParaRPr lang="en-US" b="1" dirty="0" smtClean="0">
              <a:solidFill>
                <a:srgbClr val="FF0000"/>
              </a:solidFill>
            </a:endParaRPr>
          </a:p>
          <a:p>
            <a:pPr marL="0" indent="0">
              <a:buNone/>
            </a:pPr>
            <a:endParaRPr lang="en-US" dirty="0" smtClean="0"/>
          </a:p>
          <a:p>
            <a:pPr marL="0" indent="0">
              <a:buFont typeface="Arial"/>
              <a:buNone/>
            </a:pPr>
            <a:endParaRPr lang="en-US" dirty="0" smtClean="0"/>
          </a:p>
          <a:p>
            <a:pPr marL="0" indent="0">
              <a:buFont typeface="Arial"/>
              <a:buNone/>
            </a:pP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1719861"/>
            <a:ext cx="5486400" cy="4498848"/>
          </a:xfrm>
          <a:prstGeom prst="rect">
            <a:avLst/>
          </a:prstGeom>
        </p:spPr>
      </p:pic>
    </p:spTree>
    <p:extLst>
      <p:ext uri="{BB962C8B-B14F-4D97-AF65-F5344CB8AC3E}">
        <p14:creationId xmlns:p14="http://schemas.microsoft.com/office/powerpoint/2010/main" val="7653031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07215"/>
            <a:ext cx="10515600" cy="1100061"/>
          </a:xfrm>
        </p:spPr>
        <p:txBody>
          <a:bodyPr>
            <a:normAutofit/>
          </a:bodyPr>
          <a:lstStyle/>
          <a:p>
            <a:r>
              <a:rPr lang="en-US" sz="3300" dirty="0" smtClean="0">
                <a:solidFill>
                  <a:srgbClr val="002060"/>
                </a:solidFill>
              </a:rPr>
              <a:t>Do you replace the water service line up to my house?</a:t>
            </a:r>
            <a:endParaRPr lang="en-US" sz="3300" dirty="0">
              <a:solidFill>
                <a:srgbClr val="002060"/>
              </a:solidFill>
            </a:endParaRPr>
          </a:p>
        </p:txBody>
      </p:sp>
      <p:sp>
        <p:nvSpPr>
          <p:cNvPr id="3" name="Content Placeholder 2"/>
          <p:cNvSpPr>
            <a:spLocks noGrp="1"/>
          </p:cNvSpPr>
          <p:nvPr>
            <p:ph idx="1"/>
          </p:nvPr>
        </p:nvSpPr>
        <p:spPr>
          <a:xfrm>
            <a:off x="4376791" y="2430684"/>
            <a:ext cx="6977009" cy="3721566"/>
          </a:xfrm>
        </p:spPr>
        <p:txBody>
          <a:bodyPr>
            <a:normAutofit fontScale="92500" lnSpcReduction="20000"/>
          </a:bodyPr>
          <a:lstStyle/>
          <a:p>
            <a:pPr marL="0" lvl="0" indent="0">
              <a:lnSpc>
                <a:spcPct val="110000"/>
              </a:lnSpc>
              <a:buNone/>
            </a:pPr>
            <a:r>
              <a:rPr lang="en-US" sz="2600" dirty="0" smtClean="0"/>
              <a:t>We replace the City-owned service line to the property line. We also replace the water meter and meter </a:t>
            </a:r>
            <a:r>
              <a:rPr lang="en-US" sz="2600" dirty="0"/>
              <a:t>box and </a:t>
            </a:r>
            <a:r>
              <a:rPr lang="en-US" sz="2600" dirty="0" smtClean="0"/>
              <a:t>will repair impacted areas on your property. We do not replace the water line from the water meter to your home or business. </a:t>
            </a:r>
          </a:p>
          <a:p>
            <a:pPr lvl="0">
              <a:lnSpc>
                <a:spcPct val="110000"/>
              </a:lnSpc>
              <a:buFont typeface="Arial" panose="020B0604020202020204" pitchFamily="34" charset="0"/>
              <a:buChar char="•"/>
            </a:pPr>
            <a:endParaRPr lang="en-US" sz="2600" dirty="0" smtClean="0"/>
          </a:p>
          <a:p>
            <a:pPr marL="0" lvl="0" indent="0">
              <a:lnSpc>
                <a:spcPct val="110000"/>
              </a:lnSpc>
              <a:buNone/>
            </a:pPr>
            <a:r>
              <a:rPr lang="en-US" sz="2600" dirty="0" smtClean="0"/>
              <a:t>The service line from the water meter to your home or business is considered private plumbing and, in the event of a leak, repairs need to be done by a licensed plumber at the homeowners expense.  </a:t>
            </a:r>
          </a:p>
          <a:p>
            <a:pPr marL="0" lvl="0" indent="0">
              <a:buNone/>
            </a:pPr>
            <a:endParaRPr lang="en-US" dirty="0" smtClean="0">
              <a:solidFill>
                <a:srgbClr val="FF0000"/>
              </a:solidFill>
            </a:endParaRPr>
          </a:p>
        </p:txBody>
      </p:sp>
      <p:sp>
        <p:nvSpPr>
          <p:cNvPr id="4" name="Slide Number Placeholder 3"/>
          <p:cNvSpPr>
            <a:spLocks noGrp="1"/>
          </p:cNvSpPr>
          <p:nvPr>
            <p:ph type="sldNum" sz="quarter" idx="12"/>
          </p:nvPr>
        </p:nvSpPr>
        <p:spPr/>
        <p:txBody>
          <a:bodyPr/>
          <a:lstStyle/>
          <a:p>
            <a:fld id="{A603B1B1-3A7F-AE40-94E9-B6B723601248}" type="slidenum">
              <a:rPr lang="en-US" smtClean="0"/>
              <a:t>19</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100" y="2389931"/>
            <a:ext cx="2819066" cy="3758754"/>
          </a:xfrm>
          <a:prstGeom prst="rect">
            <a:avLst/>
          </a:prstGeom>
        </p:spPr>
      </p:pic>
    </p:spTree>
    <p:extLst>
      <p:ext uri="{BB962C8B-B14F-4D97-AF65-F5344CB8AC3E}">
        <p14:creationId xmlns:p14="http://schemas.microsoft.com/office/powerpoint/2010/main" val="31819379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61" y="0"/>
            <a:ext cx="12192000" cy="6855655"/>
          </a:xfrm>
          <a:prstGeom prst="rect">
            <a:avLst/>
          </a:prstGeom>
        </p:spPr>
      </p:pic>
      <p:sp>
        <p:nvSpPr>
          <p:cNvPr id="2" name="Title 1"/>
          <p:cNvSpPr>
            <a:spLocks noGrp="1"/>
          </p:cNvSpPr>
          <p:nvPr>
            <p:ph type="ctrTitle"/>
          </p:nvPr>
        </p:nvSpPr>
        <p:spPr>
          <a:xfrm>
            <a:off x="68578" y="1306547"/>
            <a:ext cx="12157364" cy="2580587"/>
          </a:xfrm>
        </p:spPr>
        <p:txBody>
          <a:bodyPr>
            <a:normAutofit fontScale="90000"/>
          </a:bodyPr>
          <a:lstStyle/>
          <a:p>
            <a:r>
              <a:rPr lang="en-US" b="1" i="1" dirty="0">
                <a:solidFill>
                  <a:schemeClr val="accent5">
                    <a:lumMod val="50000"/>
                  </a:schemeClr>
                </a:solidFill>
                <a:latin typeface="+mn-lt"/>
              </a:rPr>
              <a:t/>
            </a:r>
            <a:br>
              <a:rPr lang="en-US" b="1" i="1" dirty="0">
                <a:solidFill>
                  <a:schemeClr val="accent5">
                    <a:lumMod val="50000"/>
                  </a:schemeClr>
                </a:solidFill>
                <a:latin typeface="+mn-lt"/>
              </a:rPr>
            </a:br>
            <a:r>
              <a:rPr lang="en-US" sz="5000" b="1" i="1" dirty="0">
                <a:solidFill>
                  <a:schemeClr val="accent5">
                    <a:lumMod val="50000"/>
                  </a:schemeClr>
                </a:solidFill>
                <a:latin typeface="+mn-lt"/>
              </a:rPr>
              <a:t>Stop Six/Poly Oversight and Echo Heights Street Improvements</a:t>
            </a:r>
            <a:br>
              <a:rPr lang="en-US" sz="5000" b="1" i="1" dirty="0">
                <a:solidFill>
                  <a:schemeClr val="accent5">
                    <a:lumMod val="50000"/>
                  </a:schemeClr>
                </a:solidFill>
                <a:latin typeface="+mn-lt"/>
              </a:rPr>
            </a:br>
            <a:r>
              <a:rPr lang="en-US" sz="5000" b="1" i="1" dirty="0">
                <a:solidFill>
                  <a:schemeClr val="accent5">
                    <a:lumMod val="50000"/>
                  </a:schemeClr>
                </a:solidFill>
                <a:latin typeface="+mn-lt"/>
              </a:rPr>
              <a:t>2022 Bond Year 1 –Contract 4</a:t>
            </a:r>
            <a:br>
              <a:rPr lang="en-US" sz="5000" b="1" i="1" dirty="0">
                <a:solidFill>
                  <a:schemeClr val="accent5">
                    <a:lumMod val="50000"/>
                  </a:schemeClr>
                </a:solidFill>
                <a:latin typeface="+mn-lt"/>
              </a:rPr>
            </a:br>
            <a:r>
              <a:rPr lang="en-US" sz="5000" b="1" i="1" dirty="0">
                <a:solidFill>
                  <a:schemeClr val="accent5">
                    <a:lumMod val="50000"/>
                  </a:schemeClr>
                </a:solidFill>
                <a:latin typeface="+mn-lt"/>
              </a:rPr>
              <a:t>CPN </a:t>
            </a:r>
            <a:r>
              <a:rPr lang="en-US" sz="5000" b="1" i="1" dirty="0" smtClean="0">
                <a:solidFill>
                  <a:schemeClr val="accent5">
                    <a:lumMod val="50000"/>
                  </a:schemeClr>
                </a:solidFill>
                <a:latin typeface="+mn-lt"/>
              </a:rPr>
              <a:t>102930</a:t>
            </a:r>
            <a:endParaRPr lang="en-US" sz="3200" b="1" i="1" dirty="0">
              <a:solidFill>
                <a:schemeClr val="accent5">
                  <a:lumMod val="50000"/>
                </a:schemeClr>
              </a:solidFill>
              <a:latin typeface="+mn-lt"/>
            </a:endParaRPr>
          </a:p>
        </p:txBody>
      </p:sp>
      <p:sp>
        <p:nvSpPr>
          <p:cNvPr id="3" name="Subtitle 2"/>
          <p:cNvSpPr>
            <a:spLocks noGrp="1"/>
          </p:cNvSpPr>
          <p:nvPr>
            <p:ph type="subTitle" idx="1"/>
          </p:nvPr>
        </p:nvSpPr>
        <p:spPr>
          <a:xfrm>
            <a:off x="1532398" y="3771134"/>
            <a:ext cx="9229725" cy="2762132"/>
          </a:xfrm>
        </p:spPr>
        <p:txBody>
          <a:bodyPr>
            <a:normAutofit fontScale="25000" lnSpcReduction="20000"/>
          </a:bodyPr>
          <a:lstStyle/>
          <a:p>
            <a:endParaRPr lang="en-US" dirty="0" smtClean="0"/>
          </a:p>
          <a:p>
            <a:r>
              <a:rPr lang="en-US" sz="7200" dirty="0" smtClean="0">
                <a:solidFill>
                  <a:schemeClr val="accent5">
                    <a:lumMod val="75000"/>
                  </a:schemeClr>
                </a:solidFill>
                <a:cs typeface="Arial" panose="020B0604020202020204" pitchFamily="34" charset="0"/>
              </a:rPr>
              <a:t>Presented </a:t>
            </a:r>
            <a:r>
              <a:rPr lang="en-US" sz="7200" dirty="0">
                <a:solidFill>
                  <a:schemeClr val="accent5">
                    <a:lumMod val="75000"/>
                  </a:schemeClr>
                </a:solidFill>
                <a:cs typeface="Arial" panose="020B0604020202020204" pitchFamily="34" charset="0"/>
              </a:rPr>
              <a:t>by</a:t>
            </a:r>
          </a:p>
          <a:p>
            <a:r>
              <a:rPr lang="en-US" sz="7200" dirty="0">
                <a:solidFill>
                  <a:schemeClr val="accent5">
                    <a:lumMod val="75000"/>
                  </a:schemeClr>
                </a:solidFill>
                <a:cs typeface="Arial" panose="020B0604020202020204" pitchFamily="34" charset="0"/>
              </a:rPr>
              <a:t/>
            </a:r>
            <a:br>
              <a:rPr lang="en-US" sz="7200" dirty="0">
                <a:solidFill>
                  <a:schemeClr val="accent5">
                    <a:lumMod val="75000"/>
                  </a:schemeClr>
                </a:solidFill>
                <a:cs typeface="Arial" panose="020B0604020202020204" pitchFamily="34" charset="0"/>
              </a:rPr>
            </a:br>
            <a:r>
              <a:rPr lang="en-US" sz="7200" b="1" dirty="0" smtClean="0">
                <a:solidFill>
                  <a:schemeClr val="accent5">
                    <a:lumMod val="75000"/>
                  </a:schemeClr>
                </a:solidFill>
                <a:cs typeface="Arial" panose="020B0604020202020204" pitchFamily="34" charset="0"/>
              </a:rPr>
              <a:t>Greg Robbins</a:t>
            </a:r>
            <a:endParaRPr lang="en-US" sz="7200" b="1" dirty="0">
              <a:solidFill>
                <a:schemeClr val="accent5">
                  <a:lumMod val="75000"/>
                </a:schemeClr>
              </a:solidFill>
              <a:cs typeface="Arial" panose="020B0604020202020204" pitchFamily="34" charset="0"/>
            </a:endParaRPr>
          </a:p>
          <a:p>
            <a:r>
              <a:rPr lang="en-US" sz="7200" dirty="0">
                <a:solidFill>
                  <a:schemeClr val="accent5">
                    <a:lumMod val="75000"/>
                  </a:schemeClr>
                </a:solidFill>
                <a:cs typeface="Arial" panose="020B0604020202020204" pitchFamily="34" charset="0"/>
              </a:rPr>
              <a:t>Project Manager</a:t>
            </a:r>
          </a:p>
          <a:p>
            <a:r>
              <a:rPr lang="en-US" sz="7200" dirty="0">
                <a:solidFill>
                  <a:schemeClr val="accent5">
                    <a:lumMod val="75000"/>
                  </a:schemeClr>
                </a:solidFill>
                <a:cs typeface="Arial" panose="020B0604020202020204" pitchFamily="34" charset="0"/>
              </a:rPr>
              <a:t/>
            </a:r>
            <a:br>
              <a:rPr lang="en-US" sz="7200" dirty="0">
                <a:solidFill>
                  <a:schemeClr val="accent5">
                    <a:lumMod val="75000"/>
                  </a:schemeClr>
                </a:solidFill>
                <a:cs typeface="Arial" panose="020B0604020202020204" pitchFamily="34" charset="0"/>
              </a:rPr>
            </a:br>
            <a:r>
              <a:rPr lang="en-US" sz="7200" dirty="0">
                <a:solidFill>
                  <a:schemeClr val="accent5">
                    <a:lumMod val="75000"/>
                  </a:schemeClr>
                </a:solidFill>
                <a:cs typeface="Arial" panose="020B0604020202020204" pitchFamily="34" charset="0"/>
              </a:rPr>
              <a:t>City of Fort Worth</a:t>
            </a:r>
          </a:p>
          <a:p>
            <a:r>
              <a:rPr lang="en-US" sz="7200" dirty="0">
                <a:solidFill>
                  <a:schemeClr val="accent5">
                    <a:lumMod val="75000"/>
                  </a:schemeClr>
                </a:solidFill>
                <a:cs typeface="Arial" panose="020B0604020202020204" pitchFamily="34" charset="0"/>
              </a:rPr>
              <a:t>Transportation &amp; Public Works Department</a:t>
            </a:r>
          </a:p>
          <a:p>
            <a:endParaRPr lang="en-US" sz="7200" dirty="0" smtClean="0">
              <a:solidFill>
                <a:schemeClr val="accent5">
                  <a:lumMod val="75000"/>
                </a:schemeClr>
              </a:solidFill>
              <a:cs typeface="Arial" panose="020B0604020202020204" pitchFamily="34" charset="0"/>
            </a:endParaRPr>
          </a:p>
          <a:p>
            <a:r>
              <a:rPr lang="en-US" sz="7200" dirty="0" smtClean="0">
                <a:solidFill>
                  <a:schemeClr val="accent5">
                    <a:lumMod val="75000"/>
                  </a:schemeClr>
                </a:solidFill>
                <a:cs typeface="Arial" panose="020B0604020202020204" pitchFamily="34" charset="0"/>
              </a:rPr>
              <a:t>February 20</a:t>
            </a:r>
            <a:r>
              <a:rPr lang="en-US" sz="7200" baseline="30000" dirty="0" smtClean="0">
                <a:solidFill>
                  <a:schemeClr val="accent5">
                    <a:lumMod val="75000"/>
                  </a:schemeClr>
                </a:solidFill>
                <a:cs typeface="Arial" panose="020B0604020202020204" pitchFamily="34" charset="0"/>
              </a:rPr>
              <a:t>th</a:t>
            </a:r>
            <a:r>
              <a:rPr lang="en-US" sz="7200" dirty="0" smtClean="0">
                <a:solidFill>
                  <a:schemeClr val="accent5">
                    <a:lumMod val="75000"/>
                  </a:schemeClr>
                </a:solidFill>
                <a:cs typeface="Arial" panose="020B0604020202020204" pitchFamily="34" charset="0"/>
              </a:rPr>
              <a:t>, </a:t>
            </a:r>
            <a:r>
              <a:rPr lang="en-US" sz="7200" dirty="0" smtClean="0">
                <a:solidFill>
                  <a:schemeClr val="accent5">
                    <a:lumMod val="75000"/>
                  </a:schemeClr>
                </a:solidFill>
                <a:cs typeface="Arial" panose="020B0604020202020204" pitchFamily="34" charset="0"/>
              </a:rPr>
              <a:t>2023</a:t>
            </a:r>
            <a:endParaRPr lang="en-US" sz="7200" dirty="0">
              <a:solidFill>
                <a:schemeClr val="accent5">
                  <a:lumMod val="75000"/>
                </a:schemeClr>
              </a:solidFill>
              <a:cs typeface="Arial" panose="020B0604020202020204" pitchFamily="34"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0465" b="15996"/>
          <a:stretch/>
        </p:blipFill>
        <p:spPr>
          <a:xfrm>
            <a:off x="1128762" y="3463419"/>
            <a:ext cx="1996309" cy="220326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952028653"/>
      </p:ext>
    </p:extLst>
  </p:cSld>
  <p:clrMapOvr>
    <a:masterClrMapping/>
  </p:clrMapOvr>
  <mc:AlternateContent xmlns:mc="http://schemas.openxmlformats.org/markup-compatibility/2006" xmlns:p14="http://schemas.microsoft.com/office/powerpoint/2010/main">
    <mc:Choice Requires="p14">
      <p:transition spd="slow" p14:dur="2000" advTm="7196"/>
    </mc:Choice>
    <mc:Fallback xmlns="">
      <p:transition spd="slow" advTm="7196"/>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1134" y="1556207"/>
            <a:ext cx="6400800" cy="895347"/>
          </a:xfrm>
        </p:spPr>
        <p:txBody>
          <a:bodyPr>
            <a:noAutofit/>
          </a:bodyPr>
          <a:lstStyle/>
          <a:p>
            <a:r>
              <a:rPr lang="en-US" sz="3400" dirty="0" smtClean="0">
                <a:solidFill>
                  <a:srgbClr val="002060"/>
                </a:solidFill>
              </a:rPr>
              <a:t>If you see water running down the street, don’t turn it off</a:t>
            </a:r>
            <a:endParaRPr lang="en-US" sz="3400" dirty="0">
              <a:solidFill>
                <a:srgbClr val="002060"/>
              </a:solidFill>
            </a:endParaRPr>
          </a:p>
        </p:txBody>
      </p:sp>
      <p:sp>
        <p:nvSpPr>
          <p:cNvPr id="3" name="Content Placeholder 2"/>
          <p:cNvSpPr>
            <a:spLocks noGrp="1"/>
          </p:cNvSpPr>
          <p:nvPr>
            <p:ph idx="1"/>
          </p:nvPr>
        </p:nvSpPr>
        <p:spPr>
          <a:xfrm>
            <a:off x="493433" y="4391453"/>
            <a:ext cx="6080622" cy="1827255"/>
          </a:xfrm>
        </p:spPr>
        <p:txBody>
          <a:bodyPr>
            <a:normAutofit/>
          </a:bodyPr>
          <a:lstStyle/>
          <a:p>
            <a:pPr marL="0" indent="0">
              <a:buNone/>
            </a:pPr>
            <a:endParaRPr lang="en-US" sz="2000" dirty="0">
              <a:solidFill>
                <a:srgbClr val="000000"/>
              </a:solidFill>
            </a:endParaRP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A603B1B1-3A7F-AE40-94E9-B6B723601248}" type="slidenum">
              <a:rPr lang="en-US" smtClean="0"/>
              <a:t>20</a:t>
            </a:fld>
            <a:endParaRPr lang="en-US" dirty="0"/>
          </a:p>
        </p:txBody>
      </p:sp>
      <p:sp>
        <p:nvSpPr>
          <p:cNvPr id="9" name="Title 1"/>
          <p:cNvSpPr txBox="1">
            <a:spLocks/>
          </p:cNvSpPr>
          <p:nvPr/>
        </p:nvSpPr>
        <p:spPr>
          <a:xfrm>
            <a:off x="628186" y="3907857"/>
            <a:ext cx="5945869" cy="904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100" dirty="0">
              <a:solidFill>
                <a:srgbClr val="002060"/>
              </a:solidFill>
            </a:endParaRPr>
          </a:p>
        </p:txBody>
      </p:sp>
      <p:sp>
        <p:nvSpPr>
          <p:cNvPr id="10" name="Content Placeholder 2"/>
          <p:cNvSpPr txBox="1">
            <a:spLocks/>
          </p:cNvSpPr>
          <p:nvPr/>
        </p:nvSpPr>
        <p:spPr>
          <a:xfrm>
            <a:off x="4851134" y="2560320"/>
            <a:ext cx="6400800" cy="369918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spcBef>
                <a:spcPts val="0"/>
              </a:spcBef>
              <a:buNone/>
            </a:pPr>
            <a:r>
              <a:rPr lang="en-US" sz="6800" dirty="0" smtClean="0"/>
              <a:t>Before we can connect your services to the new water line we have to flush the line. </a:t>
            </a:r>
          </a:p>
          <a:p>
            <a:pPr marL="0" indent="0">
              <a:lnSpc>
                <a:spcPct val="120000"/>
              </a:lnSpc>
              <a:spcBef>
                <a:spcPts val="0"/>
              </a:spcBef>
              <a:buNone/>
            </a:pPr>
            <a:r>
              <a:rPr lang="en-US" sz="6800" dirty="0" smtClean="0"/>
              <a:t> </a:t>
            </a:r>
          </a:p>
          <a:p>
            <a:pPr marL="0" indent="0">
              <a:lnSpc>
                <a:spcPct val="120000"/>
              </a:lnSpc>
              <a:spcBef>
                <a:spcPts val="0"/>
              </a:spcBef>
              <a:buNone/>
            </a:pPr>
            <a:r>
              <a:rPr lang="en-US" sz="6800" dirty="0" smtClean="0"/>
              <a:t>The water flow – from flushing the line – will be continuous until the inspector gets the samples for that day. You will be connected to the new water main after two consecutive samples pass the bacteriological test. </a:t>
            </a:r>
          </a:p>
          <a:p>
            <a:pPr marL="0" indent="0">
              <a:lnSpc>
                <a:spcPct val="120000"/>
              </a:lnSpc>
              <a:spcBef>
                <a:spcPts val="0"/>
              </a:spcBef>
              <a:buNone/>
            </a:pPr>
            <a:endParaRPr lang="en-US" sz="6800" dirty="0" smtClean="0"/>
          </a:p>
          <a:p>
            <a:pPr marL="0" indent="0">
              <a:lnSpc>
                <a:spcPct val="120000"/>
              </a:lnSpc>
              <a:spcBef>
                <a:spcPts val="0"/>
              </a:spcBef>
              <a:buNone/>
            </a:pPr>
            <a:r>
              <a:rPr lang="en-US" sz="6800" dirty="0" smtClean="0"/>
              <a:t>When it is time to sample the water flowing through the new water main, the contractor will place traffic cones around the valve to prevent anyone from parking over the valve. Don’t move the cones, don’t park over the cones and don’t turn off the water valve. </a:t>
            </a:r>
          </a:p>
          <a:p>
            <a:pPr marL="0" indent="0">
              <a:lnSpc>
                <a:spcPct val="100000"/>
              </a:lnSpc>
              <a:buNone/>
            </a:pPr>
            <a:r>
              <a:rPr lang="en-US" sz="1800" dirty="0" smtClean="0"/>
              <a:t/>
            </a:r>
            <a:br>
              <a:rPr lang="en-US" sz="1800" dirty="0" smtClean="0"/>
            </a:br>
            <a:endParaRPr lang="en-US" dirty="0" smtClean="0"/>
          </a:p>
          <a:p>
            <a:pPr marL="0" indent="0">
              <a:buFont typeface="Arial"/>
              <a:buNone/>
            </a:pPr>
            <a:endParaRPr lang="en-US" dirty="0" smtClean="0"/>
          </a:p>
          <a:p>
            <a:pPr marL="0" indent="0">
              <a:buFont typeface="Arial"/>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186" y="1556207"/>
            <a:ext cx="3462551" cy="4703299"/>
          </a:xfrm>
          <a:prstGeom prst="rect">
            <a:avLst/>
          </a:prstGeom>
        </p:spPr>
      </p:pic>
    </p:spTree>
    <p:extLst>
      <p:ext uri="{BB962C8B-B14F-4D97-AF65-F5344CB8AC3E}">
        <p14:creationId xmlns:p14="http://schemas.microsoft.com/office/powerpoint/2010/main" val="28075258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8192" y="1717706"/>
            <a:ext cx="5245607" cy="733848"/>
          </a:xfrm>
        </p:spPr>
        <p:txBody>
          <a:bodyPr>
            <a:noAutofit/>
          </a:bodyPr>
          <a:lstStyle/>
          <a:p>
            <a:r>
              <a:rPr lang="en-US" sz="3000" dirty="0" smtClean="0">
                <a:solidFill>
                  <a:srgbClr val="002060"/>
                </a:solidFill>
              </a:rPr>
              <a:t>How does the temporary line </a:t>
            </a:r>
            <a:r>
              <a:rPr lang="en-US" sz="3000" dirty="0">
                <a:solidFill>
                  <a:srgbClr val="002060"/>
                </a:solidFill>
              </a:rPr>
              <a:t/>
            </a:r>
            <a:br>
              <a:rPr lang="en-US" sz="3000" dirty="0">
                <a:solidFill>
                  <a:srgbClr val="002060"/>
                </a:solidFill>
              </a:rPr>
            </a:br>
            <a:r>
              <a:rPr lang="en-US" sz="3000" dirty="0" smtClean="0">
                <a:solidFill>
                  <a:srgbClr val="002060"/>
                </a:solidFill>
              </a:rPr>
              <a:t>impact my home &amp; water bill?</a:t>
            </a:r>
            <a:endParaRPr lang="en-US" sz="3000" dirty="0">
              <a:solidFill>
                <a:srgbClr val="002060"/>
              </a:solidFill>
            </a:endParaRPr>
          </a:p>
        </p:txBody>
      </p:sp>
      <p:sp>
        <p:nvSpPr>
          <p:cNvPr id="3" name="Content Placeholder 2"/>
          <p:cNvSpPr>
            <a:spLocks noGrp="1"/>
          </p:cNvSpPr>
          <p:nvPr>
            <p:ph idx="1"/>
          </p:nvPr>
        </p:nvSpPr>
        <p:spPr>
          <a:xfrm>
            <a:off x="493433" y="4391453"/>
            <a:ext cx="6080622" cy="1827255"/>
          </a:xfrm>
        </p:spPr>
        <p:txBody>
          <a:bodyPr>
            <a:normAutofit/>
          </a:bodyPr>
          <a:lstStyle/>
          <a:p>
            <a:pPr marL="0" indent="0">
              <a:buNone/>
            </a:pPr>
            <a:endParaRPr lang="en-US" sz="2000" dirty="0">
              <a:solidFill>
                <a:srgbClr val="000000"/>
              </a:solidFill>
            </a:endParaRPr>
          </a:p>
          <a:p>
            <a:pPr marL="0" indent="0">
              <a:buNone/>
            </a:pPr>
            <a:endParaRPr lang="en-US" dirty="0"/>
          </a:p>
          <a:p>
            <a:pPr marL="0"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A603B1B1-3A7F-AE40-94E9-B6B723601248}" type="slidenum">
              <a:rPr lang="en-US" smtClean="0"/>
              <a:t>21</a:t>
            </a:fld>
            <a:endParaRPr lang="en-US" dirty="0"/>
          </a:p>
        </p:txBody>
      </p:sp>
      <p:sp>
        <p:nvSpPr>
          <p:cNvPr id="9" name="Title 1"/>
          <p:cNvSpPr txBox="1">
            <a:spLocks/>
          </p:cNvSpPr>
          <p:nvPr/>
        </p:nvSpPr>
        <p:spPr>
          <a:xfrm>
            <a:off x="628186" y="3939065"/>
            <a:ext cx="5945869" cy="904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100" dirty="0">
              <a:solidFill>
                <a:srgbClr val="002060"/>
              </a:solidFill>
            </a:endParaRPr>
          </a:p>
        </p:txBody>
      </p:sp>
      <p:sp>
        <p:nvSpPr>
          <p:cNvPr id="10" name="Content Placeholder 2"/>
          <p:cNvSpPr txBox="1">
            <a:spLocks/>
          </p:cNvSpPr>
          <p:nvPr/>
        </p:nvSpPr>
        <p:spPr>
          <a:xfrm>
            <a:off x="6108192" y="2715490"/>
            <a:ext cx="5245608" cy="3503217"/>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20000"/>
              </a:lnSpc>
              <a:spcBef>
                <a:spcPts val="0"/>
              </a:spcBef>
              <a:buNone/>
            </a:pPr>
            <a:r>
              <a:rPr lang="en-US" sz="6400" dirty="0">
                <a:solidFill>
                  <a:prstClr val="black"/>
                </a:solidFill>
              </a:rPr>
              <a:t>The temporary water line insures that you are not without water during construction</a:t>
            </a:r>
            <a:r>
              <a:rPr lang="en-US" sz="6400" dirty="0" smtClean="0">
                <a:solidFill>
                  <a:prstClr val="black"/>
                </a:solidFill>
              </a:rPr>
              <a:t>.</a:t>
            </a:r>
          </a:p>
          <a:p>
            <a:pPr marL="0" lvl="0" indent="0">
              <a:lnSpc>
                <a:spcPct val="120000"/>
              </a:lnSpc>
              <a:spcBef>
                <a:spcPts val="0"/>
              </a:spcBef>
              <a:buNone/>
            </a:pPr>
            <a:endParaRPr lang="en-US" sz="6400" dirty="0">
              <a:solidFill>
                <a:prstClr val="black"/>
              </a:solidFill>
            </a:endParaRPr>
          </a:p>
          <a:p>
            <a:pPr marL="0" lvl="0" indent="0">
              <a:lnSpc>
                <a:spcPct val="120000"/>
              </a:lnSpc>
              <a:spcBef>
                <a:spcPts val="0"/>
              </a:spcBef>
              <a:buNone/>
            </a:pPr>
            <a:r>
              <a:rPr lang="en-US" sz="6400" dirty="0">
                <a:solidFill>
                  <a:prstClr val="black"/>
                </a:solidFill>
              </a:rPr>
              <a:t>In the summer months the continuous flow keeps the water from becoming stagnant in the above-ground line</a:t>
            </a:r>
            <a:r>
              <a:rPr lang="en-US" sz="6400" dirty="0" smtClean="0">
                <a:solidFill>
                  <a:prstClr val="black"/>
                </a:solidFill>
              </a:rPr>
              <a:t>.</a:t>
            </a:r>
          </a:p>
          <a:p>
            <a:pPr marL="0" lvl="0" indent="0">
              <a:lnSpc>
                <a:spcPct val="120000"/>
              </a:lnSpc>
              <a:spcBef>
                <a:spcPts val="0"/>
              </a:spcBef>
              <a:buNone/>
            </a:pPr>
            <a:r>
              <a:rPr lang="en-US" sz="6400" dirty="0" smtClean="0">
                <a:solidFill>
                  <a:prstClr val="black"/>
                </a:solidFill>
              </a:rPr>
              <a:t> </a:t>
            </a:r>
            <a:endParaRPr lang="en-US" sz="6400" dirty="0">
              <a:solidFill>
                <a:prstClr val="black"/>
              </a:solidFill>
            </a:endParaRPr>
          </a:p>
          <a:p>
            <a:pPr marL="0" lvl="0" indent="0">
              <a:lnSpc>
                <a:spcPct val="120000"/>
              </a:lnSpc>
              <a:spcBef>
                <a:spcPts val="0"/>
              </a:spcBef>
              <a:buNone/>
            </a:pPr>
            <a:r>
              <a:rPr lang="en-US" sz="6400" dirty="0">
                <a:solidFill>
                  <a:prstClr val="black"/>
                </a:solidFill>
              </a:rPr>
              <a:t>During the winter months, water must be continually flowing through the temporary line to keep the line from freezing. Customers should also keep their faucets dripping.</a:t>
            </a:r>
          </a:p>
          <a:p>
            <a:pPr marL="0" lvl="0" indent="0">
              <a:lnSpc>
                <a:spcPct val="120000"/>
              </a:lnSpc>
              <a:spcBef>
                <a:spcPts val="0"/>
              </a:spcBef>
              <a:buNone/>
            </a:pPr>
            <a:endParaRPr lang="en-US" sz="6400" dirty="0">
              <a:solidFill>
                <a:prstClr val="black"/>
              </a:solidFill>
            </a:endParaRPr>
          </a:p>
          <a:p>
            <a:pPr marL="0" lvl="0" indent="0">
              <a:lnSpc>
                <a:spcPct val="120000"/>
              </a:lnSpc>
              <a:spcBef>
                <a:spcPts val="0"/>
              </a:spcBef>
              <a:buNone/>
            </a:pPr>
            <a:r>
              <a:rPr lang="en-US" sz="6400" dirty="0">
                <a:solidFill>
                  <a:prstClr val="black"/>
                </a:solidFill>
              </a:rPr>
              <a:t>The bill for your water usage while you are on the temporary line is  based on an average of the previous months’ usage. </a:t>
            </a:r>
          </a:p>
          <a:p>
            <a:pPr marL="0" indent="0">
              <a:lnSpc>
                <a:spcPct val="120000"/>
              </a:lnSpc>
              <a:buNone/>
            </a:pPr>
            <a:r>
              <a:rPr lang="en-US" sz="4300" dirty="0" smtClean="0"/>
              <a:t> </a:t>
            </a:r>
            <a:endParaRPr lang="en-US" dirty="0" smtClean="0"/>
          </a:p>
          <a:p>
            <a:pPr marL="0" indent="0">
              <a:buFont typeface="Arial"/>
              <a:buNone/>
            </a:pPr>
            <a:endParaRPr lang="en-US" dirty="0" smtClean="0"/>
          </a:p>
          <a:p>
            <a:pPr marL="0" indent="0">
              <a:buFont typeface="Arial"/>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186" y="1717706"/>
            <a:ext cx="5113037" cy="4501002"/>
          </a:xfrm>
          <a:prstGeom prst="rect">
            <a:avLst/>
          </a:prstGeom>
        </p:spPr>
      </p:pic>
    </p:spTree>
    <p:extLst>
      <p:ext uri="{BB962C8B-B14F-4D97-AF65-F5344CB8AC3E}">
        <p14:creationId xmlns:p14="http://schemas.microsoft.com/office/powerpoint/2010/main" val="27825511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12175"/>
            <a:ext cx="10515600" cy="1403635"/>
          </a:xfrm>
        </p:spPr>
        <p:txBody>
          <a:bodyPr>
            <a:normAutofit fontScale="90000"/>
          </a:bodyPr>
          <a:lstStyle/>
          <a:p>
            <a:pPr>
              <a:lnSpc>
                <a:spcPct val="100000"/>
              </a:lnSpc>
            </a:pPr>
            <a:r>
              <a:rPr lang="en-US" sz="3600" dirty="0" smtClean="0">
                <a:solidFill>
                  <a:srgbClr val="002060"/>
                </a:solidFill>
              </a:rPr>
              <a:t>Will you need access to our property?</a:t>
            </a:r>
            <a:br>
              <a:rPr lang="en-US" sz="3600" dirty="0" smtClean="0">
                <a:solidFill>
                  <a:srgbClr val="002060"/>
                </a:solidFill>
              </a:rPr>
            </a:br>
            <a:r>
              <a:rPr lang="en-US" sz="2400" dirty="0" smtClean="0">
                <a:latin typeface="+mn-lt"/>
              </a:rPr>
              <a:t>This </a:t>
            </a:r>
            <a:r>
              <a:rPr lang="en-US" sz="2400" dirty="0">
                <a:latin typeface="+mn-lt"/>
              </a:rPr>
              <a:t>construction is </a:t>
            </a:r>
            <a:r>
              <a:rPr lang="en-US" sz="2400" dirty="0" smtClean="0">
                <a:latin typeface="+mn-lt"/>
              </a:rPr>
              <a:t>in </a:t>
            </a:r>
            <a:r>
              <a:rPr lang="en-US" sz="2400" dirty="0">
                <a:latin typeface="+mn-lt"/>
              </a:rPr>
              <a:t>the </a:t>
            </a:r>
            <a:r>
              <a:rPr lang="en-US" sz="2400" dirty="0" smtClean="0">
                <a:latin typeface="+mn-lt"/>
              </a:rPr>
              <a:t>street. </a:t>
            </a:r>
            <a:r>
              <a:rPr lang="en-US" sz="2400" dirty="0">
                <a:latin typeface="+mn-lt"/>
              </a:rPr>
              <a:t>If Fort Worth Water needs access to your property we will contact </a:t>
            </a:r>
            <a:r>
              <a:rPr lang="en-US" sz="2400" dirty="0" smtClean="0">
                <a:latin typeface="+mn-lt"/>
              </a:rPr>
              <a:t>you.</a:t>
            </a:r>
            <a:r>
              <a:rPr lang="en-US" sz="2400" dirty="0">
                <a:latin typeface="+mn-lt"/>
              </a:rPr>
              <a:t/>
            </a:r>
            <a:br>
              <a:rPr lang="en-US" sz="2400" dirty="0">
                <a:latin typeface="+mn-lt"/>
              </a:rPr>
            </a:br>
            <a:endParaRPr lang="en-US" sz="2400" dirty="0">
              <a:latin typeface="+mn-lt"/>
            </a:endParaRPr>
          </a:p>
        </p:txBody>
      </p:sp>
      <p:sp>
        <p:nvSpPr>
          <p:cNvPr id="3" name="Content Placeholder 2"/>
          <p:cNvSpPr>
            <a:spLocks noGrp="1"/>
          </p:cNvSpPr>
          <p:nvPr>
            <p:ph idx="1"/>
          </p:nvPr>
        </p:nvSpPr>
        <p:spPr>
          <a:xfrm>
            <a:off x="838200" y="2785928"/>
            <a:ext cx="6308728" cy="3369699"/>
          </a:xfrm>
        </p:spPr>
        <p:txBody>
          <a:bodyPr>
            <a:normAutofit fontScale="70000" lnSpcReduction="20000"/>
          </a:bodyPr>
          <a:lstStyle/>
          <a:p>
            <a:pPr marL="0" indent="0">
              <a:buNone/>
            </a:pPr>
            <a:endParaRPr lang="en-US" sz="2100" dirty="0" smtClean="0">
              <a:solidFill>
                <a:srgbClr val="002060"/>
              </a:solidFill>
              <a:latin typeface="+mj-lt"/>
            </a:endParaRPr>
          </a:p>
          <a:p>
            <a:pPr marL="0" indent="0">
              <a:buNone/>
            </a:pPr>
            <a:endParaRPr lang="en-US" sz="3600" dirty="0" smtClean="0">
              <a:solidFill>
                <a:srgbClr val="002060"/>
              </a:solidFill>
              <a:latin typeface="+mj-lt"/>
            </a:endParaRPr>
          </a:p>
          <a:p>
            <a:pPr marL="0" indent="0">
              <a:lnSpc>
                <a:spcPct val="120000"/>
              </a:lnSpc>
              <a:buNone/>
            </a:pPr>
            <a:r>
              <a:rPr lang="en-US" sz="4000" dirty="0" smtClean="0">
                <a:solidFill>
                  <a:srgbClr val="002060"/>
                </a:solidFill>
                <a:latin typeface="+mj-lt"/>
              </a:rPr>
              <a:t>Will our sewer service be disrupted?</a:t>
            </a:r>
          </a:p>
          <a:p>
            <a:pPr marL="0" indent="0">
              <a:lnSpc>
                <a:spcPct val="120000"/>
              </a:lnSpc>
              <a:buNone/>
            </a:pPr>
            <a:r>
              <a:rPr lang="en-US" dirty="0" smtClean="0"/>
              <a:t>Sanitary sewer service will not be interrupted. New sewer cleanouts will be installed at the property line. The sewer cleanout provides crews easy access if a backup or blockage occurs. The sewer line from the cleanout to the house is the owner’s responsibility to maintain.</a:t>
            </a:r>
          </a:p>
          <a:p>
            <a:pPr marL="0" indent="0">
              <a:buNone/>
            </a:pPr>
            <a:endParaRPr lang="en-US" dirty="0"/>
          </a:p>
          <a:p>
            <a:pPr marL="0" lvl="0" indent="0">
              <a:buNone/>
            </a:pPr>
            <a:endParaRPr lang="en-US" dirty="0" smtClean="0">
              <a:solidFill>
                <a:srgbClr val="FF0000"/>
              </a:solidFill>
            </a:endParaRPr>
          </a:p>
        </p:txBody>
      </p:sp>
      <p:sp>
        <p:nvSpPr>
          <p:cNvPr id="4" name="Slide Number Placeholder 3"/>
          <p:cNvSpPr>
            <a:spLocks noGrp="1"/>
          </p:cNvSpPr>
          <p:nvPr>
            <p:ph type="sldNum" sz="quarter" idx="12"/>
          </p:nvPr>
        </p:nvSpPr>
        <p:spPr/>
        <p:txBody>
          <a:bodyPr/>
          <a:lstStyle/>
          <a:p>
            <a:fld id="{A603B1B1-3A7F-AE40-94E9-B6B723601248}" type="slidenum">
              <a:rPr lang="en-US" smtClean="0"/>
              <a:t>22</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6928" y="3289531"/>
            <a:ext cx="4248825" cy="2938017"/>
          </a:xfrm>
          <a:prstGeom prst="rect">
            <a:avLst/>
          </a:prstGeom>
        </p:spPr>
      </p:pic>
    </p:spTree>
    <p:extLst>
      <p:ext uri="{BB962C8B-B14F-4D97-AF65-F5344CB8AC3E}">
        <p14:creationId xmlns:p14="http://schemas.microsoft.com/office/powerpoint/2010/main" val="29418500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1245" y="1494790"/>
            <a:ext cx="10227310" cy="497840"/>
          </a:xfrm>
          <a:prstGeom prst="rect">
            <a:avLst/>
          </a:prstGeom>
        </p:spPr>
        <p:txBody>
          <a:bodyPr vert="horz" wrap="square" lIns="0" tIns="12065" rIns="0" bIns="0" rtlCol="0">
            <a:spAutoFit/>
          </a:bodyPr>
          <a:lstStyle/>
          <a:p>
            <a:pPr marL="12700">
              <a:lnSpc>
                <a:spcPct val="100000"/>
              </a:lnSpc>
              <a:spcBef>
                <a:spcPts val="95"/>
              </a:spcBef>
            </a:pPr>
            <a:r>
              <a:rPr sz="3100" spc="-5" dirty="0">
                <a:solidFill>
                  <a:srgbClr val="002060"/>
                </a:solidFill>
              </a:rPr>
              <a:t>What</a:t>
            </a:r>
            <a:r>
              <a:rPr sz="3100" spc="5" dirty="0">
                <a:solidFill>
                  <a:srgbClr val="002060"/>
                </a:solidFill>
              </a:rPr>
              <a:t> </a:t>
            </a:r>
            <a:r>
              <a:rPr sz="3100" spc="-5" dirty="0">
                <a:solidFill>
                  <a:srgbClr val="002060"/>
                </a:solidFill>
              </a:rPr>
              <a:t>part</a:t>
            </a:r>
            <a:r>
              <a:rPr sz="3100" spc="25" dirty="0">
                <a:solidFill>
                  <a:srgbClr val="002060"/>
                </a:solidFill>
              </a:rPr>
              <a:t> </a:t>
            </a:r>
            <a:r>
              <a:rPr sz="3100" spc="-5" dirty="0">
                <a:solidFill>
                  <a:srgbClr val="002060"/>
                </a:solidFill>
              </a:rPr>
              <a:t>of the sewer</a:t>
            </a:r>
            <a:r>
              <a:rPr sz="3100" spc="30" dirty="0">
                <a:solidFill>
                  <a:srgbClr val="002060"/>
                </a:solidFill>
              </a:rPr>
              <a:t> </a:t>
            </a:r>
            <a:r>
              <a:rPr sz="3100" spc="-10" dirty="0">
                <a:solidFill>
                  <a:srgbClr val="002060"/>
                </a:solidFill>
              </a:rPr>
              <a:t>line</a:t>
            </a:r>
            <a:r>
              <a:rPr sz="3100" spc="15" dirty="0">
                <a:solidFill>
                  <a:srgbClr val="002060"/>
                </a:solidFill>
              </a:rPr>
              <a:t> </a:t>
            </a:r>
            <a:r>
              <a:rPr sz="3100" spc="-5" dirty="0">
                <a:solidFill>
                  <a:srgbClr val="002060"/>
                </a:solidFill>
              </a:rPr>
              <a:t>are</a:t>
            </a:r>
            <a:r>
              <a:rPr sz="3100" spc="10" dirty="0">
                <a:solidFill>
                  <a:srgbClr val="002060"/>
                </a:solidFill>
              </a:rPr>
              <a:t> </a:t>
            </a:r>
            <a:r>
              <a:rPr sz="3100" spc="-5" dirty="0">
                <a:solidFill>
                  <a:srgbClr val="002060"/>
                </a:solidFill>
              </a:rPr>
              <a:t>customers</a:t>
            </a:r>
            <a:r>
              <a:rPr sz="3100" spc="35" dirty="0">
                <a:solidFill>
                  <a:srgbClr val="002060"/>
                </a:solidFill>
              </a:rPr>
              <a:t> </a:t>
            </a:r>
            <a:r>
              <a:rPr sz="3100" spc="-5" dirty="0">
                <a:solidFill>
                  <a:srgbClr val="002060"/>
                </a:solidFill>
              </a:rPr>
              <a:t>responsible</a:t>
            </a:r>
            <a:r>
              <a:rPr sz="3100" spc="55" dirty="0">
                <a:solidFill>
                  <a:srgbClr val="002060"/>
                </a:solidFill>
              </a:rPr>
              <a:t> </a:t>
            </a:r>
            <a:r>
              <a:rPr sz="3100" spc="-5" dirty="0">
                <a:solidFill>
                  <a:srgbClr val="002060"/>
                </a:solidFill>
              </a:rPr>
              <a:t>for?</a:t>
            </a:r>
            <a:endParaRPr sz="3100" dirty="0">
              <a:solidFill>
                <a:srgbClr val="002060"/>
              </a:solidFill>
            </a:endParaRPr>
          </a:p>
        </p:txBody>
      </p:sp>
      <p:sp>
        <p:nvSpPr>
          <p:cNvPr id="3" name="object 3"/>
          <p:cNvSpPr txBox="1"/>
          <p:nvPr/>
        </p:nvSpPr>
        <p:spPr>
          <a:xfrm>
            <a:off x="771245" y="2235149"/>
            <a:ext cx="4525645" cy="3101490"/>
          </a:xfrm>
          <a:prstGeom prst="rect">
            <a:avLst/>
          </a:prstGeom>
        </p:spPr>
        <p:txBody>
          <a:bodyPr vert="horz" wrap="square" lIns="0" tIns="13335" rIns="0" bIns="0" rtlCol="0">
            <a:spAutoFit/>
          </a:bodyPr>
          <a:lstStyle/>
          <a:p>
            <a:pPr marL="12700">
              <a:lnSpc>
                <a:spcPct val="100000"/>
              </a:lnSpc>
              <a:spcBef>
                <a:spcPts val="105"/>
              </a:spcBef>
            </a:pPr>
            <a:r>
              <a:rPr sz="2300" dirty="0">
                <a:cs typeface="Arial"/>
              </a:rPr>
              <a:t>The</a:t>
            </a:r>
            <a:r>
              <a:rPr sz="2300" spc="-30" dirty="0">
                <a:cs typeface="Arial"/>
              </a:rPr>
              <a:t> </a:t>
            </a:r>
            <a:r>
              <a:rPr sz="2300" dirty="0">
                <a:cs typeface="Arial"/>
              </a:rPr>
              <a:t>City</a:t>
            </a:r>
            <a:r>
              <a:rPr sz="2300" spc="-5" dirty="0">
                <a:cs typeface="Arial"/>
              </a:rPr>
              <a:t> </a:t>
            </a:r>
            <a:r>
              <a:rPr sz="2300" dirty="0">
                <a:cs typeface="Arial"/>
              </a:rPr>
              <a:t>side</a:t>
            </a:r>
            <a:r>
              <a:rPr sz="2300" spc="-35" dirty="0">
                <a:cs typeface="Arial"/>
              </a:rPr>
              <a:t> </a:t>
            </a:r>
            <a:r>
              <a:rPr sz="2300" dirty="0">
                <a:cs typeface="Arial"/>
              </a:rPr>
              <a:t>of the</a:t>
            </a:r>
            <a:r>
              <a:rPr sz="2300" spc="-35" dirty="0">
                <a:cs typeface="Arial"/>
              </a:rPr>
              <a:t> </a:t>
            </a:r>
            <a:r>
              <a:rPr sz="2300" dirty="0">
                <a:cs typeface="Arial"/>
              </a:rPr>
              <a:t>line</a:t>
            </a:r>
            <a:r>
              <a:rPr sz="2300" spc="-10" dirty="0">
                <a:cs typeface="Arial"/>
              </a:rPr>
              <a:t> </a:t>
            </a:r>
            <a:r>
              <a:rPr sz="2300" dirty="0">
                <a:cs typeface="Arial"/>
              </a:rPr>
              <a:t>starts</a:t>
            </a:r>
            <a:r>
              <a:rPr sz="2300" spc="-35" dirty="0">
                <a:cs typeface="Arial"/>
              </a:rPr>
              <a:t> </a:t>
            </a:r>
            <a:r>
              <a:rPr sz="2300" dirty="0">
                <a:cs typeface="Arial"/>
              </a:rPr>
              <a:t>at</a:t>
            </a:r>
            <a:r>
              <a:rPr sz="2300" spc="-15" dirty="0">
                <a:cs typeface="Arial"/>
              </a:rPr>
              <a:t> </a:t>
            </a:r>
            <a:r>
              <a:rPr sz="2300" dirty="0">
                <a:cs typeface="Arial"/>
              </a:rPr>
              <a:t>the</a:t>
            </a:r>
            <a:r>
              <a:rPr sz="2300" spc="-25" dirty="0">
                <a:cs typeface="Arial"/>
              </a:rPr>
              <a:t> </a:t>
            </a:r>
            <a:r>
              <a:rPr sz="2300" dirty="0">
                <a:cs typeface="Arial"/>
              </a:rPr>
              <a:t>main</a:t>
            </a:r>
            <a:r>
              <a:rPr sz="2300" spc="-30" dirty="0">
                <a:cs typeface="Arial"/>
              </a:rPr>
              <a:t> </a:t>
            </a:r>
            <a:r>
              <a:rPr sz="2300" dirty="0">
                <a:cs typeface="Arial"/>
              </a:rPr>
              <a:t>in</a:t>
            </a:r>
            <a:r>
              <a:rPr sz="2300" spc="-10" dirty="0">
                <a:cs typeface="Arial"/>
              </a:rPr>
              <a:t> </a:t>
            </a:r>
            <a:r>
              <a:rPr sz="2300" dirty="0">
                <a:cs typeface="Arial"/>
              </a:rPr>
              <a:t>the</a:t>
            </a:r>
            <a:r>
              <a:rPr sz="2300" spc="-15" dirty="0">
                <a:cs typeface="Arial"/>
              </a:rPr>
              <a:t> </a:t>
            </a:r>
            <a:r>
              <a:rPr sz="2300" dirty="0" smtClean="0">
                <a:cs typeface="Arial"/>
              </a:rPr>
              <a:t>street</a:t>
            </a:r>
            <a:r>
              <a:rPr lang="en-US" sz="2300" dirty="0" smtClean="0">
                <a:cs typeface="Arial"/>
              </a:rPr>
              <a:t> </a:t>
            </a:r>
            <a:r>
              <a:rPr sz="2300" spc="-5" dirty="0" smtClean="0">
                <a:cs typeface="Arial"/>
              </a:rPr>
              <a:t>and</a:t>
            </a:r>
            <a:r>
              <a:rPr sz="2300" spc="-25" dirty="0" smtClean="0">
                <a:cs typeface="Arial"/>
              </a:rPr>
              <a:t> </a:t>
            </a:r>
            <a:r>
              <a:rPr sz="2300" spc="-5" dirty="0">
                <a:cs typeface="Arial"/>
              </a:rPr>
              <a:t>goes</a:t>
            </a:r>
            <a:r>
              <a:rPr sz="2300" spc="-35" dirty="0">
                <a:cs typeface="Arial"/>
              </a:rPr>
              <a:t> </a:t>
            </a:r>
            <a:r>
              <a:rPr sz="2300" dirty="0">
                <a:cs typeface="Arial"/>
              </a:rPr>
              <a:t>to</a:t>
            </a:r>
            <a:r>
              <a:rPr sz="2300" spc="-15" dirty="0">
                <a:cs typeface="Arial"/>
              </a:rPr>
              <a:t> </a:t>
            </a:r>
            <a:r>
              <a:rPr sz="2300" dirty="0">
                <a:cs typeface="Arial"/>
              </a:rPr>
              <a:t>the</a:t>
            </a:r>
            <a:r>
              <a:rPr sz="2300" spc="-30" dirty="0">
                <a:cs typeface="Arial"/>
              </a:rPr>
              <a:t> </a:t>
            </a:r>
            <a:r>
              <a:rPr sz="2300" dirty="0">
                <a:cs typeface="Arial"/>
              </a:rPr>
              <a:t>customer’s</a:t>
            </a:r>
            <a:r>
              <a:rPr sz="2300" spc="-45" dirty="0">
                <a:cs typeface="Arial"/>
              </a:rPr>
              <a:t> </a:t>
            </a:r>
            <a:r>
              <a:rPr sz="2300" spc="-5" dirty="0">
                <a:cs typeface="Arial"/>
              </a:rPr>
              <a:t>sewer</a:t>
            </a:r>
            <a:r>
              <a:rPr sz="2300" spc="-15" dirty="0">
                <a:cs typeface="Arial"/>
              </a:rPr>
              <a:t> </a:t>
            </a:r>
            <a:r>
              <a:rPr sz="2300" dirty="0">
                <a:cs typeface="Arial"/>
              </a:rPr>
              <a:t>cleanout.</a:t>
            </a:r>
          </a:p>
          <a:p>
            <a:pPr marL="12700" marR="245745">
              <a:lnSpc>
                <a:spcPct val="100000"/>
              </a:lnSpc>
              <a:spcBef>
                <a:spcPts val="1005"/>
              </a:spcBef>
            </a:pPr>
            <a:endParaRPr lang="en-US" sz="2300" spc="-5" dirty="0" smtClean="0">
              <a:cs typeface="Arial"/>
            </a:endParaRPr>
          </a:p>
          <a:p>
            <a:pPr marL="12700" marR="245745">
              <a:lnSpc>
                <a:spcPct val="100000"/>
              </a:lnSpc>
              <a:spcBef>
                <a:spcPts val="1005"/>
              </a:spcBef>
            </a:pPr>
            <a:r>
              <a:rPr sz="2300" spc="-5" dirty="0" smtClean="0">
                <a:cs typeface="Arial"/>
              </a:rPr>
              <a:t>The </a:t>
            </a:r>
            <a:r>
              <a:rPr sz="2300" dirty="0">
                <a:cs typeface="Arial"/>
              </a:rPr>
              <a:t>customer’s </a:t>
            </a:r>
            <a:r>
              <a:rPr sz="2300" spc="-5" dirty="0">
                <a:cs typeface="Arial"/>
              </a:rPr>
              <a:t>side of </a:t>
            </a:r>
            <a:r>
              <a:rPr sz="2300" dirty="0">
                <a:cs typeface="Arial"/>
              </a:rPr>
              <a:t>the </a:t>
            </a:r>
            <a:r>
              <a:rPr sz="2300" spc="-5" dirty="0">
                <a:cs typeface="Arial"/>
              </a:rPr>
              <a:t>service line goes </a:t>
            </a:r>
            <a:r>
              <a:rPr sz="2300" dirty="0">
                <a:cs typeface="Arial"/>
              </a:rPr>
              <a:t>from </a:t>
            </a:r>
            <a:r>
              <a:rPr sz="2300" spc="-5" dirty="0">
                <a:cs typeface="Arial"/>
              </a:rPr>
              <a:t>the </a:t>
            </a:r>
            <a:r>
              <a:rPr sz="2300" dirty="0">
                <a:cs typeface="Arial"/>
              </a:rPr>
              <a:t> </a:t>
            </a:r>
            <a:r>
              <a:rPr sz="2300" spc="-5" dirty="0">
                <a:cs typeface="Arial"/>
              </a:rPr>
              <a:t>sewer</a:t>
            </a:r>
            <a:r>
              <a:rPr sz="2300" spc="-15" dirty="0">
                <a:cs typeface="Arial"/>
              </a:rPr>
              <a:t> </a:t>
            </a:r>
            <a:r>
              <a:rPr sz="2300" dirty="0">
                <a:cs typeface="Arial"/>
              </a:rPr>
              <a:t>cleanout</a:t>
            </a:r>
            <a:r>
              <a:rPr sz="2300" spc="-40" dirty="0">
                <a:cs typeface="Arial"/>
              </a:rPr>
              <a:t> </a:t>
            </a:r>
            <a:r>
              <a:rPr sz="2300" dirty="0">
                <a:cs typeface="Arial"/>
              </a:rPr>
              <a:t>to</a:t>
            </a:r>
            <a:r>
              <a:rPr sz="2300" spc="-20" dirty="0">
                <a:cs typeface="Arial"/>
              </a:rPr>
              <a:t> </a:t>
            </a:r>
            <a:r>
              <a:rPr sz="2300" dirty="0">
                <a:cs typeface="Arial"/>
              </a:rPr>
              <a:t>the</a:t>
            </a:r>
            <a:r>
              <a:rPr sz="2300" spc="-25" dirty="0">
                <a:cs typeface="Arial"/>
              </a:rPr>
              <a:t> </a:t>
            </a:r>
            <a:r>
              <a:rPr sz="2300" dirty="0">
                <a:cs typeface="Arial"/>
              </a:rPr>
              <a:t>house</a:t>
            </a:r>
            <a:r>
              <a:rPr sz="2300" spc="-45" dirty="0">
                <a:cs typeface="Arial"/>
              </a:rPr>
              <a:t> </a:t>
            </a:r>
            <a:r>
              <a:rPr sz="2300" dirty="0">
                <a:cs typeface="Arial"/>
              </a:rPr>
              <a:t>and</a:t>
            </a:r>
            <a:r>
              <a:rPr sz="2300" spc="-10" dirty="0">
                <a:cs typeface="Arial"/>
              </a:rPr>
              <a:t> </a:t>
            </a:r>
            <a:r>
              <a:rPr sz="2300" dirty="0">
                <a:cs typeface="Arial"/>
              </a:rPr>
              <a:t>includes</a:t>
            </a:r>
            <a:r>
              <a:rPr sz="2300" spc="-45" dirty="0">
                <a:cs typeface="Arial"/>
              </a:rPr>
              <a:t> </a:t>
            </a:r>
            <a:r>
              <a:rPr sz="2300" dirty="0">
                <a:cs typeface="Arial"/>
              </a:rPr>
              <a:t>all</a:t>
            </a:r>
            <a:r>
              <a:rPr sz="2300" spc="-5" dirty="0">
                <a:cs typeface="Arial"/>
              </a:rPr>
              <a:t> </a:t>
            </a:r>
            <a:r>
              <a:rPr sz="2300" dirty="0">
                <a:cs typeface="Arial"/>
              </a:rPr>
              <a:t>plumbing </a:t>
            </a:r>
            <a:r>
              <a:rPr sz="2300" spc="-375" dirty="0">
                <a:cs typeface="Arial"/>
              </a:rPr>
              <a:t> </a:t>
            </a:r>
            <a:r>
              <a:rPr sz="2300" dirty="0">
                <a:cs typeface="Arial"/>
              </a:rPr>
              <a:t>inside</a:t>
            </a:r>
            <a:r>
              <a:rPr sz="2300" spc="-35" dirty="0">
                <a:cs typeface="Arial"/>
              </a:rPr>
              <a:t> </a:t>
            </a:r>
            <a:r>
              <a:rPr sz="2300" dirty="0">
                <a:cs typeface="Arial"/>
              </a:rPr>
              <a:t>the</a:t>
            </a:r>
            <a:r>
              <a:rPr sz="2300" spc="-20" dirty="0">
                <a:cs typeface="Arial"/>
              </a:rPr>
              <a:t> </a:t>
            </a:r>
            <a:r>
              <a:rPr sz="2300" dirty="0">
                <a:cs typeface="Arial"/>
              </a:rPr>
              <a:t>house</a:t>
            </a:r>
            <a:r>
              <a:rPr sz="2300" dirty="0" smtClean="0">
                <a:cs typeface="Arial"/>
              </a:rPr>
              <a:t>.</a:t>
            </a:r>
            <a:endParaRPr sz="2300" dirty="0">
              <a:cs typeface="Arial"/>
            </a:endParaRPr>
          </a:p>
        </p:txBody>
      </p:sp>
      <p:pic>
        <p:nvPicPr>
          <p:cNvPr id="4" name="object 4"/>
          <p:cNvPicPr/>
          <p:nvPr/>
        </p:nvPicPr>
        <p:blipFill>
          <a:blip r:embed="rId2" cstate="print"/>
          <a:stretch>
            <a:fillRect/>
          </a:stretch>
        </p:blipFill>
        <p:spPr>
          <a:xfrm>
            <a:off x="5705855" y="2460752"/>
            <a:ext cx="5647944" cy="3427476"/>
          </a:xfrm>
          <a:prstGeom prst="rect">
            <a:avLst/>
          </a:prstGeom>
        </p:spPr>
      </p:pic>
      <p:sp>
        <p:nvSpPr>
          <p:cNvPr id="5" name="object 5"/>
          <p:cNvSpPr txBox="1">
            <a:spLocks noGrp="1"/>
          </p:cNvSpPr>
          <p:nvPr>
            <p:ph type="sldNum" sz="quarter" idx="4294967295"/>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t>23</a:t>
            </a:fld>
            <a:endParaRPr spc="-5" dirty="0"/>
          </a:p>
        </p:txBody>
      </p:sp>
    </p:spTree>
    <p:extLst>
      <p:ext uri="{BB962C8B-B14F-4D97-AF65-F5344CB8AC3E}">
        <p14:creationId xmlns:p14="http://schemas.microsoft.com/office/powerpoint/2010/main" val="42337670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95796"/>
            <a:ext cx="10515600" cy="911480"/>
          </a:xfrm>
        </p:spPr>
        <p:txBody>
          <a:bodyPr>
            <a:normAutofit fontScale="90000"/>
          </a:bodyPr>
          <a:lstStyle/>
          <a:p>
            <a:pPr lvl="0">
              <a:spcBef>
                <a:spcPts val="1000"/>
              </a:spcBef>
            </a:pPr>
            <a:r>
              <a:rPr lang="en-US" sz="3600" dirty="0">
                <a:solidFill>
                  <a:srgbClr val="002060"/>
                </a:solidFill>
                <a:ea typeface="+mn-ea"/>
                <a:cs typeface="+mn-cs"/>
              </a:rPr>
              <a:t>Will </a:t>
            </a:r>
            <a:r>
              <a:rPr lang="en-US" sz="3600" dirty="0" smtClean="0">
                <a:solidFill>
                  <a:srgbClr val="002060"/>
                </a:solidFill>
                <a:ea typeface="+mn-ea"/>
                <a:cs typeface="+mn-cs"/>
              </a:rPr>
              <a:t>the construction </a:t>
            </a:r>
            <a:r>
              <a:rPr lang="en-US" sz="3600" dirty="0">
                <a:solidFill>
                  <a:srgbClr val="002060"/>
                </a:solidFill>
                <a:ea typeface="+mn-ea"/>
                <a:cs typeface="+mn-cs"/>
              </a:rPr>
              <a:t>affect my irrigation?</a:t>
            </a:r>
            <a:br>
              <a:rPr lang="en-US" sz="3600" dirty="0">
                <a:solidFill>
                  <a:srgbClr val="002060"/>
                </a:solidFill>
                <a:ea typeface="+mn-ea"/>
                <a:cs typeface="+mn-cs"/>
              </a:rPr>
            </a:br>
            <a:endParaRPr lang="en-US" sz="3600" dirty="0">
              <a:solidFill>
                <a:srgbClr val="002060"/>
              </a:solidFill>
            </a:endParaRPr>
          </a:p>
        </p:txBody>
      </p:sp>
      <p:sp>
        <p:nvSpPr>
          <p:cNvPr id="3" name="Content Placeholder 2"/>
          <p:cNvSpPr>
            <a:spLocks noGrp="1"/>
          </p:cNvSpPr>
          <p:nvPr>
            <p:ph idx="1"/>
          </p:nvPr>
        </p:nvSpPr>
        <p:spPr>
          <a:xfrm>
            <a:off x="838200" y="2430684"/>
            <a:ext cx="4523509" cy="3721566"/>
          </a:xfrm>
        </p:spPr>
        <p:txBody>
          <a:bodyPr>
            <a:normAutofit fontScale="70000" lnSpcReduction="20000"/>
          </a:bodyPr>
          <a:lstStyle/>
          <a:p>
            <a:pPr marL="0" indent="0">
              <a:lnSpc>
                <a:spcPct val="120000"/>
              </a:lnSpc>
              <a:buNone/>
            </a:pPr>
            <a:r>
              <a:rPr lang="en-US" dirty="0"/>
              <a:t>The contractor has to cap irrigation lines before construction starts. </a:t>
            </a:r>
            <a:endParaRPr lang="en-US" dirty="0" smtClean="0"/>
          </a:p>
          <a:p>
            <a:pPr marL="0" indent="0">
              <a:lnSpc>
                <a:spcPct val="120000"/>
              </a:lnSpc>
              <a:buNone/>
            </a:pPr>
            <a:endParaRPr lang="en-US" dirty="0" smtClean="0"/>
          </a:p>
          <a:p>
            <a:pPr marL="0" indent="0">
              <a:lnSpc>
                <a:spcPct val="120000"/>
              </a:lnSpc>
              <a:buNone/>
            </a:pPr>
            <a:r>
              <a:rPr lang="en-US" dirty="0" smtClean="0"/>
              <a:t>The </a:t>
            </a:r>
            <a:r>
              <a:rPr lang="en-US" dirty="0"/>
              <a:t>contractor </a:t>
            </a:r>
            <a:r>
              <a:rPr lang="en-US" dirty="0" smtClean="0"/>
              <a:t>may </a:t>
            </a:r>
            <a:r>
              <a:rPr lang="en-US" dirty="0"/>
              <a:t>ask property owners to turn on </a:t>
            </a:r>
            <a:r>
              <a:rPr lang="en-US" dirty="0" smtClean="0"/>
              <a:t>their </a:t>
            </a:r>
            <a:r>
              <a:rPr lang="en-US" dirty="0"/>
              <a:t>irrigation </a:t>
            </a:r>
            <a:r>
              <a:rPr lang="en-US" dirty="0" smtClean="0"/>
              <a:t>systems </a:t>
            </a:r>
            <a:r>
              <a:rPr lang="en-US" dirty="0"/>
              <a:t>so </a:t>
            </a:r>
            <a:r>
              <a:rPr lang="en-US" dirty="0" smtClean="0"/>
              <a:t>the sprinkler </a:t>
            </a:r>
            <a:r>
              <a:rPr lang="en-US" dirty="0"/>
              <a:t>heads can be located and flagged. </a:t>
            </a:r>
            <a:endParaRPr lang="en-US" dirty="0" smtClean="0"/>
          </a:p>
          <a:p>
            <a:pPr marL="0" indent="0">
              <a:lnSpc>
                <a:spcPct val="120000"/>
              </a:lnSpc>
              <a:buNone/>
            </a:pPr>
            <a:endParaRPr lang="en-US" dirty="0" smtClean="0"/>
          </a:p>
          <a:p>
            <a:pPr marL="0" indent="0">
              <a:lnSpc>
                <a:spcPct val="120000"/>
              </a:lnSpc>
              <a:buNone/>
            </a:pPr>
            <a:r>
              <a:rPr lang="en-US" dirty="0" smtClean="0"/>
              <a:t>The </a:t>
            </a:r>
            <a:r>
              <a:rPr lang="en-US" dirty="0"/>
              <a:t>contractor will replace capped or damaged irrigation </a:t>
            </a:r>
            <a:r>
              <a:rPr lang="en-US" dirty="0" smtClean="0"/>
              <a:t>systems.</a:t>
            </a:r>
          </a:p>
          <a:p>
            <a:pPr marL="0" indent="0">
              <a:buNone/>
            </a:pPr>
            <a:endParaRPr lang="en-US" sz="1300" i="1" dirty="0" smtClean="0">
              <a:solidFill>
                <a:schemeClr val="accent1">
                  <a:lumMod val="75000"/>
                </a:schemeClr>
              </a:solidFill>
            </a:endParaRPr>
          </a:p>
          <a:p>
            <a:pPr marL="0" indent="0">
              <a:buNone/>
            </a:pPr>
            <a:endParaRPr lang="en-US" dirty="0"/>
          </a:p>
          <a:p>
            <a:pPr marL="0" lvl="0" indent="0">
              <a:buNone/>
            </a:pPr>
            <a:endParaRPr lang="en-US" dirty="0" smtClean="0">
              <a:solidFill>
                <a:srgbClr val="FF0000"/>
              </a:solidFill>
            </a:endParaRPr>
          </a:p>
        </p:txBody>
      </p:sp>
      <p:sp>
        <p:nvSpPr>
          <p:cNvPr id="4" name="Slide Number Placeholder 3"/>
          <p:cNvSpPr>
            <a:spLocks noGrp="1"/>
          </p:cNvSpPr>
          <p:nvPr>
            <p:ph type="sldNum" sz="quarter" idx="12"/>
          </p:nvPr>
        </p:nvSpPr>
        <p:spPr/>
        <p:txBody>
          <a:bodyPr/>
          <a:lstStyle/>
          <a:p>
            <a:fld id="{A603B1B1-3A7F-AE40-94E9-B6B723601248}" type="slidenum">
              <a:rPr lang="en-US" smtClean="0"/>
              <a:t>24</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2342250"/>
            <a:ext cx="5715000" cy="3810000"/>
          </a:xfrm>
          <a:prstGeom prst="rect">
            <a:avLst/>
          </a:prstGeom>
        </p:spPr>
      </p:pic>
    </p:spTree>
    <p:extLst>
      <p:ext uri="{BB962C8B-B14F-4D97-AF65-F5344CB8AC3E}">
        <p14:creationId xmlns:p14="http://schemas.microsoft.com/office/powerpoint/2010/main" val="6718257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47023"/>
            <a:ext cx="10515600" cy="2175310"/>
          </a:xfrm>
        </p:spPr>
        <p:txBody>
          <a:bodyPr>
            <a:normAutofit/>
          </a:bodyPr>
          <a:lstStyle/>
          <a:p>
            <a:r>
              <a:rPr lang="en-US" sz="3800" dirty="0" smtClean="0">
                <a:solidFill>
                  <a:srgbClr val="002060"/>
                </a:solidFill>
              </a:rPr>
              <a:t>Are we getting new curb, gutter and sidewalks?</a:t>
            </a:r>
            <a:endParaRPr lang="en-US" sz="3800" dirty="0">
              <a:solidFill>
                <a:srgbClr val="002060"/>
              </a:solidFill>
            </a:endParaRPr>
          </a:p>
        </p:txBody>
      </p:sp>
      <p:sp>
        <p:nvSpPr>
          <p:cNvPr id="4" name="Slide Number Placeholder 3"/>
          <p:cNvSpPr>
            <a:spLocks noGrp="1"/>
          </p:cNvSpPr>
          <p:nvPr>
            <p:ph type="sldNum" sz="quarter" idx="12"/>
          </p:nvPr>
        </p:nvSpPr>
        <p:spPr/>
        <p:txBody>
          <a:bodyPr/>
          <a:lstStyle/>
          <a:p>
            <a:fld id="{A603B1B1-3A7F-AE40-94E9-B6B723601248}" type="slidenum">
              <a:rPr lang="en-US" smtClean="0"/>
              <a:t>25</a:t>
            </a:fld>
            <a:endParaRPr lang="en-US" dirty="0"/>
          </a:p>
        </p:txBody>
      </p:sp>
      <p:sp>
        <p:nvSpPr>
          <p:cNvPr id="5" name="Content Placeholder 4"/>
          <p:cNvSpPr>
            <a:spLocks noGrp="1"/>
          </p:cNvSpPr>
          <p:nvPr>
            <p:ph idx="1"/>
          </p:nvPr>
        </p:nvSpPr>
        <p:spPr>
          <a:xfrm>
            <a:off x="838200" y="2193108"/>
            <a:ext cx="10515600" cy="4351338"/>
          </a:xfrm>
        </p:spPr>
        <p:txBody>
          <a:bodyPr>
            <a:normAutofit/>
          </a:bodyPr>
          <a:lstStyle/>
          <a:p>
            <a:pPr marL="0" indent="0">
              <a:buNone/>
            </a:pPr>
            <a:r>
              <a:rPr lang="en-US" sz="2400" dirty="0" smtClean="0"/>
              <a:t>Concrete curbs will replaced on all streets within the project.</a:t>
            </a:r>
          </a:p>
          <a:p>
            <a:pPr marL="0" indent="0">
              <a:buNone/>
            </a:pPr>
            <a:endParaRPr lang="en-US" sz="2400" dirty="0"/>
          </a:p>
          <a:p>
            <a:pPr marL="0" indent="0">
              <a:buNone/>
            </a:pPr>
            <a:r>
              <a:rPr lang="en-US" sz="2400" dirty="0" smtClean="0"/>
              <a:t>The </a:t>
            </a:r>
            <a:r>
              <a:rPr lang="en-US" sz="2400" dirty="0"/>
              <a:t>City will only replace the part of the driveway that is in the City right-of-way, which we refer to as the “</a:t>
            </a:r>
            <a:r>
              <a:rPr lang="en-US" sz="2400" dirty="0" smtClean="0"/>
              <a:t>apron” or “driveway approach.” </a:t>
            </a:r>
            <a:r>
              <a:rPr lang="en-US" sz="2400" dirty="0"/>
              <a:t>The City does not replace the driveway from the street to your </a:t>
            </a:r>
            <a:r>
              <a:rPr lang="en-US" sz="2400" dirty="0" smtClean="0"/>
              <a:t>garage.</a:t>
            </a:r>
          </a:p>
          <a:p>
            <a:pPr marL="0" indent="0">
              <a:buNone/>
            </a:pPr>
            <a:endParaRPr lang="en-US" sz="2400" dirty="0"/>
          </a:p>
          <a:p>
            <a:pPr marL="0" indent="0">
              <a:buNone/>
            </a:pPr>
            <a:r>
              <a:rPr lang="en-US" sz="2400" dirty="0" smtClean="0"/>
              <a:t>New concrete sidewalks are also included on a majority of streets.  </a:t>
            </a:r>
            <a:endParaRPr lang="en-US" sz="2400" dirty="0"/>
          </a:p>
          <a:p>
            <a:endParaRPr lang="en-US" dirty="0"/>
          </a:p>
        </p:txBody>
      </p:sp>
    </p:spTree>
    <p:extLst>
      <p:ext uri="{BB962C8B-B14F-4D97-AF65-F5344CB8AC3E}">
        <p14:creationId xmlns:p14="http://schemas.microsoft.com/office/powerpoint/2010/main" val="11827099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47023"/>
            <a:ext cx="10515600" cy="2175310"/>
          </a:xfrm>
        </p:spPr>
        <p:txBody>
          <a:bodyPr>
            <a:normAutofit/>
          </a:bodyPr>
          <a:lstStyle/>
          <a:p>
            <a:r>
              <a:rPr lang="en-US" sz="3800" dirty="0" smtClean="0">
                <a:solidFill>
                  <a:srgbClr val="002060"/>
                </a:solidFill>
              </a:rPr>
              <a:t>Will I be able to access my driveway?</a:t>
            </a:r>
            <a:endParaRPr lang="en-US" sz="3800" dirty="0">
              <a:solidFill>
                <a:srgbClr val="002060"/>
              </a:solidFill>
            </a:endParaRPr>
          </a:p>
        </p:txBody>
      </p:sp>
      <p:sp>
        <p:nvSpPr>
          <p:cNvPr id="4" name="Slide Number Placeholder 3"/>
          <p:cNvSpPr>
            <a:spLocks noGrp="1"/>
          </p:cNvSpPr>
          <p:nvPr>
            <p:ph type="sldNum" sz="quarter" idx="12"/>
          </p:nvPr>
        </p:nvSpPr>
        <p:spPr/>
        <p:txBody>
          <a:bodyPr/>
          <a:lstStyle/>
          <a:p>
            <a:fld id="{A603B1B1-3A7F-AE40-94E9-B6B723601248}" type="slidenum">
              <a:rPr lang="en-US" smtClean="0"/>
              <a:t>26</a:t>
            </a:fld>
            <a:endParaRPr lang="en-US" dirty="0"/>
          </a:p>
        </p:txBody>
      </p:sp>
      <p:sp>
        <p:nvSpPr>
          <p:cNvPr id="5" name="Content Placeholder 4"/>
          <p:cNvSpPr>
            <a:spLocks noGrp="1"/>
          </p:cNvSpPr>
          <p:nvPr>
            <p:ph idx="1"/>
          </p:nvPr>
        </p:nvSpPr>
        <p:spPr>
          <a:xfrm>
            <a:off x="838200" y="2193108"/>
            <a:ext cx="10515600" cy="4351338"/>
          </a:xfrm>
        </p:spPr>
        <p:txBody>
          <a:bodyPr>
            <a:normAutofit/>
          </a:bodyPr>
          <a:lstStyle/>
          <a:p>
            <a:pPr marL="0" indent="0">
              <a:buNone/>
            </a:pPr>
            <a:r>
              <a:rPr lang="en-US" sz="2400" dirty="0" smtClean="0"/>
              <a:t>During pavement construction, there will be times when you are unable to access your driveway.  </a:t>
            </a:r>
          </a:p>
          <a:p>
            <a:pPr marL="0" indent="0">
              <a:buNone/>
            </a:pPr>
            <a:endParaRPr lang="en-US" sz="2400" dirty="0"/>
          </a:p>
          <a:p>
            <a:pPr marL="0" indent="0">
              <a:buNone/>
            </a:pPr>
            <a:r>
              <a:rPr lang="en-US" sz="2400" dirty="0" smtClean="0"/>
              <a:t>You will not have access to your driveway</a:t>
            </a:r>
          </a:p>
          <a:p>
            <a:r>
              <a:rPr lang="en-US" sz="2400" dirty="0"/>
              <a:t>W</a:t>
            </a:r>
            <a:r>
              <a:rPr lang="en-US" sz="2400" dirty="0" smtClean="0"/>
              <a:t>hen pavement is being placed directly in front of your property</a:t>
            </a:r>
          </a:p>
          <a:p>
            <a:r>
              <a:rPr lang="en-US" sz="2400" dirty="0" smtClean="0"/>
              <a:t>When your driveway itself is being replaced.</a:t>
            </a:r>
            <a:endParaRPr lang="en-US" sz="2400" dirty="0"/>
          </a:p>
          <a:p>
            <a:pPr marL="0" indent="0">
              <a:buNone/>
            </a:pPr>
            <a:endParaRPr lang="en-US" dirty="0" smtClean="0"/>
          </a:p>
          <a:p>
            <a:pPr marL="0" indent="0">
              <a:buNone/>
            </a:pPr>
            <a:r>
              <a:rPr lang="en-US" sz="2400" dirty="0"/>
              <a:t>The inspector and contractor will contact you prior to construction start so that you can make arrangements to park elsewhere.</a:t>
            </a:r>
          </a:p>
        </p:txBody>
      </p:sp>
    </p:spTree>
    <p:extLst>
      <p:ext uri="{BB962C8B-B14F-4D97-AF65-F5344CB8AC3E}">
        <p14:creationId xmlns:p14="http://schemas.microsoft.com/office/powerpoint/2010/main" val="33653170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07215"/>
            <a:ext cx="10515600" cy="923469"/>
          </a:xfrm>
        </p:spPr>
        <p:txBody>
          <a:bodyPr>
            <a:normAutofit/>
          </a:bodyPr>
          <a:lstStyle/>
          <a:p>
            <a:r>
              <a:rPr lang="en-US" sz="3600" dirty="0" smtClean="0">
                <a:solidFill>
                  <a:srgbClr val="002060"/>
                </a:solidFill>
              </a:rPr>
              <a:t>What happens if my property is damaged?</a:t>
            </a:r>
            <a:endParaRPr lang="en-US" sz="3600" dirty="0">
              <a:solidFill>
                <a:srgbClr val="002060"/>
              </a:solidFill>
            </a:endParaRPr>
          </a:p>
        </p:txBody>
      </p:sp>
      <p:sp>
        <p:nvSpPr>
          <p:cNvPr id="3" name="Content Placeholder 2"/>
          <p:cNvSpPr>
            <a:spLocks noGrp="1"/>
          </p:cNvSpPr>
          <p:nvPr>
            <p:ph idx="1"/>
          </p:nvPr>
        </p:nvSpPr>
        <p:spPr>
          <a:xfrm>
            <a:off x="6008913" y="2430684"/>
            <a:ext cx="5344887" cy="3769819"/>
          </a:xfrm>
        </p:spPr>
        <p:txBody>
          <a:bodyPr>
            <a:normAutofit lnSpcReduction="10000"/>
          </a:bodyPr>
          <a:lstStyle/>
          <a:p>
            <a:pPr marL="0" indent="0">
              <a:lnSpc>
                <a:spcPct val="100000"/>
              </a:lnSpc>
              <a:buNone/>
            </a:pPr>
            <a:r>
              <a:rPr lang="en-US" sz="2400" dirty="0" smtClean="0"/>
              <a:t>The contractor will take pictures and video of the property before breaking ground. We also encourage property owners to take pictures and video of their property before construction commences. </a:t>
            </a:r>
          </a:p>
          <a:p>
            <a:pPr marL="0" indent="0">
              <a:lnSpc>
                <a:spcPct val="100000"/>
              </a:lnSpc>
              <a:buNone/>
            </a:pPr>
            <a:endParaRPr lang="en-US" sz="2400" dirty="0" smtClean="0"/>
          </a:p>
          <a:p>
            <a:pPr marL="0" indent="0">
              <a:lnSpc>
                <a:spcPct val="100000"/>
              </a:lnSpc>
              <a:buNone/>
            </a:pPr>
            <a:r>
              <a:rPr lang="en-US" sz="2400" dirty="0" smtClean="0"/>
              <a:t>Damage resulting from the contractor’s activities during construction is the responsibility of the contractor.</a:t>
            </a:r>
          </a:p>
          <a:p>
            <a:pPr marL="0" indent="0">
              <a:lnSpc>
                <a:spcPct val="100000"/>
              </a:lnSpc>
              <a:buNone/>
            </a:pPr>
            <a:endParaRPr lang="en-US" sz="2400" dirty="0"/>
          </a:p>
          <a:p>
            <a:pPr marL="0" indent="0">
              <a:buNone/>
            </a:pPr>
            <a:endParaRPr lang="en-US" sz="1400" b="1" i="1" dirty="0" smtClean="0">
              <a:solidFill>
                <a:schemeClr val="accent1">
                  <a:lumMod val="75000"/>
                </a:schemeClr>
              </a:solidFill>
              <a:latin typeface="+mj-lt"/>
            </a:endParaRPr>
          </a:p>
          <a:p>
            <a:pPr marL="457200" lvl="1" indent="0">
              <a:buNone/>
            </a:pPr>
            <a:endParaRPr lang="en-US" dirty="0" smtClean="0"/>
          </a:p>
          <a:p>
            <a:pPr marL="0" indent="0">
              <a:buNone/>
            </a:pPr>
            <a:endParaRPr lang="en-US" sz="1400" b="1" i="1" dirty="0" smtClean="0">
              <a:solidFill>
                <a:schemeClr val="accent1">
                  <a:lumMod val="75000"/>
                </a:schemeClr>
              </a:solidFill>
            </a:endParaRPr>
          </a:p>
          <a:p>
            <a:pPr marL="0" indent="0">
              <a:buNone/>
            </a:pPr>
            <a:endParaRPr lang="en-US" sz="1300" i="1" dirty="0" smtClean="0">
              <a:solidFill>
                <a:schemeClr val="accent1">
                  <a:lumMod val="75000"/>
                </a:schemeClr>
              </a:solidFill>
            </a:endParaRPr>
          </a:p>
          <a:p>
            <a:pPr marL="0" indent="0">
              <a:buNone/>
            </a:pPr>
            <a:endParaRPr lang="en-US" dirty="0"/>
          </a:p>
          <a:p>
            <a:pPr marL="0" lvl="0" indent="0">
              <a:buNone/>
            </a:pPr>
            <a:endParaRPr lang="en-US" dirty="0" smtClean="0">
              <a:solidFill>
                <a:srgbClr val="FF0000"/>
              </a:solidFill>
            </a:endParaRPr>
          </a:p>
        </p:txBody>
      </p:sp>
      <p:sp>
        <p:nvSpPr>
          <p:cNvPr id="4" name="Slide Number Placeholder 3"/>
          <p:cNvSpPr>
            <a:spLocks noGrp="1"/>
          </p:cNvSpPr>
          <p:nvPr>
            <p:ph type="sldNum" sz="quarter" idx="12"/>
          </p:nvPr>
        </p:nvSpPr>
        <p:spPr/>
        <p:txBody>
          <a:bodyPr/>
          <a:lstStyle/>
          <a:p>
            <a:fld id="{A603B1B1-3A7F-AE40-94E9-B6B723601248}" type="slidenum">
              <a:rPr lang="en-US" smtClean="0"/>
              <a:t>27</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430684"/>
            <a:ext cx="4980015" cy="3311707"/>
          </a:xfrm>
          <a:prstGeom prst="rect">
            <a:avLst/>
          </a:prstGeom>
        </p:spPr>
      </p:pic>
    </p:spTree>
    <p:extLst>
      <p:ext uri="{BB962C8B-B14F-4D97-AF65-F5344CB8AC3E}">
        <p14:creationId xmlns:p14="http://schemas.microsoft.com/office/powerpoint/2010/main" val="10476935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07215"/>
            <a:ext cx="10515600" cy="1100061"/>
          </a:xfrm>
        </p:spPr>
        <p:txBody>
          <a:bodyPr>
            <a:normAutofit/>
          </a:bodyPr>
          <a:lstStyle/>
          <a:p>
            <a:r>
              <a:rPr lang="en-US" sz="3600" dirty="0" smtClean="0">
                <a:solidFill>
                  <a:srgbClr val="002060"/>
                </a:solidFill>
              </a:rPr>
              <a:t>Will there be lane closures during construction?</a:t>
            </a:r>
            <a:endParaRPr lang="en-US" sz="3600" dirty="0">
              <a:solidFill>
                <a:srgbClr val="002060"/>
              </a:solidFill>
            </a:endParaRPr>
          </a:p>
        </p:txBody>
      </p:sp>
      <p:sp>
        <p:nvSpPr>
          <p:cNvPr id="3" name="Content Placeholder 2"/>
          <p:cNvSpPr>
            <a:spLocks noGrp="1"/>
          </p:cNvSpPr>
          <p:nvPr>
            <p:ph idx="1"/>
          </p:nvPr>
        </p:nvSpPr>
        <p:spPr>
          <a:xfrm>
            <a:off x="4484914" y="2607276"/>
            <a:ext cx="6738257" cy="3358095"/>
          </a:xfrm>
        </p:spPr>
        <p:txBody>
          <a:bodyPr>
            <a:normAutofit fontScale="70000" lnSpcReduction="20000"/>
          </a:bodyPr>
          <a:lstStyle/>
          <a:p>
            <a:pPr marL="0" indent="0">
              <a:lnSpc>
                <a:spcPct val="120000"/>
              </a:lnSpc>
              <a:buNone/>
            </a:pPr>
            <a:r>
              <a:rPr lang="en-US" sz="3300" dirty="0" smtClean="0"/>
              <a:t>There will be lane closures when the contractor is installing the water and sewer lines and during street subgrade preparation and paving. Signs </a:t>
            </a:r>
            <a:r>
              <a:rPr lang="en-US" sz="3300" dirty="0"/>
              <a:t>will be posted to alert motorists</a:t>
            </a:r>
            <a:r>
              <a:rPr lang="en-US" sz="3300" dirty="0" smtClean="0"/>
              <a:t>.</a:t>
            </a:r>
          </a:p>
          <a:p>
            <a:pPr marL="0" indent="0">
              <a:lnSpc>
                <a:spcPct val="120000"/>
              </a:lnSpc>
              <a:buNone/>
            </a:pPr>
            <a:r>
              <a:rPr lang="en-US" sz="3300" dirty="0" smtClean="0"/>
              <a:t> </a:t>
            </a:r>
          </a:p>
          <a:p>
            <a:pPr marL="0" indent="0">
              <a:lnSpc>
                <a:spcPct val="120000"/>
              </a:lnSpc>
              <a:buNone/>
            </a:pPr>
            <a:r>
              <a:rPr lang="en-US" sz="3300" dirty="0"/>
              <a:t>The hours of construction are 7 a.m. to 6 p.m.,  Monday-Friday and, if requested by the contractor,  9 a.m. to </a:t>
            </a:r>
            <a:r>
              <a:rPr lang="en-US" sz="3300" dirty="0" smtClean="0"/>
              <a:t>5 </a:t>
            </a:r>
            <a:r>
              <a:rPr lang="en-US" sz="3300" dirty="0"/>
              <a:t>p.m. on Saturdays.  </a:t>
            </a:r>
          </a:p>
          <a:p>
            <a:pPr marL="0" indent="0">
              <a:lnSpc>
                <a:spcPct val="100000"/>
              </a:lnSpc>
              <a:buNone/>
            </a:pPr>
            <a:endParaRPr lang="en-US" dirty="0"/>
          </a:p>
          <a:p>
            <a:pPr marL="0" indent="0">
              <a:buNone/>
            </a:pPr>
            <a:endParaRPr lang="en-US" dirty="0" smtClean="0"/>
          </a:p>
          <a:p>
            <a:pPr marL="0" indent="0">
              <a:buNone/>
            </a:pPr>
            <a:endParaRPr lang="en-US" sz="1400" b="1" i="1" dirty="0" smtClean="0">
              <a:solidFill>
                <a:schemeClr val="accent1">
                  <a:lumMod val="75000"/>
                </a:schemeClr>
              </a:solidFill>
              <a:latin typeface="+mj-lt"/>
            </a:endParaRPr>
          </a:p>
          <a:p>
            <a:pPr marL="0" indent="0">
              <a:buNone/>
            </a:pPr>
            <a:endParaRPr lang="en-US" sz="1300" i="1" dirty="0">
              <a:solidFill>
                <a:schemeClr val="accent1">
                  <a:lumMod val="75000"/>
                </a:schemeClr>
              </a:solidFill>
            </a:endParaRPr>
          </a:p>
          <a:p>
            <a:pPr marL="457200" lvl="1" indent="0">
              <a:buNone/>
            </a:pPr>
            <a:endParaRPr lang="en-US" dirty="0" smtClean="0"/>
          </a:p>
          <a:p>
            <a:pPr marL="0" indent="0">
              <a:buNone/>
            </a:pPr>
            <a:endParaRPr lang="en-US" sz="1400" b="1" i="1" dirty="0" smtClean="0">
              <a:solidFill>
                <a:schemeClr val="accent1">
                  <a:lumMod val="75000"/>
                </a:schemeClr>
              </a:solidFill>
            </a:endParaRPr>
          </a:p>
          <a:p>
            <a:pPr marL="0" indent="0">
              <a:buNone/>
            </a:pPr>
            <a:endParaRPr lang="en-US" sz="1300" i="1" dirty="0" smtClean="0">
              <a:solidFill>
                <a:schemeClr val="accent1">
                  <a:lumMod val="75000"/>
                </a:schemeClr>
              </a:solidFill>
            </a:endParaRPr>
          </a:p>
          <a:p>
            <a:pPr marL="0" indent="0">
              <a:buNone/>
            </a:pPr>
            <a:endParaRPr lang="en-US" dirty="0"/>
          </a:p>
          <a:p>
            <a:pPr marL="0" lvl="0" indent="0">
              <a:buNone/>
            </a:pPr>
            <a:endParaRPr lang="en-US" dirty="0" smtClean="0">
              <a:solidFill>
                <a:srgbClr val="FF0000"/>
              </a:solidFill>
            </a:endParaRPr>
          </a:p>
        </p:txBody>
      </p:sp>
      <p:sp>
        <p:nvSpPr>
          <p:cNvPr id="4" name="Slide Number Placeholder 3"/>
          <p:cNvSpPr>
            <a:spLocks noGrp="1"/>
          </p:cNvSpPr>
          <p:nvPr>
            <p:ph type="sldNum" sz="quarter" idx="12"/>
          </p:nvPr>
        </p:nvSpPr>
        <p:spPr/>
        <p:txBody>
          <a:bodyPr/>
          <a:lstStyle/>
          <a:p>
            <a:fld id="{A603B1B1-3A7F-AE40-94E9-B6B723601248}" type="slidenum">
              <a:rPr lang="en-US" smtClean="0"/>
              <a:t>28</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088" y="2514600"/>
            <a:ext cx="3062512" cy="3062512"/>
          </a:xfrm>
          <a:prstGeom prst="rect">
            <a:avLst/>
          </a:prstGeom>
        </p:spPr>
      </p:pic>
    </p:spTree>
    <p:extLst>
      <p:ext uri="{BB962C8B-B14F-4D97-AF65-F5344CB8AC3E}">
        <p14:creationId xmlns:p14="http://schemas.microsoft.com/office/powerpoint/2010/main" val="19153500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55424"/>
            <a:ext cx="10515600" cy="994482"/>
          </a:xfrm>
        </p:spPr>
        <p:txBody>
          <a:bodyPr>
            <a:noAutofit/>
          </a:bodyPr>
          <a:lstStyle/>
          <a:p>
            <a:r>
              <a:rPr lang="en-US" sz="3400" dirty="0">
                <a:solidFill>
                  <a:srgbClr val="002060"/>
                </a:solidFill>
              </a:rPr>
              <a:t>Will the city’s trash truck be able to pick up my trash and </a:t>
            </a:r>
            <a:r>
              <a:rPr lang="en-US" sz="3400" dirty="0" smtClean="0">
                <a:solidFill>
                  <a:srgbClr val="002060"/>
                </a:solidFill>
              </a:rPr>
              <a:t>recycling during construction?</a:t>
            </a:r>
            <a:endParaRPr lang="en-US" sz="3400" dirty="0">
              <a:solidFill>
                <a:srgbClr val="002060"/>
              </a:solidFill>
            </a:endParaRPr>
          </a:p>
        </p:txBody>
      </p:sp>
      <p:sp>
        <p:nvSpPr>
          <p:cNvPr id="3" name="Content Placeholder 2"/>
          <p:cNvSpPr>
            <a:spLocks noGrp="1"/>
          </p:cNvSpPr>
          <p:nvPr>
            <p:ph idx="1"/>
          </p:nvPr>
        </p:nvSpPr>
        <p:spPr>
          <a:xfrm>
            <a:off x="838200" y="2652890"/>
            <a:ext cx="10515599" cy="1016000"/>
          </a:xfrm>
        </p:spPr>
        <p:txBody>
          <a:bodyPr>
            <a:normAutofit fontScale="85000" lnSpcReduction="20000"/>
          </a:bodyPr>
          <a:lstStyle/>
          <a:p>
            <a:pPr marL="0" indent="0">
              <a:lnSpc>
                <a:spcPct val="120000"/>
              </a:lnSpc>
              <a:buNone/>
            </a:pPr>
            <a:r>
              <a:rPr lang="en-US" sz="2400" dirty="0"/>
              <a:t>If </a:t>
            </a:r>
            <a:r>
              <a:rPr lang="en-US" sz="2400" dirty="0" smtClean="0"/>
              <a:t>your </a:t>
            </a:r>
            <a:r>
              <a:rPr lang="en-US" sz="2400" dirty="0"/>
              <a:t>side of the street is closed </a:t>
            </a:r>
            <a:r>
              <a:rPr lang="en-US" sz="2400" dirty="0" smtClean="0"/>
              <a:t>on </a:t>
            </a:r>
            <a:r>
              <a:rPr lang="en-US" sz="2400" dirty="0"/>
              <a:t>your scheduled trash collection day, the contractor will take your trash and recycling carts to the opposite side of the street so the trash collection vehicle can </a:t>
            </a:r>
            <a:r>
              <a:rPr lang="en-US" sz="2400" dirty="0" smtClean="0"/>
              <a:t>pick it up.</a:t>
            </a:r>
            <a:endParaRPr lang="en-US" sz="1400" b="1" i="1" dirty="0" smtClean="0">
              <a:solidFill>
                <a:schemeClr val="accent1">
                  <a:lumMod val="75000"/>
                </a:schemeClr>
              </a:solidFill>
            </a:endParaRPr>
          </a:p>
          <a:p>
            <a:pPr marL="0" indent="0">
              <a:buNone/>
            </a:pPr>
            <a:endParaRPr lang="en-US" sz="1300" i="1" dirty="0" smtClean="0">
              <a:solidFill>
                <a:schemeClr val="accent1">
                  <a:lumMod val="75000"/>
                </a:schemeClr>
              </a:solidFill>
            </a:endParaRPr>
          </a:p>
          <a:p>
            <a:pPr marL="0" indent="0">
              <a:buNone/>
            </a:pPr>
            <a:endParaRPr lang="en-US" dirty="0"/>
          </a:p>
          <a:p>
            <a:pPr marL="0" lvl="0" indent="0">
              <a:buNone/>
            </a:pPr>
            <a:endParaRPr lang="en-US" dirty="0" smtClean="0">
              <a:solidFill>
                <a:srgbClr val="FF0000"/>
              </a:solidFill>
            </a:endParaRPr>
          </a:p>
        </p:txBody>
      </p:sp>
      <p:sp>
        <p:nvSpPr>
          <p:cNvPr id="4" name="Slide Number Placeholder 3"/>
          <p:cNvSpPr>
            <a:spLocks noGrp="1"/>
          </p:cNvSpPr>
          <p:nvPr>
            <p:ph type="sldNum" sz="quarter" idx="12"/>
          </p:nvPr>
        </p:nvSpPr>
        <p:spPr/>
        <p:txBody>
          <a:bodyPr/>
          <a:lstStyle/>
          <a:p>
            <a:fld id="{A603B1B1-3A7F-AE40-94E9-B6B723601248}" type="slidenum">
              <a:rPr lang="en-US" smtClean="0"/>
              <a:t>29</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5291" y="3819963"/>
            <a:ext cx="3828508" cy="25363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789143"/>
            <a:ext cx="3902155" cy="256720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89" y="3944012"/>
            <a:ext cx="2257467" cy="2257467"/>
          </a:xfrm>
          <a:prstGeom prst="rect">
            <a:avLst/>
          </a:prstGeom>
        </p:spPr>
      </p:pic>
    </p:spTree>
    <p:extLst>
      <p:ext uri="{BB962C8B-B14F-4D97-AF65-F5344CB8AC3E}">
        <p14:creationId xmlns:p14="http://schemas.microsoft.com/office/powerpoint/2010/main" val="41045302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95517"/>
            <a:ext cx="10515600" cy="980104"/>
          </a:xfrm>
        </p:spPr>
        <p:txBody>
          <a:bodyPr>
            <a:normAutofit fontScale="90000"/>
          </a:bodyPr>
          <a:lstStyle/>
          <a:p>
            <a:pPr lvl="0" algn="ctr">
              <a:lnSpc>
                <a:spcPct val="100000"/>
              </a:lnSpc>
              <a:spcBef>
                <a:spcPts val="0"/>
              </a:spcBef>
            </a:pPr>
            <a:r>
              <a:rPr lang="en-US" sz="4800" b="1" i="1" dirty="0" smtClean="0">
                <a:solidFill>
                  <a:srgbClr val="002060"/>
                </a:solidFill>
                <a:latin typeface="Calibri"/>
                <a:ea typeface="+mn-ea"/>
                <a:cs typeface="+mn-cs"/>
              </a:rPr>
              <a:t/>
            </a:r>
            <a:br>
              <a:rPr lang="en-US" sz="4800" b="1" i="1" dirty="0" smtClean="0">
                <a:solidFill>
                  <a:srgbClr val="002060"/>
                </a:solidFill>
                <a:latin typeface="Calibri"/>
                <a:ea typeface="+mn-ea"/>
                <a:cs typeface="+mn-cs"/>
              </a:rPr>
            </a:br>
            <a:r>
              <a:rPr lang="en-US" sz="4800" b="1" i="1" dirty="0" smtClean="0">
                <a:solidFill>
                  <a:srgbClr val="002060"/>
                </a:solidFill>
                <a:latin typeface="Calibri"/>
                <a:ea typeface="+mn-ea"/>
                <a:cs typeface="+mn-cs"/>
              </a:rPr>
              <a:t>Meeting </a:t>
            </a:r>
            <a:r>
              <a:rPr lang="en-US" sz="4800" b="1" i="1" dirty="0">
                <a:solidFill>
                  <a:srgbClr val="002060"/>
                </a:solidFill>
                <a:latin typeface="Calibri"/>
                <a:ea typeface="+mn-ea"/>
                <a:cs typeface="+mn-cs"/>
              </a:rPr>
              <a:t>Purpose</a:t>
            </a:r>
            <a:br>
              <a:rPr lang="en-US" sz="4800" b="1" i="1" dirty="0">
                <a:solidFill>
                  <a:srgbClr val="002060"/>
                </a:solidFill>
                <a:latin typeface="Calibri"/>
                <a:ea typeface="+mn-ea"/>
                <a:cs typeface="+mn-cs"/>
              </a:rPr>
            </a:br>
            <a:endParaRPr lang="en-US" sz="3600" b="1" dirty="0"/>
          </a:p>
        </p:txBody>
      </p:sp>
      <p:sp>
        <p:nvSpPr>
          <p:cNvPr id="3" name="Content Placeholder 2"/>
          <p:cNvSpPr>
            <a:spLocks noGrp="1"/>
          </p:cNvSpPr>
          <p:nvPr>
            <p:ph idx="1"/>
          </p:nvPr>
        </p:nvSpPr>
        <p:spPr>
          <a:xfrm>
            <a:off x="594804" y="2662249"/>
            <a:ext cx="10963921" cy="3281351"/>
          </a:xfrm>
        </p:spPr>
        <p:txBody>
          <a:bodyPr>
            <a:normAutofit/>
          </a:bodyPr>
          <a:lstStyle/>
          <a:p>
            <a:pPr marL="0" indent="0" algn="ctr">
              <a:lnSpc>
                <a:spcPct val="200000"/>
              </a:lnSpc>
              <a:spcBef>
                <a:spcPct val="0"/>
              </a:spcBef>
              <a:buNone/>
            </a:pPr>
            <a:r>
              <a:rPr lang="en-US" altLang="en-US" i="1" dirty="0">
                <a:solidFill>
                  <a:srgbClr val="002060"/>
                </a:solidFill>
                <a:cs typeface="Arial" panose="020B0604020202020204" pitchFamily="34" charset="0"/>
              </a:rPr>
              <a:t>Provide overview of the </a:t>
            </a:r>
            <a:r>
              <a:rPr lang="en-US" altLang="en-US" b="1" i="1" dirty="0" smtClean="0">
                <a:solidFill>
                  <a:srgbClr val="002060"/>
                </a:solidFill>
                <a:cs typeface="Arial" panose="020B0604020202020204" pitchFamily="34" charset="0"/>
              </a:rPr>
              <a:t>project scope and proposed improvements </a:t>
            </a:r>
            <a:r>
              <a:rPr lang="en-US" altLang="en-US" i="1" dirty="0" smtClean="0">
                <a:solidFill>
                  <a:srgbClr val="002060"/>
                </a:solidFill>
                <a:cs typeface="Arial" panose="020B0604020202020204" pitchFamily="34" charset="0"/>
              </a:rPr>
              <a:t>and provide information regarding the </a:t>
            </a:r>
            <a:r>
              <a:rPr lang="en-US" altLang="en-US" b="1" i="1" dirty="0" smtClean="0">
                <a:solidFill>
                  <a:srgbClr val="002060"/>
                </a:solidFill>
                <a:cs typeface="Arial" panose="020B0604020202020204" pitchFamily="34" charset="0"/>
              </a:rPr>
              <a:t>upcoming construction and schedule</a:t>
            </a:r>
            <a:r>
              <a:rPr lang="en-US" altLang="en-US" i="1" dirty="0" smtClean="0">
                <a:solidFill>
                  <a:srgbClr val="002060"/>
                </a:solidFill>
                <a:cs typeface="Arial" panose="020B0604020202020204" pitchFamily="34" charset="0"/>
              </a:rPr>
              <a:t>.</a:t>
            </a:r>
            <a:endParaRPr lang="en-US" i="1" dirty="0">
              <a:solidFill>
                <a:srgbClr val="002060"/>
              </a:solidFill>
              <a:cs typeface="Arial" panose="020B0604020202020204" pitchFamily="34" charset="0"/>
            </a:endParaRPr>
          </a:p>
        </p:txBody>
      </p:sp>
    </p:spTree>
    <p:extLst>
      <p:ext uri="{BB962C8B-B14F-4D97-AF65-F5344CB8AC3E}">
        <p14:creationId xmlns:p14="http://schemas.microsoft.com/office/powerpoint/2010/main" val="1538462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06371" y="3262353"/>
            <a:ext cx="8356532" cy="13045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8000" b="1" i="1" dirty="0" smtClean="0">
                <a:solidFill>
                  <a:srgbClr val="002060"/>
                </a:solidFill>
                <a:latin typeface="Calibri"/>
                <a:ea typeface="+mn-ea"/>
                <a:cs typeface="+mn-cs"/>
              </a:rPr>
              <a:t>Construction Phasing and Schedule</a:t>
            </a:r>
            <a:endParaRPr lang="en-US" sz="8000" b="1" dirty="0"/>
          </a:p>
        </p:txBody>
      </p:sp>
    </p:spTree>
    <p:extLst>
      <p:ext uri="{BB962C8B-B14F-4D97-AF65-F5344CB8AC3E}">
        <p14:creationId xmlns:p14="http://schemas.microsoft.com/office/powerpoint/2010/main" val="15354298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9592" y="762952"/>
            <a:ext cx="5062148" cy="599504"/>
          </a:xfrm>
        </p:spPr>
        <p:txBody>
          <a:bodyPr>
            <a:noAutofit/>
          </a:bodyPr>
          <a:lstStyle/>
          <a:p>
            <a:pPr lvl="0" algn="ctr">
              <a:lnSpc>
                <a:spcPct val="100000"/>
              </a:lnSpc>
              <a:spcBef>
                <a:spcPts val="0"/>
              </a:spcBef>
            </a:pPr>
            <a:r>
              <a:rPr lang="en-US" sz="3200" b="1" i="1" dirty="0" smtClean="0">
                <a:solidFill>
                  <a:srgbClr val="002060"/>
                </a:solidFill>
                <a:latin typeface="Calibri"/>
                <a:ea typeface="+mn-ea"/>
                <a:cs typeface="+mn-cs"/>
              </a:rPr>
              <a:t>Typical Construction Process</a:t>
            </a:r>
            <a:endParaRPr lang="en-US" sz="3200" b="1" i="1" dirty="0">
              <a:solidFill>
                <a:srgbClr val="002060"/>
              </a:solidFill>
              <a:latin typeface="Calibri"/>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44" y="1062704"/>
            <a:ext cx="3259068" cy="4345423"/>
          </a:xfrm>
          <a:prstGeom prst="rect">
            <a:avLst/>
          </a:prstGeom>
          <a:ln w="38100">
            <a:solidFill>
              <a:srgbClr val="2F5597"/>
            </a:solidFill>
          </a:ln>
        </p:spPr>
      </p:pic>
      <p:sp>
        <p:nvSpPr>
          <p:cNvPr id="12" name="Title 1"/>
          <p:cNvSpPr txBox="1">
            <a:spLocks/>
          </p:cNvSpPr>
          <p:nvPr/>
        </p:nvSpPr>
        <p:spPr>
          <a:xfrm>
            <a:off x="1044407" y="5241034"/>
            <a:ext cx="2468620" cy="16169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1600" b="1" i="1" dirty="0" smtClean="0">
                <a:solidFill>
                  <a:srgbClr val="002060"/>
                </a:solidFill>
                <a:latin typeface="Calibri"/>
                <a:ea typeface="+mn-ea"/>
                <a:cs typeface="+mn-cs"/>
              </a:rPr>
              <a:t>Utilities are installed first, along with new service connections to each lot</a:t>
            </a:r>
            <a:endParaRPr lang="en-US" sz="1600" b="1" i="1" dirty="0">
              <a:solidFill>
                <a:srgbClr val="002060"/>
              </a:solidFill>
              <a:latin typeface="Calibri"/>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2478" y="1481004"/>
            <a:ext cx="3915568" cy="5220757"/>
          </a:xfrm>
          <a:prstGeom prst="rect">
            <a:avLst/>
          </a:prstGeom>
          <a:ln w="38100">
            <a:solidFill>
              <a:srgbClr val="2F5597"/>
            </a:solidFill>
          </a:ln>
        </p:spPr>
      </p:pic>
      <p:pic>
        <p:nvPicPr>
          <p:cNvPr id="14" name="Picture 13"/>
          <p:cNvPicPr>
            <a:picLocks noChangeAspect="1"/>
          </p:cNvPicPr>
          <p:nvPr/>
        </p:nvPicPr>
        <p:blipFill>
          <a:blip r:embed="rId5"/>
          <a:stretch>
            <a:fillRect/>
          </a:stretch>
        </p:blipFill>
        <p:spPr>
          <a:xfrm>
            <a:off x="7264377" y="2365779"/>
            <a:ext cx="4822940" cy="3739745"/>
          </a:xfrm>
          <a:prstGeom prst="rect">
            <a:avLst/>
          </a:prstGeom>
          <a:ln w="38100">
            <a:solidFill>
              <a:srgbClr val="2F5597"/>
            </a:solidFill>
          </a:ln>
        </p:spPr>
      </p:pic>
      <p:sp>
        <p:nvSpPr>
          <p:cNvPr id="11" name="Title 1"/>
          <p:cNvSpPr txBox="1">
            <a:spLocks/>
          </p:cNvSpPr>
          <p:nvPr/>
        </p:nvSpPr>
        <p:spPr>
          <a:xfrm>
            <a:off x="8646306" y="1297956"/>
            <a:ext cx="2295434" cy="12508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1600" b="1" i="1" dirty="0" smtClean="0">
                <a:solidFill>
                  <a:srgbClr val="002060"/>
                </a:solidFill>
                <a:latin typeface="Calibri"/>
                <a:ea typeface="+mn-ea"/>
                <a:cs typeface="+mn-cs"/>
              </a:rPr>
              <a:t>When completed, temporary pavement repair is put in place</a:t>
            </a:r>
            <a:endParaRPr lang="en-US" sz="1600" b="1" i="1" dirty="0">
              <a:solidFill>
                <a:srgbClr val="002060"/>
              </a:solidFill>
              <a:latin typeface="Calibri"/>
              <a:ea typeface="+mn-ea"/>
              <a:cs typeface="+mn-cs"/>
            </a:endParaRPr>
          </a:p>
        </p:txBody>
      </p:sp>
    </p:spTree>
    <p:extLst>
      <p:ext uri="{BB962C8B-B14F-4D97-AF65-F5344CB8AC3E}">
        <p14:creationId xmlns:p14="http://schemas.microsoft.com/office/powerpoint/2010/main" val="673269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2333" y="881083"/>
            <a:ext cx="2993308" cy="1773514"/>
          </a:xfrm>
        </p:spPr>
        <p:txBody>
          <a:bodyPr>
            <a:noAutofit/>
          </a:bodyPr>
          <a:lstStyle/>
          <a:p>
            <a:pPr lvl="0" algn="ctr">
              <a:lnSpc>
                <a:spcPct val="100000"/>
              </a:lnSpc>
              <a:spcBef>
                <a:spcPts val="0"/>
              </a:spcBef>
            </a:pPr>
            <a:r>
              <a:rPr lang="en-US" sz="3200" b="1" i="1" dirty="0" smtClean="0">
                <a:solidFill>
                  <a:srgbClr val="002060"/>
                </a:solidFill>
                <a:latin typeface="Calibri"/>
                <a:ea typeface="+mn-ea"/>
                <a:cs typeface="+mn-cs"/>
              </a:rPr>
              <a:t>Typical Concrete Construction Process</a:t>
            </a:r>
            <a:endParaRPr lang="en-US" sz="3200" b="1" i="1" dirty="0">
              <a:solidFill>
                <a:srgbClr val="002060"/>
              </a:solidFill>
              <a:latin typeface="Calibri"/>
              <a:ea typeface="+mn-ea"/>
              <a:cs typeface="+mn-cs"/>
            </a:endParaRPr>
          </a:p>
        </p:txBody>
      </p:sp>
      <p:sp>
        <p:nvSpPr>
          <p:cNvPr id="13" name="Title 1"/>
          <p:cNvSpPr txBox="1">
            <a:spLocks/>
          </p:cNvSpPr>
          <p:nvPr/>
        </p:nvSpPr>
        <p:spPr>
          <a:xfrm>
            <a:off x="8196600" y="5195283"/>
            <a:ext cx="3419475" cy="13007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1600" b="1" i="1" dirty="0" smtClean="0">
                <a:solidFill>
                  <a:srgbClr val="002060"/>
                </a:solidFill>
                <a:latin typeface="Calibri"/>
                <a:ea typeface="+mn-ea"/>
                <a:cs typeface="+mn-cs"/>
              </a:rPr>
              <a:t>Existing curb, driveways, and pavement are removed.  Then the pavement and curb and installed together.  Finally, driveways are installed.</a:t>
            </a:r>
            <a:endParaRPr lang="en-US" sz="1600" b="1" i="1" dirty="0">
              <a:solidFill>
                <a:srgbClr val="002060"/>
              </a:solidFill>
              <a:latin typeface="Calibri"/>
              <a:ea typeface="+mn-ea"/>
              <a:cs typeface="+mn-cs"/>
            </a:endParaRPr>
          </a:p>
        </p:txBody>
      </p:sp>
      <p:pic>
        <p:nvPicPr>
          <p:cNvPr id="3" name="Picture 2"/>
          <p:cNvPicPr>
            <a:picLocks noChangeAspect="1"/>
          </p:cNvPicPr>
          <p:nvPr/>
        </p:nvPicPr>
        <p:blipFill>
          <a:blip r:embed="rId3"/>
          <a:stretch>
            <a:fillRect/>
          </a:stretch>
        </p:blipFill>
        <p:spPr>
          <a:xfrm>
            <a:off x="4460149" y="2736815"/>
            <a:ext cx="3586571" cy="3889333"/>
          </a:xfrm>
          <a:prstGeom prst="rect">
            <a:avLst/>
          </a:prstGeom>
          <a:ln w="38100">
            <a:solidFill>
              <a:srgbClr val="2F5597"/>
            </a:solidFill>
          </a:ln>
        </p:spPr>
      </p:pic>
      <p:pic>
        <p:nvPicPr>
          <p:cNvPr id="4" name="Picture 3"/>
          <p:cNvPicPr>
            <a:picLocks noChangeAspect="1"/>
          </p:cNvPicPr>
          <p:nvPr/>
        </p:nvPicPr>
        <p:blipFill>
          <a:blip r:embed="rId4"/>
          <a:stretch>
            <a:fillRect/>
          </a:stretch>
        </p:blipFill>
        <p:spPr>
          <a:xfrm>
            <a:off x="331607" y="1767840"/>
            <a:ext cx="4437640" cy="4077832"/>
          </a:xfrm>
          <a:prstGeom prst="rect">
            <a:avLst/>
          </a:prstGeom>
          <a:ln w="38100">
            <a:solidFill>
              <a:srgbClr val="2F5597"/>
            </a:solidFill>
          </a:ln>
        </p:spPr>
      </p:pic>
      <p:pic>
        <p:nvPicPr>
          <p:cNvPr id="6" name="Picture 5"/>
          <p:cNvPicPr>
            <a:picLocks noChangeAspect="1"/>
          </p:cNvPicPr>
          <p:nvPr/>
        </p:nvPicPr>
        <p:blipFill>
          <a:blip r:embed="rId5"/>
          <a:stretch>
            <a:fillRect/>
          </a:stretch>
        </p:blipFill>
        <p:spPr>
          <a:xfrm>
            <a:off x="7765641" y="881083"/>
            <a:ext cx="3987846" cy="4208538"/>
          </a:xfrm>
          <a:prstGeom prst="rect">
            <a:avLst/>
          </a:prstGeom>
          <a:ln w="38100">
            <a:solidFill>
              <a:srgbClr val="2F5597"/>
            </a:solidFill>
          </a:ln>
        </p:spPr>
      </p:pic>
    </p:spTree>
    <p:extLst>
      <p:ext uri="{BB962C8B-B14F-4D97-AF65-F5344CB8AC3E}">
        <p14:creationId xmlns:p14="http://schemas.microsoft.com/office/powerpoint/2010/main" val="1302621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37601" y="1798815"/>
            <a:ext cx="6226940" cy="4463687"/>
          </a:xfrm>
          <a:prstGeom prst="rect">
            <a:avLst/>
          </a:prstGeom>
        </p:spPr>
      </p:pic>
      <p:sp>
        <p:nvSpPr>
          <p:cNvPr id="2" name="Title 1"/>
          <p:cNvSpPr>
            <a:spLocks noGrp="1"/>
          </p:cNvSpPr>
          <p:nvPr>
            <p:ph type="title"/>
          </p:nvPr>
        </p:nvSpPr>
        <p:spPr>
          <a:xfrm>
            <a:off x="5247245" y="709727"/>
            <a:ext cx="6944755" cy="1325563"/>
          </a:xfrm>
        </p:spPr>
        <p:txBody>
          <a:bodyPr>
            <a:normAutofit/>
          </a:bodyPr>
          <a:lstStyle/>
          <a:p>
            <a:pPr lvl="0">
              <a:lnSpc>
                <a:spcPct val="100000"/>
              </a:lnSpc>
              <a:spcBef>
                <a:spcPts val="0"/>
              </a:spcBef>
            </a:pPr>
            <a:r>
              <a:rPr lang="en-US" sz="4800" b="1" i="1" dirty="0" smtClean="0">
                <a:solidFill>
                  <a:srgbClr val="002060"/>
                </a:solidFill>
                <a:latin typeface="Calibri"/>
                <a:ea typeface="+mn-ea"/>
                <a:cs typeface="+mn-cs"/>
              </a:rPr>
              <a:t>Proposed Improvement</a:t>
            </a:r>
            <a:endParaRPr lang="en-US" sz="4800" dirty="0"/>
          </a:p>
        </p:txBody>
      </p:sp>
      <p:sp>
        <p:nvSpPr>
          <p:cNvPr id="6" name="AutoShape 2" descr="https://fieldbook.headlight.paviasystems.com/1.0/Artifact/Media/12592035/0/Ful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3906219" y="5889576"/>
            <a:ext cx="4471433" cy="323165"/>
          </a:xfrm>
          <a:prstGeom prst="rect">
            <a:avLst/>
          </a:prstGeom>
          <a:solidFill>
            <a:schemeClr val="bg1"/>
          </a:solidFill>
        </p:spPr>
        <p:txBody>
          <a:bodyPr wrap="square" rtlCol="0">
            <a:spAutoFit/>
          </a:bodyPr>
          <a:lstStyle/>
          <a:p>
            <a:r>
              <a:rPr lang="en-US" sz="1500" b="1" dirty="0" smtClean="0"/>
              <a:t>New Concrete Paving, Concrete </a:t>
            </a:r>
            <a:r>
              <a:rPr lang="en-US" sz="1500" b="1" dirty="0"/>
              <a:t>C</a:t>
            </a:r>
            <a:r>
              <a:rPr lang="en-US" sz="1500" b="1" dirty="0" smtClean="0"/>
              <a:t>urb and Driveways</a:t>
            </a:r>
            <a:endParaRPr lang="en-US" sz="1500" b="1" dirty="0"/>
          </a:p>
        </p:txBody>
      </p:sp>
    </p:spTree>
    <p:extLst>
      <p:ext uri="{BB962C8B-B14F-4D97-AF65-F5344CB8AC3E}">
        <p14:creationId xmlns:p14="http://schemas.microsoft.com/office/powerpoint/2010/main" val="1853042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9124" y="1633279"/>
            <a:ext cx="3810283" cy="4851015"/>
          </a:xfrm>
          <a:prstGeom prst="rect">
            <a:avLst/>
          </a:prstGeom>
          <a:ln>
            <a:solidFill>
              <a:schemeClr val="tx1"/>
            </a:solidFill>
          </a:ln>
        </p:spPr>
      </p:pic>
      <p:sp>
        <p:nvSpPr>
          <p:cNvPr id="2" name="Title 1"/>
          <p:cNvSpPr>
            <a:spLocks noGrp="1"/>
          </p:cNvSpPr>
          <p:nvPr>
            <p:ph type="title"/>
          </p:nvPr>
        </p:nvSpPr>
        <p:spPr>
          <a:xfrm>
            <a:off x="5566807" y="725085"/>
            <a:ext cx="6944755" cy="1325563"/>
          </a:xfrm>
        </p:spPr>
        <p:txBody>
          <a:bodyPr>
            <a:normAutofit/>
          </a:bodyPr>
          <a:lstStyle/>
          <a:p>
            <a:pPr lvl="0">
              <a:lnSpc>
                <a:spcPct val="100000"/>
              </a:lnSpc>
              <a:spcBef>
                <a:spcPts val="0"/>
              </a:spcBef>
            </a:pPr>
            <a:r>
              <a:rPr lang="en-US" sz="4800" b="1" i="1" dirty="0" smtClean="0">
                <a:solidFill>
                  <a:srgbClr val="002060"/>
                </a:solidFill>
                <a:latin typeface="Calibri"/>
                <a:ea typeface="+mn-ea"/>
                <a:cs typeface="+mn-cs"/>
              </a:rPr>
              <a:t>Proposed Improvement</a:t>
            </a:r>
            <a:endParaRPr lang="en-US" sz="4800" dirty="0"/>
          </a:p>
        </p:txBody>
      </p:sp>
      <p:pic>
        <p:nvPicPr>
          <p:cNvPr id="5" name="Picture 4"/>
          <p:cNvPicPr>
            <a:picLocks noChangeAspect="1"/>
          </p:cNvPicPr>
          <p:nvPr/>
        </p:nvPicPr>
        <p:blipFill>
          <a:blip r:embed="rId4"/>
          <a:stretch>
            <a:fillRect/>
          </a:stretch>
        </p:blipFill>
        <p:spPr>
          <a:xfrm>
            <a:off x="6715828" y="1945718"/>
            <a:ext cx="4346914" cy="3982434"/>
          </a:xfrm>
          <a:prstGeom prst="rect">
            <a:avLst/>
          </a:prstGeom>
          <a:ln>
            <a:solidFill>
              <a:schemeClr val="tx1"/>
            </a:solidFill>
          </a:ln>
        </p:spPr>
      </p:pic>
      <p:sp>
        <p:nvSpPr>
          <p:cNvPr id="9" name="TextBox 8"/>
          <p:cNvSpPr txBox="1"/>
          <p:nvPr/>
        </p:nvSpPr>
        <p:spPr>
          <a:xfrm>
            <a:off x="514365" y="6119523"/>
            <a:ext cx="2244076" cy="338554"/>
          </a:xfrm>
          <a:prstGeom prst="rect">
            <a:avLst/>
          </a:prstGeom>
          <a:solidFill>
            <a:schemeClr val="bg1"/>
          </a:solidFill>
        </p:spPr>
        <p:txBody>
          <a:bodyPr wrap="square" rtlCol="0">
            <a:spAutoFit/>
          </a:bodyPr>
          <a:lstStyle/>
          <a:p>
            <a:r>
              <a:rPr lang="en-US" sz="1600" b="1" dirty="0" smtClean="0"/>
              <a:t>New Concrete Sidewalk </a:t>
            </a:r>
            <a:endParaRPr lang="en-US" sz="1600" b="1" dirty="0"/>
          </a:p>
        </p:txBody>
      </p:sp>
      <p:sp>
        <p:nvSpPr>
          <p:cNvPr id="10" name="TextBox 9"/>
          <p:cNvSpPr txBox="1"/>
          <p:nvPr/>
        </p:nvSpPr>
        <p:spPr>
          <a:xfrm>
            <a:off x="6715829" y="5589598"/>
            <a:ext cx="1940492" cy="338554"/>
          </a:xfrm>
          <a:prstGeom prst="rect">
            <a:avLst/>
          </a:prstGeom>
          <a:solidFill>
            <a:schemeClr val="bg1"/>
          </a:solidFill>
        </p:spPr>
        <p:txBody>
          <a:bodyPr wrap="square" rtlCol="0">
            <a:spAutoFit/>
          </a:bodyPr>
          <a:lstStyle/>
          <a:p>
            <a:r>
              <a:rPr lang="en-US" sz="1600" b="1" dirty="0" smtClean="0"/>
              <a:t>New ADA Ramps</a:t>
            </a:r>
            <a:endParaRPr lang="en-US" sz="1600" b="1" dirty="0"/>
          </a:p>
        </p:txBody>
      </p:sp>
    </p:spTree>
    <p:extLst>
      <p:ext uri="{BB962C8B-B14F-4D97-AF65-F5344CB8AC3E}">
        <p14:creationId xmlns:p14="http://schemas.microsoft.com/office/powerpoint/2010/main" val="2391441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8694" y="1192720"/>
            <a:ext cx="11557686" cy="980104"/>
          </a:xfrm>
        </p:spPr>
        <p:txBody>
          <a:bodyPr>
            <a:normAutofit fontScale="90000"/>
          </a:bodyPr>
          <a:lstStyle/>
          <a:p>
            <a:pPr lvl="0" algn="ctr">
              <a:lnSpc>
                <a:spcPct val="100000"/>
              </a:lnSpc>
              <a:spcBef>
                <a:spcPts val="0"/>
              </a:spcBef>
            </a:pPr>
            <a:r>
              <a:rPr lang="en-US" sz="6000" b="1" i="1" dirty="0" smtClean="0">
                <a:solidFill>
                  <a:srgbClr val="002060"/>
                </a:solidFill>
                <a:latin typeface="Calibri"/>
                <a:ea typeface="+mn-ea"/>
                <a:cs typeface="+mn-cs"/>
              </a:rPr>
              <a:t>Construction Schedule</a:t>
            </a:r>
            <a:endParaRPr lang="en-US" sz="6000" b="1" i="1" dirty="0">
              <a:solidFill>
                <a:srgbClr val="002060"/>
              </a:solidFill>
              <a:latin typeface="Calibri"/>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1506348110"/>
              </p:ext>
            </p:extLst>
          </p:nvPr>
        </p:nvGraphicFramePr>
        <p:xfrm>
          <a:off x="1443681" y="2695337"/>
          <a:ext cx="9424616" cy="2834640"/>
        </p:xfrm>
        <a:graphic>
          <a:graphicData uri="http://schemas.openxmlformats.org/drawingml/2006/table">
            <a:tbl>
              <a:tblPr firstRow="1" bandRow="1">
                <a:tableStyleId>{5C22544A-7EE6-4342-B048-85BDC9FD1C3A}</a:tableStyleId>
              </a:tblPr>
              <a:tblGrid>
                <a:gridCol w="4919157">
                  <a:extLst>
                    <a:ext uri="{9D8B030D-6E8A-4147-A177-3AD203B41FA5}">
                      <a16:colId xmlns:a16="http://schemas.microsoft.com/office/drawing/2014/main" val="20000"/>
                    </a:ext>
                  </a:extLst>
                </a:gridCol>
                <a:gridCol w="4505459">
                  <a:extLst>
                    <a:ext uri="{9D8B030D-6E8A-4147-A177-3AD203B41FA5}">
                      <a16:colId xmlns:a16="http://schemas.microsoft.com/office/drawing/2014/main" val="20001"/>
                    </a:ext>
                  </a:extLst>
                </a:gridCol>
              </a:tblGrid>
              <a:tr h="422062">
                <a:tc>
                  <a:txBody>
                    <a:bodyPr/>
                    <a:lstStyle/>
                    <a:p>
                      <a:r>
                        <a:rPr lang="en-US" sz="2400" dirty="0" smtClean="0"/>
                        <a:t>Event</a:t>
                      </a:r>
                      <a:endParaRPr lang="en-US" sz="2400" dirty="0"/>
                    </a:p>
                  </a:txBody>
                  <a:tcPr/>
                </a:tc>
                <a:tc>
                  <a:txBody>
                    <a:bodyPr/>
                    <a:lstStyle/>
                    <a:p>
                      <a:r>
                        <a:rPr lang="en-US" sz="2400" dirty="0" smtClean="0"/>
                        <a:t>Date</a:t>
                      </a:r>
                      <a:endParaRPr lang="en-US" sz="2400" dirty="0"/>
                    </a:p>
                  </a:txBody>
                  <a:tcPr/>
                </a:tc>
                <a:extLst>
                  <a:ext uri="{0D108BD9-81ED-4DB2-BD59-A6C34878D82A}">
                    <a16:rowId xmlns:a16="http://schemas.microsoft.com/office/drawing/2014/main" val="10000"/>
                  </a:ext>
                </a:extLst>
              </a:tr>
              <a:tr h="365787">
                <a:tc>
                  <a:txBody>
                    <a:bodyPr/>
                    <a:lstStyle/>
                    <a:p>
                      <a:pPr algn="l"/>
                      <a:r>
                        <a:rPr lang="en-US" sz="2000" strike="noStrike" dirty="0" smtClean="0">
                          <a:solidFill>
                            <a:schemeClr val="accent1">
                              <a:lumMod val="75000"/>
                            </a:schemeClr>
                          </a:solidFill>
                          <a:effectLst/>
                        </a:rPr>
                        <a:t>Construction</a:t>
                      </a:r>
                      <a:r>
                        <a:rPr lang="en-US" sz="2000" strike="noStrike" baseline="0" dirty="0" smtClean="0">
                          <a:solidFill>
                            <a:schemeClr val="accent1">
                              <a:lumMod val="75000"/>
                            </a:schemeClr>
                          </a:solidFill>
                          <a:effectLst/>
                        </a:rPr>
                        <a:t> Start</a:t>
                      </a:r>
                      <a:endParaRPr lang="en-US" sz="2000" strike="noStrike" dirty="0">
                        <a:solidFill>
                          <a:schemeClr val="accent1">
                            <a:lumMod val="75000"/>
                          </a:schemeClr>
                        </a:solidFill>
                        <a:effectLst/>
                      </a:endParaRPr>
                    </a:p>
                  </a:txBody>
                  <a:tcPr anchor="ctr"/>
                </a:tc>
                <a:tc>
                  <a:txBody>
                    <a:bodyPr/>
                    <a:lstStyle/>
                    <a:p>
                      <a:pPr algn="l"/>
                      <a:r>
                        <a:rPr lang="en-US" sz="2000" strike="noStrike" baseline="0" dirty="0" smtClean="0">
                          <a:solidFill>
                            <a:schemeClr val="accent1">
                              <a:lumMod val="75000"/>
                            </a:schemeClr>
                          </a:solidFill>
                          <a:effectLst/>
                        </a:rPr>
                        <a:t>March </a:t>
                      </a:r>
                      <a:r>
                        <a:rPr lang="en-US" sz="2000" strike="noStrike" baseline="0" dirty="0" smtClean="0">
                          <a:solidFill>
                            <a:schemeClr val="accent1">
                              <a:lumMod val="75000"/>
                            </a:schemeClr>
                          </a:solidFill>
                          <a:effectLst/>
                        </a:rPr>
                        <a:t>27, </a:t>
                      </a:r>
                      <a:r>
                        <a:rPr lang="en-US" sz="2000" strike="noStrike" baseline="0" dirty="0" smtClean="0">
                          <a:solidFill>
                            <a:schemeClr val="accent1">
                              <a:lumMod val="75000"/>
                            </a:schemeClr>
                          </a:solidFill>
                          <a:effectLst/>
                        </a:rPr>
                        <a:t>2023</a:t>
                      </a:r>
                      <a:endParaRPr lang="en-US" sz="2000" strike="noStrike" dirty="0" smtClean="0">
                        <a:solidFill>
                          <a:schemeClr val="accent1">
                            <a:lumMod val="75000"/>
                          </a:schemeClr>
                        </a:solidFill>
                        <a:effectLst/>
                      </a:endParaRPr>
                    </a:p>
                  </a:txBody>
                  <a:tcPr anchor="ctr"/>
                </a:tc>
                <a:extLst>
                  <a:ext uri="{0D108BD9-81ED-4DB2-BD59-A6C34878D82A}">
                    <a16:rowId xmlns:a16="http://schemas.microsoft.com/office/drawing/2014/main" val="10001"/>
                  </a:ext>
                </a:extLst>
              </a:tr>
              <a:tr h="3657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trike="noStrike" dirty="0" smtClean="0">
                          <a:solidFill>
                            <a:schemeClr val="accent1">
                              <a:lumMod val="75000"/>
                            </a:schemeClr>
                          </a:solidFill>
                          <a:effectLst/>
                        </a:rPr>
                        <a:t>Chickasaw</a:t>
                      </a:r>
                      <a:r>
                        <a:rPr lang="en-US" sz="2000" strike="noStrike" baseline="0" dirty="0" smtClean="0">
                          <a:solidFill>
                            <a:schemeClr val="accent1">
                              <a:lumMod val="75000"/>
                            </a:schemeClr>
                          </a:solidFill>
                          <a:effectLst/>
                        </a:rPr>
                        <a:t> Avenue</a:t>
                      </a:r>
                      <a:endParaRPr lang="en-US" sz="2000" strike="noStrike" dirty="0" smtClean="0">
                        <a:solidFill>
                          <a:schemeClr val="accent1">
                            <a:lumMod val="75000"/>
                          </a:schemeClr>
                        </a:solidFill>
                        <a:effectLs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trike="noStrike" dirty="0" smtClean="0">
                          <a:solidFill>
                            <a:schemeClr val="accent1">
                              <a:lumMod val="75000"/>
                            </a:schemeClr>
                          </a:solidFill>
                          <a:effectLst/>
                        </a:rPr>
                        <a:t>March 2023</a:t>
                      </a:r>
                      <a:r>
                        <a:rPr lang="en-US" sz="2000" strike="noStrike" baseline="0" dirty="0" smtClean="0">
                          <a:solidFill>
                            <a:schemeClr val="accent1">
                              <a:lumMod val="75000"/>
                            </a:schemeClr>
                          </a:solidFill>
                          <a:effectLst/>
                        </a:rPr>
                        <a:t> – July 2023</a:t>
                      </a:r>
                      <a:endParaRPr lang="en-US" sz="2000" strike="noStrike" dirty="0" smtClean="0">
                        <a:solidFill>
                          <a:schemeClr val="accent1">
                            <a:lumMod val="75000"/>
                          </a:schemeClr>
                        </a:solidFill>
                        <a:effectLst/>
                      </a:endParaRPr>
                    </a:p>
                  </a:txBody>
                  <a:tcPr anchor="ctr"/>
                </a:tc>
                <a:extLst>
                  <a:ext uri="{0D108BD9-81ED-4DB2-BD59-A6C34878D82A}">
                    <a16:rowId xmlns:a16="http://schemas.microsoft.com/office/drawing/2014/main" val="10002"/>
                  </a:ext>
                </a:extLst>
              </a:tr>
              <a:tr h="3657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trike="noStrike" dirty="0" smtClean="0">
                          <a:solidFill>
                            <a:schemeClr val="accent1">
                              <a:lumMod val="75000"/>
                            </a:schemeClr>
                          </a:solidFill>
                          <a:effectLst/>
                        </a:rPr>
                        <a:t>Burton Avenue</a:t>
                      </a:r>
                      <a:endParaRPr lang="en-US" sz="2000" strike="noStrike" dirty="0" smtClean="0">
                        <a:solidFill>
                          <a:schemeClr val="accent1">
                            <a:lumMod val="75000"/>
                          </a:schemeClr>
                        </a:solidFill>
                        <a:effectLst/>
                      </a:endParaRPr>
                    </a:p>
                  </a:txBody>
                  <a:tcPr anchor="ctr"/>
                </a:tc>
                <a:tc>
                  <a:txBody>
                    <a:bodyPr/>
                    <a:lstStyle/>
                    <a:p>
                      <a:pPr algn="l"/>
                      <a:r>
                        <a:rPr lang="en-US" sz="2000" strike="noStrike" dirty="0" smtClean="0">
                          <a:solidFill>
                            <a:schemeClr val="accent1">
                              <a:lumMod val="75000"/>
                            </a:schemeClr>
                          </a:solidFill>
                          <a:effectLst/>
                        </a:rPr>
                        <a:t>April 2023 – October 2023</a:t>
                      </a:r>
                      <a:endParaRPr lang="en-US" sz="2000" strike="noStrike" dirty="0" smtClean="0">
                        <a:solidFill>
                          <a:schemeClr val="accent1">
                            <a:lumMod val="75000"/>
                          </a:schemeClr>
                        </a:solidFill>
                        <a:effectLst/>
                      </a:endParaRPr>
                    </a:p>
                  </a:txBody>
                  <a:tcPr anchor="ctr"/>
                </a:tc>
                <a:extLst>
                  <a:ext uri="{0D108BD9-81ED-4DB2-BD59-A6C34878D82A}">
                    <a16:rowId xmlns:a16="http://schemas.microsoft.com/office/drawing/2014/main" val="10003"/>
                  </a:ext>
                </a:extLst>
              </a:tr>
              <a:tr h="365787">
                <a:tc>
                  <a:txBody>
                    <a:bodyPr/>
                    <a:lstStyle/>
                    <a:p>
                      <a:pPr algn="l"/>
                      <a:r>
                        <a:rPr lang="en-US" sz="2000" strike="noStrike" dirty="0" smtClean="0">
                          <a:solidFill>
                            <a:schemeClr val="accent1">
                              <a:lumMod val="75000"/>
                            </a:schemeClr>
                          </a:solidFill>
                          <a:effectLst/>
                        </a:rPr>
                        <a:t>Crouch Street</a:t>
                      </a:r>
                      <a:endParaRPr lang="en-US" sz="2000" strike="noStrike" dirty="0">
                        <a:solidFill>
                          <a:schemeClr val="accent1">
                            <a:lumMod val="75000"/>
                          </a:schemeClr>
                        </a:solidFill>
                        <a:effectLst/>
                      </a:endParaRPr>
                    </a:p>
                  </a:txBody>
                  <a:tcPr anchor="ctr"/>
                </a:tc>
                <a:tc>
                  <a:txBody>
                    <a:bodyPr/>
                    <a:lstStyle/>
                    <a:p>
                      <a:pPr algn="l"/>
                      <a:r>
                        <a:rPr lang="en-US" sz="2000" strike="noStrike" dirty="0" smtClean="0">
                          <a:solidFill>
                            <a:schemeClr val="accent1">
                              <a:lumMod val="75000"/>
                            </a:schemeClr>
                          </a:solidFill>
                          <a:effectLst/>
                        </a:rPr>
                        <a:t>June 2023 – October 2023</a:t>
                      </a:r>
                      <a:endParaRPr lang="en-US" sz="2000" strike="noStrike" dirty="0">
                        <a:solidFill>
                          <a:schemeClr val="accent1">
                            <a:lumMod val="75000"/>
                          </a:schemeClr>
                        </a:solidFill>
                        <a:effectLst/>
                      </a:endParaRPr>
                    </a:p>
                  </a:txBody>
                  <a:tcPr anchor="ctr"/>
                </a:tc>
                <a:extLst>
                  <a:ext uri="{0D108BD9-81ED-4DB2-BD59-A6C34878D82A}">
                    <a16:rowId xmlns:a16="http://schemas.microsoft.com/office/drawing/2014/main" val="10004"/>
                  </a:ext>
                </a:extLst>
              </a:tr>
              <a:tr h="365787">
                <a:tc>
                  <a:txBody>
                    <a:bodyPr/>
                    <a:lstStyle/>
                    <a:p>
                      <a:pPr algn="l"/>
                      <a:r>
                        <a:rPr lang="en-US" sz="2000" strike="noStrike" dirty="0" smtClean="0">
                          <a:solidFill>
                            <a:schemeClr val="accent1">
                              <a:lumMod val="75000"/>
                            </a:schemeClr>
                          </a:solidFill>
                          <a:effectLst/>
                        </a:rPr>
                        <a:t>Quails Lane</a:t>
                      </a:r>
                      <a:endParaRPr lang="en-US" sz="2000" strike="noStrike" dirty="0">
                        <a:solidFill>
                          <a:schemeClr val="accent1">
                            <a:lumMod val="75000"/>
                          </a:schemeClr>
                        </a:solidFill>
                        <a:effectLst/>
                      </a:endParaRPr>
                    </a:p>
                  </a:txBody>
                  <a:tcPr anchor="ctr"/>
                </a:tc>
                <a:tc>
                  <a:txBody>
                    <a:bodyPr/>
                    <a:lstStyle/>
                    <a:p>
                      <a:pPr algn="l"/>
                      <a:r>
                        <a:rPr lang="en-US" sz="2000" strike="noStrike" dirty="0" smtClean="0">
                          <a:solidFill>
                            <a:schemeClr val="accent1">
                              <a:lumMod val="75000"/>
                            </a:schemeClr>
                          </a:solidFill>
                          <a:effectLst/>
                        </a:rPr>
                        <a:t>June 2023</a:t>
                      </a:r>
                      <a:r>
                        <a:rPr lang="en-US" sz="2000" strike="noStrike" baseline="0" dirty="0" smtClean="0">
                          <a:solidFill>
                            <a:schemeClr val="accent1">
                              <a:lumMod val="75000"/>
                            </a:schemeClr>
                          </a:solidFill>
                          <a:effectLst/>
                        </a:rPr>
                        <a:t> – April 2024</a:t>
                      </a:r>
                      <a:endParaRPr lang="en-US" sz="2000" strike="noStrike" dirty="0" smtClean="0">
                        <a:solidFill>
                          <a:schemeClr val="accent1">
                            <a:lumMod val="75000"/>
                          </a:schemeClr>
                        </a:solidFill>
                        <a:effectLst/>
                      </a:endParaRPr>
                    </a:p>
                  </a:txBody>
                  <a:tcPr anchor="ctr"/>
                </a:tc>
                <a:extLst>
                  <a:ext uri="{0D108BD9-81ED-4DB2-BD59-A6C34878D82A}">
                    <a16:rowId xmlns:a16="http://schemas.microsoft.com/office/drawing/2014/main" val="10005"/>
                  </a:ext>
                </a:extLst>
              </a:tr>
              <a:tr h="3657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trike="noStrike" dirty="0" smtClean="0">
                          <a:solidFill>
                            <a:schemeClr val="accent1">
                              <a:lumMod val="75000"/>
                            </a:schemeClr>
                          </a:solidFill>
                          <a:effectLst/>
                        </a:rPr>
                        <a:t>Construction End</a:t>
                      </a:r>
                    </a:p>
                  </a:txBody>
                  <a:tcPr/>
                </a:tc>
                <a:tc>
                  <a:txBody>
                    <a:bodyPr/>
                    <a:lstStyle/>
                    <a:p>
                      <a:r>
                        <a:rPr lang="en-US" sz="2000" strike="noStrike" dirty="0" smtClean="0">
                          <a:solidFill>
                            <a:schemeClr val="accent1">
                              <a:lumMod val="75000"/>
                            </a:schemeClr>
                          </a:solidFill>
                          <a:effectLst/>
                        </a:rPr>
                        <a:t>April </a:t>
                      </a:r>
                      <a:r>
                        <a:rPr lang="en-US" sz="2000" strike="noStrike" dirty="0" smtClean="0">
                          <a:solidFill>
                            <a:schemeClr val="accent1">
                              <a:lumMod val="75000"/>
                            </a:schemeClr>
                          </a:solidFill>
                          <a:effectLst/>
                        </a:rPr>
                        <a:t>20,</a:t>
                      </a:r>
                      <a:r>
                        <a:rPr lang="en-US" sz="2000" strike="noStrike" baseline="0" dirty="0" smtClean="0">
                          <a:solidFill>
                            <a:schemeClr val="accent1">
                              <a:lumMod val="75000"/>
                            </a:schemeClr>
                          </a:solidFill>
                          <a:effectLst/>
                        </a:rPr>
                        <a:t> </a:t>
                      </a:r>
                      <a:r>
                        <a:rPr lang="en-US" sz="2000" strike="noStrike" dirty="0" smtClean="0">
                          <a:solidFill>
                            <a:schemeClr val="accent1">
                              <a:lumMod val="75000"/>
                            </a:schemeClr>
                          </a:solidFill>
                          <a:effectLst/>
                        </a:rPr>
                        <a:t>2024</a:t>
                      </a:r>
                      <a:endParaRPr lang="en-US" sz="2000" strike="noStrike" dirty="0">
                        <a:solidFill>
                          <a:schemeClr val="accent1">
                            <a:lumMod val="75000"/>
                          </a:schemeClr>
                        </a:solidFill>
                        <a:effectLst/>
                      </a:endParaRPr>
                    </a:p>
                  </a:txBody>
                  <a:tcPr/>
                </a:tc>
                <a:extLst>
                  <a:ext uri="{0D108BD9-81ED-4DB2-BD59-A6C34878D82A}">
                    <a16:rowId xmlns:a16="http://schemas.microsoft.com/office/drawing/2014/main" val="240347192"/>
                  </a:ext>
                </a:extLst>
              </a:tr>
            </a:tbl>
          </a:graphicData>
        </a:graphic>
      </p:graphicFrame>
    </p:spTree>
    <p:extLst>
      <p:ext uri="{BB962C8B-B14F-4D97-AF65-F5344CB8AC3E}">
        <p14:creationId xmlns:p14="http://schemas.microsoft.com/office/powerpoint/2010/main" val="3941720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06371" y="3262353"/>
            <a:ext cx="8356532" cy="13045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8000" b="1" i="1" dirty="0" smtClean="0">
                <a:solidFill>
                  <a:srgbClr val="002060"/>
                </a:solidFill>
                <a:latin typeface="Calibri"/>
                <a:ea typeface="+mn-ea"/>
                <a:cs typeface="+mn-cs"/>
              </a:rPr>
              <a:t>Questions and Comments</a:t>
            </a:r>
            <a:endParaRPr lang="en-US" sz="8000" b="1" dirty="0"/>
          </a:p>
        </p:txBody>
      </p:sp>
    </p:spTree>
    <p:extLst>
      <p:ext uri="{BB962C8B-B14F-4D97-AF65-F5344CB8AC3E}">
        <p14:creationId xmlns:p14="http://schemas.microsoft.com/office/powerpoint/2010/main" val="2442162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193" y="1524000"/>
            <a:ext cx="10687282" cy="1242248"/>
          </a:xfrm>
        </p:spPr>
        <p:txBody>
          <a:bodyPr/>
          <a:lstStyle/>
          <a:p>
            <a:r>
              <a:rPr lang="en-US" dirty="0" smtClean="0"/>
              <a:t>Where can I get more information?</a:t>
            </a:r>
            <a:endParaRPr lang="en-US" dirty="0"/>
          </a:p>
        </p:txBody>
      </p:sp>
      <p:sp>
        <p:nvSpPr>
          <p:cNvPr id="3" name="Content Placeholder 2"/>
          <p:cNvSpPr>
            <a:spLocks noGrp="1"/>
          </p:cNvSpPr>
          <p:nvPr>
            <p:ph idx="1"/>
          </p:nvPr>
        </p:nvSpPr>
        <p:spPr>
          <a:xfrm>
            <a:off x="628186" y="2286000"/>
            <a:ext cx="10592264" cy="3940630"/>
          </a:xfrm>
        </p:spPr>
        <p:txBody>
          <a:bodyPr>
            <a:normAutofit/>
          </a:bodyPr>
          <a:lstStyle/>
          <a:p>
            <a:pPr marL="0" indent="0">
              <a:buNone/>
            </a:pPr>
            <a:endParaRPr lang="en-US" sz="2400" u="sng" dirty="0" smtClean="0"/>
          </a:p>
          <a:p>
            <a:pPr>
              <a:buFont typeface="Arial" panose="020B0604020202020204" pitchFamily="34" charset="0"/>
              <a:buChar char="•"/>
            </a:pPr>
            <a:r>
              <a:rPr lang="en-US" sz="2400" dirty="0"/>
              <a:t>P</a:t>
            </a:r>
            <a:r>
              <a:rPr lang="en-US" sz="2400" dirty="0" smtClean="0"/>
              <a:t>rogress will be updated on the City of Fort Worth </a:t>
            </a:r>
            <a:r>
              <a:rPr lang="en-US" sz="2400" dirty="0"/>
              <a:t>website </a:t>
            </a:r>
            <a:r>
              <a:rPr lang="en-US" sz="2400" dirty="0"/>
              <a:t>at </a:t>
            </a:r>
            <a:r>
              <a:rPr lang="en-US" sz="2400" dirty="0">
                <a:hlinkClick r:id="rId2"/>
              </a:rPr>
              <a:t>https://</a:t>
            </a:r>
            <a:r>
              <a:rPr lang="en-US" sz="2400" dirty="0" smtClean="0">
                <a:hlinkClick r:id="rId2"/>
              </a:rPr>
              <a:t>www.fortworthtexas.gov/projects/cfw-stopsix-echoheights-streets</a:t>
            </a:r>
            <a:endParaRPr lang="en-US" sz="2400" dirty="0" smtClean="0"/>
          </a:p>
          <a:p>
            <a:pPr>
              <a:buFont typeface="Arial" panose="020B0604020202020204" pitchFamily="34" charset="0"/>
              <a:buChar char="•"/>
            </a:pPr>
            <a:endParaRPr lang="en-US" sz="2400" dirty="0" smtClean="0"/>
          </a:p>
          <a:p>
            <a:pPr>
              <a:buFont typeface="Arial" panose="020B0604020202020204" pitchFamily="34" charset="0"/>
              <a:buChar char="•"/>
            </a:pPr>
            <a:r>
              <a:rPr lang="en-US" sz="2400" dirty="0" smtClean="0"/>
              <a:t>You </a:t>
            </a:r>
            <a:r>
              <a:rPr lang="en-US" sz="2400" dirty="0" smtClean="0"/>
              <a:t>can also go to </a:t>
            </a:r>
            <a:r>
              <a:rPr lang="en-US" sz="2400" dirty="0" smtClean="0">
                <a:solidFill>
                  <a:schemeClr val="accent5">
                    <a:lumMod val="50000"/>
                  </a:schemeClr>
                </a:solidFill>
                <a:hlinkClick r:id="rId3"/>
              </a:rPr>
              <a:t>www.FortWorthTexas.gov</a:t>
            </a:r>
            <a:r>
              <a:rPr lang="en-US" sz="2400" dirty="0" smtClean="0">
                <a:solidFill>
                  <a:schemeClr val="accent5">
                    <a:lumMod val="50000"/>
                  </a:schemeClr>
                </a:solidFill>
              </a:rPr>
              <a:t> </a:t>
            </a:r>
            <a:r>
              <a:rPr lang="en-US" sz="2400" dirty="0" smtClean="0"/>
              <a:t>and enter “</a:t>
            </a:r>
            <a:r>
              <a:rPr lang="en-US" sz="2400" dirty="0" smtClean="0"/>
              <a:t>102930” </a:t>
            </a:r>
            <a:r>
              <a:rPr lang="en-US" sz="2400" dirty="0" smtClean="0"/>
              <a:t>in the search bar on the home page.</a:t>
            </a:r>
          </a:p>
          <a:p>
            <a:pPr>
              <a:buFont typeface="Arial" panose="020B0604020202020204" pitchFamily="34" charset="0"/>
              <a:buChar char="•"/>
            </a:pPr>
            <a:endParaRPr lang="en-US" sz="2400" dirty="0" smtClean="0"/>
          </a:p>
          <a:p>
            <a:pPr>
              <a:buFont typeface="Arial" panose="020B0604020202020204" pitchFamily="34" charset="0"/>
              <a:buChar char="•"/>
            </a:pPr>
            <a:r>
              <a:rPr lang="en-US" sz="2400" dirty="0" smtClean="0"/>
              <a:t>The link to this meeting video, the project map, and the project summary/frequently asked questions will be linked to this project page. </a:t>
            </a:r>
            <a:endParaRPr lang="en-US" dirty="0"/>
          </a:p>
        </p:txBody>
      </p:sp>
      <p:sp>
        <p:nvSpPr>
          <p:cNvPr id="4" name="Slide Number Placeholder 3"/>
          <p:cNvSpPr>
            <a:spLocks noGrp="1"/>
          </p:cNvSpPr>
          <p:nvPr>
            <p:ph type="sldNum" sz="quarter" idx="12"/>
          </p:nvPr>
        </p:nvSpPr>
        <p:spPr/>
        <p:txBody>
          <a:bodyPr/>
          <a:lstStyle/>
          <a:p>
            <a:fld id="{A603B1B1-3A7F-AE40-94E9-B6B723601248}" type="slidenum">
              <a:rPr lang="en-US" smtClean="0"/>
              <a:t>37</a:t>
            </a:fld>
            <a:endParaRPr lang="en-US" dirty="0"/>
          </a:p>
        </p:txBody>
      </p:sp>
    </p:spTree>
    <p:extLst>
      <p:ext uri="{BB962C8B-B14F-4D97-AF65-F5344CB8AC3E}">
        <p14:creationId xmlns:p14="http://schemas.microsoft.com/office/powerpoint/2010/main" val="31192491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67000" y="1116018"/>
            <a:ext cx="7291448" cy="1603387"/>
          </a:xfrm>
          <a:prstGeom prst="rect">
            <a:avLst/>
          </a:prstGeom>
        </p:spPr>
      </p:pic>
      <p:sp>
        <p:nvSpPr>
          <p:cNvPr id="3" name="Content Placeholder 2"/>
          <p:cNvSpPr>
            <a:spLocks noGrp="1"/>
          </p:cNvSpPr>
          <p:nvPr>
            <p:ph idx="1"/>
          </p:nvPr>
        </p:nvSpPr>
        <p:spPr>
          <a:xfrm>
            <a:off x="139101" y="2402313"/>
            <a:ext cx="6710273" cy="4035078"/>
          </a:xfrm>
        </p:spPr>
        <p:txBody>
          <a:bodyPr>
            <a:normAutofit/>
          </a:bodyPr>
          <a:lstStyle/>
          <a:p>
            <a:pPr marL="0" lvl="0" indent="0">
              <a:lnSpc>
                <a:spcPct val="100000"/>
              </a:lnSpc>
              <a:spcBef>
                <a:spcPts val="0"/>
              </a:spcBef>
              <a:buNone/>
            </a:pPr>
            <a:r>
              <a:rPr lang="en-US" sz="2400" b="1" u="sng" dirty="0" smtClean="0">
                <a:solidFill>
                  <a:srgbClr val="002060"/>
                </a:solidFill>
              </a:rPr>
              <a:t>Project Manager, T/PW</a:t>
            </a:r>
          </a:p>
          <a:p>
            <a:pPr marL="0" lvl="0" indent="0">
              <a:lnSpc>
                <a:spcPct val="100000"/>
              </a:lnSpc>
              <a:spcBef>
                <a:spcPts val="0"/>
              </a:spcBef>
              <a:buNone/>
            </a:pPr>
            <a:r>
              <a:rPr lang="en-US" sz="2400" b="1" dirty="0">
                <a:solidFill>
                  <a:srgbClr val="002060"/>
                </a:solidFill>
              </a:rPr>
              <a:t>	</a:t>
            </a:r>
            <a:r>
              <a:rPr lang="en-US" sz="2400" b="1" dirty="0" smtClean="0">
                <a:solidFill>
                  <a:prstClr val="black"/>
                </a:solidFill>
              </a:rPr>
              <a:t>Greg Robbins, PE</a:t>
            </a:r>
            <a:endParaRPr lang="en-US" sz="2400" b="1" dirty="0">
              <a:solidFill>
                <a:prstClr val="black"/>
              </a:solidFill>
            </a:endParaRPr>
          </a:p>
          <a:p>
            <a:pPr marL="0" lvl="0" indent="0">
              <a:lnSpc>
                <a:spcPct val="100000"/>
              </a:lnSpc>
              <a:spcBef>
                <a:spcPts val="0"/>
              </a:spcBef>
              <a:buNone/>
            </a:pPr>
            <a:r>
              <a:rPr lang="en-US" sz="2400" b="1" dirty="0">
                <a:solidFill>
                  <a:prstClr val="black"/>
                </a:solidFill>
              </a:rPr>
              <a:t>	</a:t>
            </a:r>
            <a:r>
              <a:rPr lang="en-US" sz="2400" b="1" dirty="0" smtClean="0">
                <a:solidFill>
                  <a:prstClr val="black"/>
                </a:solidFill>
              </a:rPr>
              <a:t>817.392.2333</a:t>
            </a:r>
            <a:endParaRPr lang="en-US" sz="2400" b="1" dirty="0">
              <a:solidFill>
                <a:prstClr val="black"/>
              </a:solidFill>
            </a:endParaRPr>
          </a:p>
          <a:p>
            <a:pPr marL="0" lvl="0" indent="0">
              <a:lnSpc>
                <a:spcPct val="100000"/>
              </a:lnSpc>
              <a:spcBef>
                <a:spcPts val="0"/>
              </a:spcBef>
              <a:buNone/>
            </a:pPr>
            <a:r>
              <a:rPr lang="en-US" sz="2400" b="1" dirty="0">
                <a:solidFill>
                  <a:prstClr val="black"/>
                </a:solidFill>
              </a:rPr>
              <a:t>	</a:t>
            </a:r>
            <a:r>
              <a:rPr lang="en-US" sz="2400" b="1" dirty="0" smtClean="0">
                <a:solidFill>
                  <a:prstClr val="black"/>
                </a:solidFill>
                <a:hlinkClick r:id="rId4"/>
              </a:rPr>
              <a:t>gregory.robbins@fortworthtexas.gov</a:t>
            </a:r>
            <a:endParaRPr lang="en-US" sz="2400" b="1" dirty="0" smtClean="0">
              <a:solidFill>
                <a:prstClr val="black"/>
              </a:solidFill>
            </a:endParaRPr>
          </a:p>
          <a:p>
            <a:pPr marL="0" lvl="0" indent="0">
              <a:lnSpc>
                <a:spcPct val="100000"/>
              </a:lnSpc>
              <a:spcBef>
                <a:spcPts val="0"/>
              </a:spcBef>
              <a:buNone/>
            </a:pPr>
            <a:endParaRPr lang="en-US" sz="2400" b="1" dirty="0" smtClean="0">
              <a:solidFill>
                <a:prstClr val="black"/>
              </a:solidFill>
            </a:endParaRPr>
          </a:p>
          <a:p>
            <a:pPr marL="0" lvl="0" indent="0">
              <a:lnSpc>
                <a:spcPct val="100000"/>
              </a:lnSpc>
              <a:spcBef>
                <a:spcPts val="0"/>
              </a:spcBef>
              <a:buNone/>
            </a:pPr>
            <a:r>
              <a:rPr lang="en-US" sz="2400" b="1" u="sng" dirty="0" smtClean="0">
                <a:solidFill>
                  <a:srgbClr val="002060"/>
                </a:solidFill>
              </a:rPr>
              <a:t>Construction Inspector</a:t>
            </a:r>
            <a:endParaRPr lang="en-US" sz="2400" b="1" u="sng" dirty="0">
              <a:solidFill>
                <a:srgbClr val="002060"/>
              </a:solidFill>
            </a:endParaRPr>
          </a:p>
          <a:p>
            <a:pPr marL="0" lvl="0" indent="0">
              <a:lnSpc>
                <a:spcPct val="100000"/>
              </a:lnSpc>
              <a:spcBef>
                <a:spcPts val="0"/>
              </a:spcBef>
              <a:buNone/>
            </a:pPr>
            <a:r>
              <a:rPr lang="en-US" sz="2400" b="1" dirty="0">
                <a:solidFill>
                  <a:srgbClr val="002060"/>
                </a:solidFill>
              </a:rPr>
              <a:t>	</a:t>
            </a:r>
            <a:r>
              <a:rPr lang="en-US" sz="2400" b="1" dirty="0" smtClean="0">
                <a:solidFill>
                  <a:prstClr val="black"/>
                </a:solidFill>
              </a:rPr>
              <a:t>Cody Horton</a:t>
            </a:r>
            <a:endParaRPr lang="en-US" sz="2400" b="1" dirty="0">
              <a:solidFill>
                <a:prstClr val="black"/>
              </a:solidFill>
            </a:endParaRPr>
          </a:p>
          <a:p>
            <a:pPr marL="0" indent="0">
              <a:lnSpc>
                <a:spcPct val="100000"/>
              </a:lnSpc>
              <a:spcBef>
                <a:spcPts val="0"/>
              </a:spcBef>
              <a:buNone/>
            </a:pPr>
            <a:r>
              <a:rPr lang="en-US" sz="2400" b="1" dirty="0" smtClean="0">
                <a:solidFill>
                  <a:prstClr val="black"/>
                </a:solidFill>
              </a:rPr>
              <a:t>	</a:t>
            </a:r>
            <a:r>
              <a:rPr lang="en-US" sz="2400" b="1" dirty="0">
                <a:solidFill>
                  <a:prstClr val="black"/>
                </a:solidFill>
              </a:rPr>
              <a:t>817.475.6903</a:t>
            </a:r>
          </a:p>
          <a:p>
            <a:pPr marL="0" lvl="0" indent="0">
              <a:lnSpc>
                <a:spcPct val="100000"/>
              </a:lnSpc>
              <a:spcBef>
                <a:spcPts val="0"/>
              </a:spcBef>
              <a:buNone/>
            </a:pPr>
            <a:r>
              <a:rPr lang="en-US" sz="2400" b="1" dirty="0" smtClean="0">
                <a:solidFill>
                  <a:prstClr val="black"/>
                </a:solidFill>
              </a:rPr>
              <a:t>	</a:t>
            </a:r>
            <a:r>
              <a:rPr lang="en-US" sz="2400" b="1" dirty="0" smtClean="0">
                <a:solidFill>
                  <a:prstClr val="black"/>
                </a:solidFill>
                <a:hlinkClick r:id="rId5"/>
              </a:rPr>
              <a:t>Cody.Horton@fortworthtexas.gov</a:t>
            </a:r>
            <a:endParaRPr lang="en-US" sz="2400" b="1" dirty="0" smtClean="0">
              <a:solidFill>
                <a:prstClr val="black"/>
              </a:solidFill>
            </a:endParaRPr>
          </a:p>
          <a:p>
            <a:pPr marL="0" lvl="0" indent="0">
              <a:lnSpc>
                <a:spcPct val="100000"/>
              </a:lnSpc>
              <a:spcBef>
                <a:spcPts val="0"/>
              </a:spcBef>
              <a:buNone/>
            </a:pPr>
            <a:endParaRPr lang="en-US" sz="1800" b="1" dirty="0">
              <a:solidFill>
                <a:srgbClr val="0000FF"/>
              </a:solidFill>
            </a:endParaRPr>
          </a:p>
          <a:p>
            <a:pPr marL="0" lvl="0" indent="0">
              <a:lnSpc>
                <a:spcPct val="100000"/>
              </a:lnSpc>
              <a:spcBef>
                <a:spcPts val="0"/>
              </a:spcBef>
              <a:buNone/>
            </a:pPr>
            <a:endParaRPr lang="en-US" sz="2400" b="1" dirty="0">
              <a:solidFill>
                <a:srgbClr val="002060"/>
              </a:solidFill>
            </a:endParaRPr>
          </a:p>
          <a:p>
            <a:pPr marL="0" lvl="0" indent="0">
              <a:lnSpc>
                <a:spcPct val="100000"/>
              </a:lnSpc>
              <a:spcBef>
                <a:spcPts val="0"/>
              </a:spcBef>
              <a:buNone/>
            </a:pPr>
            <a:endParaRPr lang="en-US" sz="2000" b="1" dirty="0">
              <a:solidFill>
                <a:srgbClr val="002060"/>
              </a:solidFill>
            </a:endParaRPr>
          </a:p>
          <a:p>
            <a:endParaRPr lang="en-US" dirty="0"/>
          </a:p>
        </p:txBody>
      </p:sp>
      <p:sp>
        <p:nvSpPr>
          <p:cNvPr id="6" name="Title 1"/>
          <p:cNvSpPr txBox="1">
            <a:spLocks/>
          </p:cNvSpPr>
          <p:nvPr/>
        </p:nvSpPr>
        <p:spPr>
          <a:xfrm>
            <a:off x="6849374" y="5310266"/>
            <a:ext cx="5161005" cy="13045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8000" b="1" i="1" dirty="0" smtClean="0">
                <a:solidFill>
                  <a:srgbClr val="002060"/>
                </a:solidFill>
                <a:latin typeface="Calibri"/>
                <a:ea typeface="+mn-ea"/>
                <a:cs typeface="+mn-cs"/>
              </a:rPr>
              <a:t>Thank you!</a:t>
            </a:r>
            <a:endParaRPr lang="en-US" sz="8000" b="1" dirty="0"/>
          </a:p>
        </p:txBody>
      </p:sp>
    </p:spTree>
    <p:extLst>
      <p:ext uri="{BB962C8B-B14F-4D97-AF65-F5344CB8AC3E}">
        <p14:creationId xmlns:p14="http://schemas.microsoft.com/office/powerpoint/2010/main" val="551643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4491733" y="1085312"/>
            <a:ext cx="7186431" cy="980104"/>
          </a:xfrm>
        </p:spPr>
        <p:txBody>
          <a:bodyPr>
            <a:normAutofit fontScale="90000"/>
          </a:bodyPr>
          <a:lstStyle/>
          <a:p>
            <a:pPr lvl="0" algn="ctr">
              <a:lnSpc>
                <a:spcPct val="100000"/>
              </a:lnSpc>
              <a:spcBef>
                <a:spcPts val="0"/>
              </a:spcBef>
            </a:pPr>
            <a:r>
              <a:rPr lang="en-US" sz="4800" b="1" i="1" dirty="0" smtClean="0">
                <a:solidFill>
                  <a:srgbClr val="002060"/>
                </a:solidFill>
                <a:latin typeface="Calibri"/>
                <a:ea typeface="+mn-ea"/>
                <a:cs typeface="+mn-cs"/>
              </a:rPr>
              <a:t>Summary of Improvements</a:t>
            </a:r>
            <a:br>
              <a:rPr lang="en-US" sz="4800" b="1" i="1" dirty="0" smtClean="0">
                <a:solidFill>
                  <a:srgbClr val="002060"/>
                </a:solidFill>
                <a:latin typeface="Calibri"/>
                <a:ea typeface="+mn-ea"/>
                <a:cs typeface="+mn-cs"/>
              </a:rPr>
            </a:br>
            <a:r>
              <a:rPr lang="en-US" sz="4800" b="1" i="1" dirty="0" smtClean="0">
                <a:solidFill>
                  <a:srgbClr val="002060"/>
                </a:solidFill>
                <a:latin typeface="Calibri"/>
                <a:ea typeface="+mn-ea"/>
                <a:cs typeface="+mn-cs"/>
              </a:rPr>
              <a:t>Elmwood And Uvalde</a:t>
            </a:r>
            <a:endParaRPr lang="en-US" sz="3600" b="1" dirty="0"/>
          </a:p>
        </p:txBody>
      </p:sp>
      <p:sp>
        <p:nvSpPr>
          <p:cNvPr id="6" name="Content Placeholder 2"/>
          <p:cNvSpPr txBox="1">
            <a:spLocks/>
          </p:cNvSpPr>
          <p:nvPr/>
        </p:nvSpPr>
        <p:spPr>
          <a:xfrm>
            <a:off x="382374" y="2166804"/>
            <a:ext cx="9832779" cy="42105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v"/>
            </a:pPr>
            <a:r>
              <a:rPr lang="en-US" b="1" dirty="0">
                <a:solidFill>
                  <a:schemeClr val="accent5">
                    <a:lumMod val="75000"/>
                  </a:schemeClr>
                </a:solidFill>
                <a:cs typeface="Arial" panose="020B0604020202020204" pitchFamily="34" charset="0"/>
              </a:rPr>
              <a:t>Water and Sewer Improvements</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Installing new 8” water</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Installing new 8” sewer (Uvalde)</a:t>
            </a:r>
          </a:p>
          <a:p>
            <a:pPr marL="457200" lvl="1" indent="0">
              <a:lnSpc>
                <a:spcPct val="100000"/>
              </a:lnSpc>
              <a:spcBef>
                <a:spcPts val="0"/>
              </a:spcBef>
              <a:buNone/>
            </a:pPr>
            <a:endParaRPr lang="en-US" sz="2000" b="1" dirty="0">
              <a:solidFill>
                <a:schemeClr val="accent5">
                  <a:lumMod val="75000"/>
                </a:schemeClr>
              </a:solidFill>
              <a:cs typeface="Arial" panose="020B0604020202020204" pitchFamily="34" charset="0"/>
            </a:endParaRPr>
          </a:p>
          <a:p>
            <a:pPr>
              <a:lnSpc>
                <a:spcPct val="100000"/>
              </a:lnSpc>
              <a:spcBef>
                <a:spcPts val="0"/>
              </a:spcBef>
              <a:buFont typeface="Wingdings" panose="05000000000000000000" pitchFamily="2" charset="2"/>
              <a:buChar char="v"/>
            </a:pPr>
            <a:r>
              <a:rPr lang="en-US" b="1" dirty="0" smtClean="0">
                <a:solidFill>
                  <a:schemeClr val="accent5">
                    <a:lumMod val="75000"/>
                  </a:schemeClr>
                </a:solidFill>
                <a:cs typeface="Arial" panose="020B0604020202020204" pitchFamily="34" charset="0"/>
              </a:rPr>
              <a:t>Paving Improvements</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New concrete pavement with concrete curbs </a:t>
            </a:r>
            <a:endParaRPr lang="en-US" sz="2000" b="1" dirty="0">
              <a:solidFill>
                <a:schemeClr val="accent5">
                  <a:lumMod val="75000"/>
                </a:schemeClr>
              </a:solidFill>
              <a:cs typeface="Arial" panose="020B0604020202020204" pitchFamily="34" charset="0"/>
            </a:endParaRP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New </a:t>
            </a:r>
            <a:r>
              <a:rPr lang="en-US" sz="2000" b="1" dirty="0">
                <a:solidFill>
                  <a:schemeClr val="accent5">
                    <a:lumMod val="75000"/>
                  </a:schemeClr>
                </a:solidFill>
                <a:cs typeface="Arial" panose="020B0604020202020204" pitchFamily="34" charset="0"/>
              </a:rPr>
              <a:t>concrete driveways with 11’ minimum </a:t>
            </a:r>
            <a:r>
              <a:rPr lang="en-US" sz="2000" b="1" dirty="0" smtClean="0">
                <a:solidFill>
                  <a:schemeClr val="accent5">
                    <a:lumMod val="75000"/>
                  </a:schemeClr>
                </a:solidFill>
                <a:cs typeface="Arial" panose="020B0604020202020204" pitchFamily="34" charset="0"/>
              </a:rPr>
              <a:t>width (or match existing width). </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New 5’ sidewalk both sides of street (Uvalde)</a:t>
            </a:r>
          </a:p>
          <a:p>
            <a:pPr lvl="1">
              <a:lnSpc>
                <a:spcPct val="100000"/>
              </a:lnSpc>
              <a:spcBef>
                <a:spcPts val="0"/>
              </a:spcBef>
              <a:buFont typeface="Wingdings" panose="05000000000000000000" pitchFamily="2" charset="2"/>
              <a:buChar char="v"/>
            </a:pPr>
            <a:endParaRPr lang="en-US" b="1" dirty="0">
              <a:solidFill>
                <a:schemeClr val="accent5">
                  <a:lumMod val="75000"/>
                </a:schemeClr>
              </a:solidFill>
              <a:cs typeface="Arial" panose="020B0604020202020204" pitchFamily="34" charset="0"/>
            </a:endParaRPr>
          </a:p>
          <a:p>
            <a:pPr lvl="1">
              <a:lnSpc>
                <a:spcPct val="100000"/>
              </a:lnSpc>
              <a:spcBef>
                <a:spcPts val="0"/>
              </a:spcBef>
              <a:buFont typeface="Wingdings" panose="05000000000000000000" pitchFamily="2" charset="2"/>
              <a:buChar char="v"/>
            </a:pPr>
            <a:endParaRPr lang="en-US" altLang="en-US" sz="2000" b="1" dirty="0" smtClean="0">
              <a:solidFill>
                <a:schemeClr val="accent5">
                  <a:lumMod val="75000"/>
                </a:schemeClr>
              </a:solidFill>
              <a:cs typeface="Arial" panose="020B0604020202020204" pitchFamily="34" charset="0"/>
            </a:endParaRPr>
          </a:p>
          <a:p>
            <a:pPr algn="just">
              <a:lnSpc>
                <a:spcPct val="100000"/>
              </a:lnSpc>
              <a:spcBef>
                <a:spcPts val="0"/>
              </a:spcBef>
              <a:buFont typeface="Wingdings" panose="05000000000000000000" pitchFamily="2" charset="2"/>
              <a:buChar char="v"/>
            </a:pPr>
            <a:endParaRPr lang="en-US" altLang="en-US" sz="1800" b="1" dirty="0" smtClean="0">
              <a:solidFill>
                <a:schemeClr val="accent5">
                  <a:lumMod val="75000"/>
                </a:schemeClr>
              </a:solidFill>
              <a:cs typeface="Arial" panose="020B0604020202020204" pitchFamily="34" charset="0"/>
            </a:endParaRPr>
          </a:p>
          <a:p>
            <a:pPr algn="just">
              <a:lnSpc>
                <a:spcPct val="100000"/>
              </a:lnSpc>
              <a:spcBef>
                <a:spcPts val="0"/>
              </a:spcBef>
              <a:buFont typeface="Wingdings" panose="05000000000000000000" pitchFamily="2" charset="2"/>
              <a:buChar char="v"/>
            </a:pPr>
            <a:endParaRPr lang="en-US" altLang="en-US" sz="2400" b="1" dirty="0" smtClean="0">
              <a:solidFill>
                <a:schemeClr val="accent5">
                  <a:lumMod val="75000"/>
                </a:schemeClr>
              </a:solidFill>
              <a:cs typeface="Arial" panose="020B0604020202020204" pitchFamily="34" charset="0"/>
            </a:endParaRPr>
          </a:p>
        </p:txBody>
      </p:sp>
    </p:spTree>
    <p:extLst>
      <p:ext uri="{BB962C8B-B14F-4D97-AF65-F5344CB8AC3E}">
        <p14:creationId xmlns:p14="http://schemas.microsoft.com/office/powerpoint/2010/main" val="5231525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4937" y="1003324"/>
            <a:ext cx="3577281" cy="1325563"/>
          </a:xfrm>
        </p:spPr>
        <p:txBody>
          <a:bodyPr>
            <a:normAutofit/>
          </a:bodyPr>
          <a:lstStyle/>
          <a:p>
            <a:pPr algn="ctr">
              <a:lnSpc>
                <a:spcPct val="100000"/>
              </a:lnSpc>
              <a:spcBef>
                <a:spcPts val="0"/>
              </a:spcBef>
            </a:pPr>
            <a:r>
              <a:rPr lang="en-US" sz="4300" b="1" i="1" dirty="0">
                <a:solidFill>
                  <a:srgbClr val="002060"/>
                </a:solidFill>
                <a:latin typeface="Calibri"/>
                <a:ea typeface="+mn-ea"/>
                <a:cs typeface="+mn-cs"/>
              </a:rPr>
              <a:t>Agenda</a:t>
            </a:r>
          </a:p>
        </p:txBody>
      </p:sp>
      <p:sp>
        <p:nvSpPr>
          <p:cNvPr id="3" name="Content Placeholder 2"/>
          <p:cNvSpPr>
            <a:spLocks noGrp="1"/>
          </p:cNvSpPr>
          <p:nvPr>
            <p:ph idx="1"/>
          </p:nvPr>
        </p:nvSpPr>
        <p:spPr>
          <a:xfrm>
            <a:off x="615778" y="1869260"/>
            <a:ext cx="10515600" cy="4888752"/>
          </a:xfrm>
        </p:spPr>
        <p:txBody>
          <a:bodyPr>
            <a:normAutofit/>
          </a:bodyPr>
          <a:lstStyle/>
          <a:p>
            <a:pPr marL="342900" lvl="0" indent="-342900" algn="just">
              <a:lnSpc>
                <a:spcPct val="200000"/>
              </a:lnSpc>
              <a:spcBef>
                <a:spcPct val="0"/>
              </a:spcBef>
              <a:buFont typeface="Arial" panose="020B0604020202020204" pitchFamily="34" charset="0"/>
              <a:buChar char="•"/>
            </a:pPr>
            <a:r>
              <a:rPr lang="en-US" altLang="en-US" dirty="0">
                <a:solidFill>
                  <a:srgbClr val="002060"/>
                </a:solidFill>
                <a:cs typeface="Arial" panose="020B0604020202020204" pitchFamily="34" charset="0"/>
              </a:rPr>
              <a:t>Project Overview</a:t>
            </a:r>
          </a:p>
          <a:p>
            <a:pPr marL="342900" lvl="0" indent="-342900" algn="just">
              <a:lnSpc>
                <a:spcPct val="200000"/>
              </a:lnSpc>
              <a:spcBef>
                <a:spcPct val="0"/>
              </a:spcBef>
              <a:buFont typeface="Arial" panose="020B0604020202020204" pitchFamily="34" charset="0"/>
              <a:buChar char="•"/>
            </a:pPr>
            <a:r>
              <a:rPr lang="en-US" altLang="en-US" dirty="0" smtClean="0">
                <a:solidFill>
                  <a:srgbClr val="002060"/>
                </a:solidFill>
                <a:cs typeface="Arial" panose="020B0604020202020204" pitchFamily="34" charset="0"/>
              </a:rPr>
              <a:t>Summary of Improvements</a:t>
            </a:r>
          </a:p>
          <a:p>
            <a:pPr marL="342900" lvl="0" indent="-342900" algn="just">
              <a:lnSpc>
                <a:spcPct val="200000"/>
              </a:lnSpc>
              <a:spcBef>
                <a:spcPct val="0"/>
              </a:spcBef>
              <a:buFont typeface="Arial" panose="020B0604020202020204" pitchFamily="34" charset="0"/>
              <a:buChar char="•"/>
            </a:pPr>
            <a:r>
              <a:rPr lang="en-US" altLang="en-US" dirty="0" smtClean="0">
                <a:solidFill>
                  <a:srgbClr val="002060"/>
                </a:solidFill>
                <a:cs typeface="Arial" panose="020B0604020202020204" pitchFamily="34" charset="0"/>
              </a:rPr>
              <a:t>Construction Information</a:t>
            </a:r>
            <a:endParaRPr lang="en-US" altLang="en-US" dirty="0">
              <a:solidFill>
                <a:srgbClr val="002060"/>
              </a:solidFill>
              <a:cs typeface="Arial" panose="020B0604020202020204" pitchFamily="34" charset="0"/>
            </a:endParaRPr>
          </a:p>
          <a:p>
            <a:pPr marL="342900" lvl="0" indent="-342900" algn="just">
              <a:lnSpc>
                <a:spcPct val="200000"/>
              </a:lnSpc>
              <a:spcBef>
                <a:spcPct val="0"/>
              </a:spcBef>
              <a:buFont typeface="Arial" panose="020B0604020202020204" pitchFamily="34" charset="0"/>
              <a:buChar char="•"/>
            </a:pPr>
            <a:r>
              <a:rPr lang="en-US" altLang="en-US" dirty="0" smtClean="0">
                <a:solidFill>
                  <a:srgbClr val="002060"/>
                </a:solidFill>
                <a:cs typeface="Arial" panose="020B0604020202020204" pitchFamily="34" charset="0"/>
              </a:rPr>
              <a:t>Proposed Construction Schedule</a:t>
            </a:r>
          </a:p>
          <a:p>
            <a:pPr marL="342900" lvl="0" indent="-342900" algn="just">
              <a:lnSpc>
                <a:spcPct val="200000"/>
              </a:lnSpc>
              <a:spcBef>
                <a:spcPct val="0"/>
              </a:spcBef>
              <a:buFont typeface="Arial" panose="020B0604020202020204" pitchFamily="34" charset="0"/>
              <a:buChar char="•"/>
            </a:pPr>
            <a:r>
              <a:rPr lang="en-US" altLang="en-US" dirty="0" smtClean="0">
                <a:solidFill>
                  <a:srgbClr val="002060"/>
                </a:solidFill>
                <a:cs typeface="Arial" panose="020B0604020202020204" pitchFamily="34" charset="0"/>
              </a:rPr>
              <a:t>Questions and Comments</a:t>
            </a:r>
            <a:endParaRPr lang="en-US" altLang="en-US" dirty="0">
              <a:solidFill>
                <a:srgbClr val="002060"/>
              </a:solidFill>
              <a:cs typeface="Arial" panose="020B0604020202020204" pitchFamily="34" charset="0"/>
            </a:endParaRPr>
          </a:p>
          <a:p>
            <a:pPr marL="0" indent="0">
              <a:buNone/>
            </a:pPr>
            <a:endParaRPr lang="en-US" sz="3600" dirty="0"/>
          </a:p>
        </p:txBody>
      </p:sp>
    </p:spTree>
    <p:extLst>
      <p:ext uri="{BB962C8B-B14F-4D97-AF65-F5344CB8AC3E}">
        <p14:creationId xmlns:p14="http://schemas.microsoft.com/office/powerpoint/2010/main" val="41515383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3065417" y="1186700"/>
            <a:ext cx="8978507" cy="980104"/>
          </a:xfrm>
        </p:spPr>
        <p:txBody>
          <a:bodyPr>
            <a:normAutofit fontScale="90000"/>
          </a:bodyPr>
          <a:lstStyle/>
          <a:p>
            <a:pPr lvl="0" algn="ctr">
              <a:lnSpc>
                <a:spcPct val="100000"/>
              </a:lnSpc>
              <a:spcBef>
                <a:spcPts val="0"/>
              </a:spcBef>
            </a:pPr>
            <a:r>
              <a:rPr lang="en-US" sz="4800" b="1" i="1" dirty="0" smtClean="0">
                <a:solidFill>
                  <a:srgbClr val="002060"/>
                </a:solidFill>
                <a:latin typeface="Calibri"/>
                <a:ea typeface="+mn-ea"/>
                <a:cs typeface="+mn-cs"/>
              </a:rPr>
              <a:t>Summary of Improvements</a:t>
            </a:r>
            <a:br>
              <a:rPr lang="en-US" sz="4800" b="1" i="1" dirty="0" smtClean="0">
                <a:solidFill>
                  <a:srgbClr val="002060"/>
                </a:solidFill>
                <a:latin typeface="Calibri"/>
                <a:ea typeface="+mn-ea"/>
                <a:cs typeface="+mn-cs"/>
              </a:rPr>
            </a:br>
            <a:r>
              <a:rPr lang="en-US" sz="4800" b="1" i="1" dirty="0" smtClean="0">
                <a:solidFill>
                  <a:srgbClr val="002060"/>
                </a:solidFill>
                <a:latin typeface="Calibri"/>
                <a:ea typeface="+mn-ea"/>
                <a:cs typeface="+mn-cs"/>
              </a:rPr>
              <a:t>Ash Crescent, Avenue C, and Avenue D</a:t>
            </a:r>
            <a:endParaRPr lang="en-US" sz="3600" b="1" dirty="0"/>
          </a:p>
        </p:txBody>
      </p:sp>
      <p:sp>
        <p:nvSpPr>
          <p:cNvPr id="6" name="Content Placeholder 2"/>
          <p:cNvSpPr txBox="1">
            <a:spLocks/>
          </p:cNvSpPr>
          <p:nvPr/>
        </p:nvSpPr>
        <p:spPr>
          <a:xfrm>
            <a:off x="382374" y="2428061"/>
            <a:ext cx="9832779" cy="42105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v"/>
            </a:pPr>
            <a:r>
              <a:rPr lang="en-US" b="1" dirty="0">
                <a:solidFill>
                  <a:schemeClr val="accent5">
                    <a:lumMod val="75000"/>
                  </a:schemeClr>
                </a:solidFill>
                <a:cs typeface="Arial" panose="020B0604020202020204" pitchFamily="34" charset="0"/>
              </a:rPr>
              <a:t>Water and Sewer Improvements</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Installing new 8” water</a:t>
            </a:r>
          </a:p>
          <a:p>
            <a:pPr marL="457200" lvl="1" indent="0">
              <a:lnSpc>
                <a:spcPct val="100000"/>
              </a:lnSpc>
              <a:spcBef>
                <a:spcPts val="0"/>
              </a:spcBef>
              <a:buNone/>
            </a:pPr>
            <a:endParaRPr lang="en-US" sz="2000" b="1" dirty="0">
              <a:solidFill>
                <a:schemeClr val="accent5">
                  <a:lumMod val="75000"/>
                </a:schemeClr>
              </a:solidFill>
              <a:cs typeface="Arial" panose="020B0604020202020204" pitchFamily="34" charset="0"/>
            </a:endParaRPr>
          </a:p>
          <a:p>
            <a:pPr>
              <a:lnSpc>
                <a:spcPct val="100000"/>
              </a:lnSpc>
              <a:spcBef>
                <a:spcPts val="0"/>
              </a:spcBef>
              <a:buFont typeface="Wingdings" panose="05000000000000000000" pitchFamily="2" charset="2"/>
              <a:buChar char="v"/>
            </a:pPr>
            <a:r>
              <a:rPr lang="en-US" b="1" dirty="0" smtClean="0">
                <a:solidFill>
                  <a:schemeClr val="accent5">
                    <a:lumMod val="75000"/>
                  </a:schemeClr>
                </a:solidFill>
                <a:cs typeface="Arial" panose="020B0604020202020204" pitchFamily="34" charset="0"/>
              </a:rPr>
              <a:t>Paving Improvements</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New concrete pavement with concrete curbs </a:t>
            </a:r>
            <a:endParaRPr lang="en-US" sz="2000" b="1" dirty="0">
              <a:solidFill>
                <a:schemeClr val="accent5">
                  <a:lumMod val="75000"/>
                </a:schemeClr>
              </a:solidFill>
              <a:cs typeface="Arial" panose="020B0604020202020204" pitchFamily="34" charset="0"/>
            </a:endParaRP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New </a:t>
            </a:r>
            <a:r>
              <a:rPr lang="en-US" sz="2000" b="1" dirty="0">
                <a:solidFill>
                  <a:schemeClr val="accent5">
                    <a:lumMod val="75000"/>
                  </a:schemeClr>
                </a:solidFill>
                <a:cs typeface="Arial" panose="020B0604020202020204" pitchFamily="34" charset="0"/>
              </a:rPr>
              <a:t>concrete driveways with 11’ minimum </a:t>
            </a:r>
            <a:r>
              <a:rPr lang="en-US" sz="2000" b="1" dirty="0" smtClean="0">
                <a:solidFill>
                  <a:schemeClr val="accent5">
                    <a:lumMod val="75000"/>
                  </a:schemeClr>
                </a:solidFill>
                <a:cs typeface="Arial" panose="020B0604020202020204" pitchFamily="34" charset="0"/>
              </a:rPr>
              <a:t>width (or match existing width). </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New 5’ sidewalk both sides of street</a:t>
            </a:r>
            <a:endParaRPr lang="en-US" b="1" dirty="0">
              <a:solidFill>
                <a:schemeClr val="accent5">
                  <a:lumMod val="75000"/>
                </a:schemeClr>
              </a:solidFill>
              <a:cs typeface="Arial" panose="020B0604020202020204" pitchFamily="34" charset="0"/>
            </a:endParaRPr>
          </a:p>
          <a:p>
            <a:pPr lvl="1">
              <a:lnSpc>
                <a:spcPct val="100000"/>
              </a:lnSpc>
              <a:spcBef>
                <a:spcPts val="0"/>
              </a:spcBef>
              <a:buFont typeface="Wingdings" panose="05000000000000000000" pitchFamily="2" charset="2"/>
              <a:buChar char="v"/>
            </a:pPr>
            <a:endParaRPr lang="en-US" altLang="en-US" sz="2000" b="1" dirty="0" smtClean="0">
              <a:solidFill>
                <a:schemeClr val="accent5">
                  <a:lumMod val="75000"/>
                </a:schemeClr>
              </a:solidFill>
              <a:cs typeface="Arial" panose="020B0604020202020204" pitchFamily="34" charset="0"/>
            </a:endParaRPr>
          </a:p>
          <a:p>
            <a:pPr algn="just">
              <a:lnSpc>
                <a:spcPct val="100000"/>
              </a:lnSpc>
              <a:spcBef>
                <a:spcPts val="0"/>
              </a:spcBef>
              <a:buFont typeface="Wingdings" panose="05000000000000000000" pitchFamily="2" charset="2"/>
              <a:buChar char="v"/>
            </a:pPr>
            <a:endParaRPr lang="en-US" altLang="en-US" sz="1800" b="1" dirty="0" smtClean="0">
              <a:solidFill>
                <a:schemeClr val="accent5">
                  <a:lumMod val="75000"/>
                </a:schemeClr>
              </a:solidFill>
              <a:cs typeface="Arial" panose="020B0604020202020204" pitchFamily="34" charset="0"/>
            </a:endParaRPr>
          </a:p>
          <a:p>
            <a:pPr algn="just">
              <a:lnSpc>
                <a:spcPct val="100000"/>
              </a:lnSpc>
              <a:spcBef>
                <a:spcPts val="0"/>
              </a:spcBef>
              <a:buFont typeface="Wingdings" panose="05000000000000000000" pitchFamily="2" charset="2"/>
              <a:buChar char="v"/>
            </a:pPr>
            <a:endParaRPr lang="en-US" altLang="en-US" sz="2400" b="1" dirty="0" smtClean="0">
              <a:solidFill>
                <a:schemeClr val="accent5">
                  <a:lumMod val="75000"/>
                </a:schemeClr>
              </a:solidFill>
              <a:cs typeface="Arial" panose="020B0604020202020204" pitchFamily="34" charset="0"/>
            </a:endParaRPr>
          </a:p>
        </p:txBody>
      </p:sp>
    </p:spTree>
    <p:extLst>
      <p:ext uri="{BB962C8B-B14F-4D97-AF65-F5344CB8AC3E}">
        <p14:creationId xmlns:p14="http://schemas.microsoft.com/office/powerpoint/2010/main" val="5890030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2386149" y="1186700"/>
            <a:ext cx="9657775" cy="980104"/>
          </a:xfrm>
        </p:spPr>
        <p:txBody>
          <a:bodyPr>
            <a:normAutofit fontScale="90000"/>
          </a:bodyPr>
          <a:lstStyle/>
          <a:p>
            <a:pPr lvl="0" algn="ctr">
              <a:lnSpc>
                <a:spcPct val="100000"/>
              </a:lnSpc>
              <a:spcBef>
                <a:spcPts val="0"/>
              </a:spcBef>
            </a:pPr>
            <a:r>
              <a:rPr lang="en-US" sz="4800" b="1" i="1" dirty="0" smtClean="0">
                <a:solidFill>
                  <a:srgbClr val="002060"/>
                </a:solidFill>
                <a:latin typeface="Calibri"/>
                <a:ea typeface="+mn-ea"/>
                <a:cs typeface="+mn-cs"/>
              </a:rPr>
              <a:t>Summary of Improvements</a:t>
            </a:r>
            <a:br>
              <a:rPr lang="en-US" sz="4800" b="1" i="1" dirty="0" smtClean="0">
                <a:solidFill>
                  <a:srgbClr val="002060"/>
                </a:solidFill>
                <a:latin typeface="Calibri"/>
                <a:ea typeface="+mn-ea"/>
                <a:cs typeface="+mn-cs"/>
              </a:rPr>
            </a:br>
            <a:r>
              <a:rPr lang="en-US" sz="4800" b="1" i="1" dirty="0" smtClean="0">
                <a:solidFill>
                  <a:srgbClr val="002060"/>
                </a:solidFill>
                <a:latin typeface="Calibri"/>
                <a:ea typeface="+mn-ea"/>
                <a:cs typeface="+mn-cs"/>
              </a:rPr>
              <a:t>Avenue B, Ann Street, and </a:t>
            </a:r>
            <a:r>
              <a:rPr lang="en-US" sz="4800" b="1" i="1" dirty="0" err="1" smtClean="0">
                <a:solidFill>
                  <a:srgbClr val="002060"/>
                </a:solidFill>
                <a:latin typeface="Calibri"/>
                <a:ea typeface="+mn-ea"/>
                <a:cs typeface="+mn-cs"/>
              </a:rPr>
              <a:t>Belzise</a:t>
            </a:r>
            <a:r>
              <a:rPr lang="en-US" sz="4800" b="1" i="1" dirty="0" smtClean="0">
                <a:solidFill>
                  <a:srgbClr val="002060"/>
                </a:solidFill>
                <a:latin typeface="Calibri"/>
                <a:ea typeface="+mn-ea"/>
                <a:cs typeface="+mn-cs"/>
              </a:rPr>
              <a:t> Terrace</a:t>
            </a:r>
            <a:endParaRPr lang="en-US" sz="3600" b="1" dirty="0"/>
          </a:p>
        </p:txBody>
      </p:sp>
      <p:sp>
        <p:nvSpPr>
          <p:cNvPr id="6" name="Content Placeholder 2"/>
          <p:cNvSpPr txBox="1">
            <a:spLocks/>
          </p:cNvSpPr>
          <p:nvPr/>
        </p:nvSpPr>
        <p:spPr>
          <a:xfrm>
            <a:off x="382374" y="2428061"/>
            <a:ext cx="9832779" cy="42105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v"/>
            </a:pPr>
            <a:r>
              <a:rPr lang="en-US" b="1" dirty="0">
                <a:solidFill>
                  <a:schemeClr val="accent5">
                    <a:lumMod val="75000"/>
                  </a:schemeClr>
                </a:solidFill>
                <a:cs typeface="Arial" panose="020B0604020202020204" pitchFamily="34" charset="0"/>
              </a:rPr>
              <a:t>Water and Sewer Improvements</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Replace </a:t>
            </a:r>
            <a:r>
              <a:rPr lang="en-US" sz="2000" b="1" dirty="0">
                <a:solidFill>
                  <a:schemeClr val="accent5">
                    <a:lumMod val="75000"/>
                  </a:schemeClr>
                </a:solidFill>
                <a:cs typeface="Arial" panose="020B0604020202020204" pitchFamily="34" charset="0"/>
              </a:rPr>
              <a:t>existing </a:t>
            </a:r>
            <a:r>
              <a:rPr lang="en-US" sz="2000" b="1" dirty="0" smtClean="0">
                <a:solidFill>
                  <a:schemeClr val="accent5">
                    <a:lumMod val="75000"/>
                  </a:schemeClr>
                </a:solidFill>
                <a:cs typeface="Arial" panose="020B0604020202020204" pitchFamily="34" charset="0"/>
              </a:rPr>
              <a:t>8” water</a:t>
            </a:r>
          </a:p>
          <a:p>
            <a:pPr marL="457200" lvl="1" indent="0">
              <a:lnSpc>
                <a:spcPct val="100000"/>
              </a:lnSpc>
              <a:spcBef>
                <a:spcPts val="0"/>
              </a:spcBef>
              <a:buNone/>
            </a:pPr>
            <a:endParaRPr lang="en-US" sz="2000" b="1" dirty="0">
              <a:solidFill>
                <a:schemeClr val="accent5">
                  <a:lumMod val="75000"/>
                </a:schemeClr>
              </a:solidFill>
              <a:cs typeface="Arial" panose="020B0604020202020204" pitchFamily="34" charset="0"/>
            </a:endParaRPr>
          </a:p>
          <a:p>
            <a:pPr>
              <a:lnSpc>
                <a:spcPct val="100000"/>
              </a:lnSpc>
              <a:spcBef>
                <a:spcPts val="0"/>
              </a:spcBef>
              <a:buFont typeface="Wingdings" panose="05000000000000000000" pitchFamily="2" charset="2"/>
              <a:buChar char="v"/>
            </a:pPr>
            <a:r>
              <a:rPr lang="en-US" b="1" dirty="0" smtClean="0">
                <a:solidFill>
                  <a:schemeClr val="accent5">
                    <a:lumMod val="75000"/>
                  </a:schemeClr>
                </a:solidFill>
                <a:cs typeface="Arial" panose="020B0604020202020204" pitchFamily="34" charset="0"/>
              </a:rPr>
              <a:t>Paving Improvements</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New asphalt pavement with concrete curbs </a:t>
            </a:r>
            <a:endParaRPr lang="en-US" sz="2000" b="1" dirty="0">
              <a:solidFill>
                <a:schemeClr val="accent5">
                  <a:lumMod val="75000"/>
                </a:schemeClr>
              </a:solidFill>
              <a:cs typeface="Arial" panose="020B0604020202020204" pitchFamily="34" charset="0"/>
            </a:endParaRP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New </a:t>
            </a:r>
            <a:r>
              <a:rPr lang="en-US" sz="2000" b="1" dirty="0">
                <a:solidFill>
                  <a:schemeClr val="accent5">
                    <a:lumMod val="75000"/>
                  </a:schemeClr>
                </a:solidFill>
                <a:cs typeface="Arial" panose="020B0604020202020204" pitchFamily="34" charset="0"/>
              </a:rPr>
              <a:t>concrete driveways with 11’ minimum </a:t>
            </a:r>
            <a:r>
              <a:rPr lang="en-US" sz="2000" b="1" dirty="0" smtClean="0">
                <a:solidFill>
                  <a:schemeClr val="accent5">
                    <a:lumMod val="75000"/>
                  </a:schemeClr>
                </a:solidFill>
                <a:cs typeface="Arial" panose="020B0604020202020204" pitchFamily="34" charset="0"/>
              </a:rPr>
              <a:t>width (or match existing width). </a:t>
            </a:r>
          </a:p>
          <a:p>
            <a:pPr lvl="1">
              <a:lnSpc>
                <a:spcPct val="100000"/>
              </a:lnSpc>
              <a:spcBef>
                <a:spcPts val="0"/>
              </a:spcBef>
              <a:buFont typeface="Wingdings" panose="05000000000000000000" pitchFamily="2" charset="2"/>
              <a:buChar char="v"/>
            </a:pPr>
            <a:endParaRPr lang="en-US" altLang="en-US" sz="2000" b="1" dirty="0" smtClean="0">
              <a:solidFill>
                <a:schemeClr val="accent5">
                  <a:lumMod val="75000"/>
                </a:schemeClr>
              </a:solidFill>
              <a:cs typeface="Arial" panose="020B0604020202020204" pitchFamily="34" charset="0"/>
            </a:endParaRPr>
          </a:p>
          <a:p>
            <a:pPr algn="just">
              <a:lnSpc>
                <a:spcPct val="100000"/>
              </a:lnSpc>
              <a:spcBef>
                <a:spcPts val="0"/>
              </a:spcBef>
              <a:buFont typeface="Wingdings" panose="05000000000000000000" pitchFamily="2" charset="2"/>
              <a:buChar char="v"/>
            </a:pPr>
            <a:endParaRPr lang="en-US" altLang="en-US" sz="1800" b="1" dirty="0" smtClean="0">
              <a:solidFill>
                <a:schemeClr val="accent5">
                  <a:lumMod val="75000"/>
                </a:schemeClr>
              </a:solidFill>
              <a:cs typeface="Arial" panose="020B0604020202020204" pitchFamily="34" charset="0"/>
            </a:endParaRPr>
          </a:p>
          <a:p>
            <a:pPr algn="just">
              <a:lnSpc>
                <a:spcPct val="100000"/>
              </a:lnSpc>
              <a:spcBef>
                <a:spcPts val="0"/>
              </a:spcBef>
              <a:buFont typeface="Wingdings" panose="05000000000000000000" pitchFamily="2" charset="2"/>
              <a:buChar char="v"/>
            </a:pPr>
            <a:endParaRPr lang="en-US" altLang="en-US" sz="2400" b="1" dirty="0" smtClean="0">
              <a:solidFill>
                <a:schemeClr val="accent5">
                  <a:lumMod val="75000"/>
                </a:schemeClr>
              </a:solidFill>
              <a:cs typeface="Arial" panose="020B0604020202020204" pitchFamily="34" charset="0"/>
            </a:endParaRPr>
          </a:p>
        </p:txBody>
      </p:sp>
    </p:spTree>
    <p:extLst>
      <p:ext uri="{BB962C8B-B14F-4D97-AF65-F5344CB8AC3E}">
        <p14:creationId xmlns:p14="http://schemas.microsoft.com/office/powerpoint/2010/main" val="23704616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879592" y="898686"/>
            <a:ext cx="5062148" cy="599504"/>
          </a:xfrm>
        </p:spPr>
        <p:txBody>
          <a:bodyPr>
            <a:noAutofit/>
          </a:bodyPr>
          <a:lstStyle/>
          <a:p>
            <a:pPr lvl="0" algn="ctr">
              <a:lnSpc>
                <a:spcPct val="100000"/>
              </a:lnSpc>
              <a:spcBef>
                <a:spcPts val="0"/>
              </a:spcBef>
            </a:pPr>
            <a:r>
              <a:rPr lang="en-US" sz="3200" b="1" i="1" dirty="0" smtClean="0">
                <a:solidFill>
                  <a:srgbClr val="002060"/>
                </a:solidFill>
                <a:latin typeface="Calibri"/>
                <a:ea typeface="+mn-ea"/>
                <a:cs typeface="+mn-cs"/>
              </a:rPr>
              <a:t>Typical Asphalt Construction Process</a:t>
            </a:r>
            <a:endParaRPr lang="en-US" sz="3200" b="1" i="1" dirty="0">
              <a:solidFill>
                <a:srgbClr val="002060"/>
              </a:solidFill>
              <a:latin typeface="Calibri"/>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9050" y="1673073"/>
            <a:ext cx="4444860" cy="3333645"/>
          </a:xfrm>
          <a:prstGeom prst="rect">
            <a:avLst/>
          </a:prstGeom>
          <a:ln w="38100">
            <a:solidFill>
              <a:srgbClr val="2F5597"/>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775" y="1062704"/>
            <a:ext cx="4815100" cy="3611325"/>
          </a:xfrm>
          <a:prstGeom prst="rect">
            <a:avLst/>
          </a:prstGeom>
          <a:ln w="38100">
            <a:solidFill>
              <a:srgbClr val="2F5597"/>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8467" y="3505200"/>
            <a:ext cx="4310982" cy="3233237"/>
          </a:xfrm>
          <a:prstGeom prst="rect">
            <a:avLst/>
          </a:prstGeom>
          <a:ln w="38100">
            <a:solidFill>
              <a:srgbClr val="2F5597"/>
            </a:solidFill>
          </a:ln>
        </p:spPr>
      </p:pic>
      <p:sp>
        <p:nvSpPr>
          <p:cNvPr id="13" name="Title 1"/>
          <p:cNvSpPr txBox="1">
            <a:spLocks/>
          </p:cNvSpPr>
          <p:nvPr/>
        </p:nvSpPr>
        <p:spPr>
          <a:xfrm>
            <a:off x="8151742" y="5021622"/>
            <a:ext cx="3419475" cy="13007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1600" b="1" i="1" dirty="0" smtClean="0">
                <a:solidFill>
                  <a:srgbClr val="002060"/>
                </a:solidFill>
                <a:latin typeface="Calibri"/>
                <a:ea typeface="+mn-ea"/>
                <a:cs typeface="+mn-cs"/>
              </a:rPr>
              <a:t>Existing curb, and driveways are removed and replaced, then the existing street is demoed </a:t>
            </a:r>
            <a:endParaRPr lang="en-US" sz="1600" b="1" i="1" dirty="0">
              <a:solidFill>
                <a:srgbClr val="002060"/>
              </a:solidFill>
              <a:latin typeface="Calibri"/>
              <a:ea typeface="+mn-ea"/>
              <a:cs typeface="+mn-cs"/>
            </a:endParaRPr>
          </a:p>
        </p:txBody>
      </p:sp>
    </p:spTree>
    <p:extLst>
      <p:ext uri="{BB962C8B-B14F-4D97-AF65-F5344CB8AC3E}">
        <p14:creationId xmlns:p14="http://schemas.microsoft.com/office/powerpoint/2010/main" val="41955178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713251" y="1656034"/>
            <a:ext cx="3525388" cy="4644742"/>
          </a:xfrm>
          <a:prstGeom prst="rect">
            <a:avLst/>
          </a:prstGeom>
          <a:ln w="12700">
            <a:solidFill>
              <a:srgbClr val="2F5597"/>
            </a:solidFill>
          </a:ln>
        </p:spPr>
      </p:pic>
      <p:sp>
        <p:nvSpPr>
          <p:cNvPr id="2" name="Title 1"/>
          <p:cNvSpPr>
            <a:spLocks noGrp="1"/>
          </p:cNvSpPr>
          <p:nvPr>
            <p:ph type="title"/>
          </p:nvPr>
        </p:nvSpPr>
        <p:spPr>
          <a:xfrm>
            <a:off x="5247245" y="709727"/>
            <a:ext cx="6944755" cy="1325563"/>
          </a:xfrm>
        </p:spPr>
        <p:txBody>
          <a:bodyPr>
            <a:normAutofit/>
          </a:bodyPr>
          <a:lstStyle/>
          <a:p>
            <a:pPr lvl="0">
              <a:lnSpc>
                <a:spcPct val="100000"/>
              </a:lnSpc>
              <a:spcBef>
                <a:spcPts val="0"/>
              </a:spcBef>
            </a:pPr>
            <a:r>
              <a:rPr lang="en-US" sz="4800" b="1" i="1" dirty="0" smtClean="0">
                <a:solidFill>
                  <a:srgbClr val="002060"/>
                </a:solidFill>
                <a:latin typeface="Calibri"/>
                <a:ea typeface="+mn-ea"/>
                <a:cs typeface="+mn-cs"/>
              </a:rPr>
              <a:t>Proposed Improvement</a:t>
            </a:r>
            <a:endParaRPr lang="en-US" sz="4800" dirty="0"/>
          </a:p>
        </p:txBody>
      </p:sp>
      <p:sp>
        <p:nvSpPr>
          <p:cNvPr id="10" name="TextBox 9"/>
          <p:cNvSpPr txBox="1"/>
          <p:nvPr/>
        </p:nvSpPr>
        <p:spPr>
          <a:xfrm>
            <a:off x="7157750" y="5838707"/>
            <a:ext cx="2430133" cy="338554"/>
          </a:xfrm>
          <a:prstGeom prst="rect">
            <a:avLst/>
          </a:prstGeom>
          <a:solidFill>
            <a:schemeClr val="bg1"/>
          </a:solidFill>
        </p:spPr>
        <p:txBody>
          <a:bodyPr wrap="square" rtlCol="0">
            <a:spAutoFit/>
          </a:bodyPr>
          <a:lstStyle/>
          <a:p>
            <a:r>
              <a:rPr lang="en-US" sz="1600" b="1" dirty="0" smtClean="0"/>
              <a:t>New Concrete Driveways</a:t>
            </a:r>
            <a:endParaRPr lang="en-US" sz="1600" b="1" dirty="0"/>
          </a:p>
        </p:txBody>
      </p:sp>
      <p:sp>
        <p:nvSpPr>
          <p:cNvPr id="6" name="AutoShape 2" descr="https://fieldbook.headlight.paviasystems.com/1.0/Artifact/Media/12592035/0/Ful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4"/>
          <a:stretch>
            <a:fillRect/>
          </a:stretch>
        </p:blipFill>
        <p:spPr>
          <a:xfrm>
            <a:off x="553412" y="1656033"/>
            <a:ext cx="4094788" cy="4644742"/>
          </a:xfrm>
          <a:prstGeom prst="rect">
            <a:avLst/>
          </a:prstGeom>
          <a:ln>
            <a:solidFill>
              <a:schemeClr val="tx1"/>
            </a:solidFill>
          </a:ln>
        </p:spPr>
      </p:pic>
      <p:sp>
        <p:nvSpPr>
          <p:cNvPr id="8" name="TextBox 7"/>
          <p:cNvSpPr txBox="1"/>
          <p:nvPr/>
        </p:nvSpPr>
        <p:spPr>
          <a:xfrm>
            <a:off x="553412" y="5837322"/>
            <a:ext cx="4094788" cy="323165"/>
          </a:xfrm>
          <a:prstGeom prst="rect">
            <a:avLst/>
          </a:prstGeom>
          <a:solidFill>
            <a:schemeClr val="bg1"/>
          </a:solidFill>
        </p:spPr>
        <p:txBody>
          <a:bodyPr wrap="square" rtlCol="0">
            <a:spAutoFit/>
          </a:bodyPr>
          <a:lstStyle/>
          <a:p>
            <a:r>
              <a:rPr lang="en-US" sz="1500" b="1" dirty="0" smtClean="0"/>
              <a:t>New Asphalt Paving and Concrete </a:t>
            </a:r>
            <a:r>
              <a:rPr lang="en-US" sz="1500" b="1" dirty="0"/>
              <a:t>C</a:t>
            </a:r>
            <a:r>
              <a:rPr lang="en-US" sz="1500" b="1" dirty="0" smtClean="0"/>
              <a:t>urb &amp; Gutter</a:t>
            </a:r>
            <a:endParaRPr lang="en-US" sz="1500" b="1" dirty="0"/>
          </a:p>
        </p:txBody>
      </p:sp>
    </p:spTree>
    <p:extLst>
      <p:ext uri="{BB962C8B-B14F-4D97-AF65-F5344CB8AC3E}">
        <p14:creationId xmlns:p14="http://schemas.microsoft.com/office/powerpoint/2010/main" val="17928686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4718155" y="885014"/>
            <a:ext cx="7186431" cy="980104"/>
          </a:xfrm>
        </p:spPr>
        <p:txBody>
          <a:bodyPr>
            <a:normAutofit fontScale="90000"/>
          </a:bodyPr>
          <a:lstStyle/>
          <a:p>
            <a:pPr lvl="0" algn="ctr">
              <a:lnSpc>
                <a:spcPct val="100000"/>
              </a:lnSpc>
              <a:spcBef>
                <a:spcPts val="0"/>
              </a:spcBef>
            </a:pPr>
            <a:r>
              <a:rPr lang="en-US" sz="4800" b="1" i="1" dirty="0" smtClean="0">
                <a:solidFill>
                  <a:srgbClr val="002060"/>
                </a:solidFill>
                <a:latin typeface="Calibri"/>
                <a:ea typeface="+mn-ea"/>
                <a:cs typeface="+mn-cs"/>
              </a:rPr>
              <a:t>Summary of Improvements</a:t>
            </a:r>
            <a:br>
              <a:rPr lang="en-US" sz="4800" b="1" i="1" dirty="0" smtClean="0">
                <a:solidFill>
                  <a:srgbClr val="002060"/>
                </a:solidFill>
                <a:latin typeface="Calibri"/>
                <a:ea typeface="+mn-ea"/>
                <a:cs typeface="+mn-cs"/>
              </a:rPr>
            </a:br>
            <a:r>
              <a:rPr lang="en-US" sz="4800" b="1" i="1" dirty="0" smtClean="0">
                <a:solidFill>
                  <a:srgbClr val="002060"/>
                </a:solidFill>
                <a:latin typeface="Calibri"/>
                <a:ea typeface="+mn-ea"/>
                <a:cs typeface="+mn-cs"/>
              </a:rPr>
              <a:t>Ash Crescent Street</a:t>
            </a:r>
            <a:endParaRPr lang="en-US" sz="3600" b="1" dirty="0"/>
          </a:p>
        </p:txBody>
      </p:sp>
      <p:sp>
        <p:nvSpPr>
          <p:cNvPr id="6" name="Content Placeholder 2"/>
          <p:cNvSpPr txBox="1">
            <a:spLocks/>
          </p:cNvSpPr>
          <p:nvPr/>
        </p:nvSpPr>
        <p:spPr>
          <a:xfrm>
            <a:off x="0" y="1356907"/>
            <a:ext cx="4335780" cy="42105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v"/>
            </a:pPr>
            <a:r>
              <a:rPr lang="en-US" b="1" dirty="0">
                <a:solidFill>
                  <a:schemeClr val="accent5">
                    <a:lumMod val="75000"/>
                  </a:schemeClr>
                </a:solidFill>
                <a:cs typeface="Arial" panose="020B0604020202020204" pitchFamily="34" charset="0"/>
              </a:rPr>
              <a:t>Water and Sewer Improvements</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Replace </a:t>
            </a:r>
            <a:r>
              <a:rPr lang="en-US" sz="2000" b="1" dirty="0">
                <a:solidFill>
                  <a:schemeClr val="accent5">
                    <a:lumMod val="75000"/>
                  </a:schemeClr>
                </a:solidFill>
                <a:cs typeface="Arial" panose="020B0604020202020204" pitchFamily="34" charset="0"/>
              </a:rPr>
              <a:t>existing </a:t>
            </a:r>
            <a:r>
              <a:rPr lang="en-US" sz="2000" b="1" dirty="0" smtClean="0">
                <a:solidFill>
                  <a:schemeClr val="accent5">
                    <a:lumMod val="75000"/>
                  </a:schemeClr>
                </a:solidFill>
                <a:cs typeface="Arial" panose="020B0604020202020204" pitchFamily="34" charset="0"/>
              </a:rPr>
              <a:t>8” water</a:t>
            </a:r>
          </a:p>
          <a:p>
            <a:pPr marL="457200" lvl="1" indent="0">
              <a:lnSpc>
                <a:spcPct val="100000"/>
              </a:lnSpc>
              <a:spcBef>
                <a:spcPts val="0"/>
              </a:spcBef>
              <a:buNone/>
            </a:pPr>
            <a:endParaRPr lang="en-US" sz="2000" b="1" dirty="0">
              <a:solidFill>
                <a:schemeClr val="accent5">
                  <a:lumMod val="75000"/>
                </a:schemeClr>
              </a:solidFill>
              <a:cs typeface="Arial" panose="020B0604020202020204" pitchFamily="34" charset="0"/>
            </a:endParaRPr>
          </a:p>
          <a:p>
            <a:pPr>
              <a:lnSpc>
                <a:spcPct val="100000"/>
              </a:lnSpc>
              <a:spcBef>
                <a:spcPts val="0"/>
              </a:spcBef>
              <a:buFont typeface="Wingdings" panose="05000000000000000000" pitchFamily="2" charset="2"/>
              <a:buChar char="v"/>
            </a:pPr>
            <a:r>
              <a:rPr lang="en-US" b="1" dirty="0" smtClean="0">
                <a:solidFill>
                  <a:schemeClr val="accent5">
                    <a:lumMod val="75000"/>
                  </a:schemeClr>
                </a:solidFill>
                <a:cs typeface="Arial" panose="020B0604020202020204" pitchFamily="34" charset="0"/>
              </a:rPr>
              <a:t>Paving Improvements</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New concrete pavement with concrete curbs </a:t>
            </a:r>
            <a:endParaRPr lang="en-US" sz="2000" b="1" dirty="0">
              <a:solidFill>
                <a:schemeClr val="accent5">
                  <a:lumMod val="75000"/>
                </a:schemeClr>
              </a:solidFill>
              <a:cs typeface="Arial" panose="020B0604020202020204" pitchFamily="34" charset="0"/>
            </a:endParaRP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New </a:t>
            </a:r>
            <a:r>
              <a:rPr lang="en-US" sz="2000" b="1" dirty="0">
                <a:solidFill>
                  <a:schemeClr val="accent5">
                    <a:lumMod val="75000"/>
                  </a:schemeClr>
                </a:solidFill>
                <a:cs typeface="Arial" panose="020B0604020202020204" pitchFamily="34" charset="0"/>
              </a:rPr>
              <a:t>concrete driveways with 11’ minimum </a:t>
            </a:r>
            <a:r>
              <a:rPr lang="en-US" sz="2000" b="1" dirty="0" smtClean="0">
                <a:solidFill>
                  <a:schemeClr val="accent5">
                    <a:lumMod val="75000"/>
                  </a:schemeClr>
                </a:solidFill>
                <a:cs typeface="Arial" panose="020B0604020202020204" pitchFamily="34" charset="0"/>
              </a:rPr>
              <a:t>width (or match existing width). </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New 5’ sidewalk both sides of street</a:t>
            </a:r>
          </a:p>
          <a:p>
            <a:pPr lvl="1">
              <a:lnSpc>
                <a:spcPct val="100000"/>
              </a:lnSpc>
              <a:spcBef>
                <a:spcPts val="0"/>
              </a:spcBef>
              <a:buFont typeface="Wingdings" panose="05000000000000000000" pitchFamily="2" charset="2"/>
              <a:buChar char="v"/>
            </a:pPr>
            <a:endParaRPr lang="en-US" b="1" dirty="0">
              <a:solidFill>
                <a:schemeClr val="accent5">
                  <a:lumMod val="75000"/>
                </a:schemeClr>
              </a:solidFill>
              <a:cs typeface="Arial" panose="020B0604020202020204" pitchFamily="34" charset="0"/>
            </a:endParaRPr>
          </a:p>
          <a:p>
            <a:pPr lvl="1">
              <a:lnSpc>
                <a:spcPct val="100000"/>
              </a:lnSpc>
              <a:spcBef>
                <a:spcPts val="0"/>
              </a:spcBef>
              <a:buFont typeface="Wingdings" panose="05000000000000000000" pitchFamily="2" charset="2"/>
              <a:buChar char="v"/>
            </a:pPr>
            <a:endParaRPr lang="en-US" altLang="en-US" sz="2000" b="1" dirty="0" smtClean="0">
              <a:solidFill>
                <a:schemeClr val="accent5">
                  <a:lumMod val="75000"/>
                </a:schemeClr>
              </a:solidFill>
              <a:cs typeface="Arial" panose="020B0604020202020204" pitchFamily="34" charset="0"/>
            </a:endParaRPr>
          </a:p>
          <a:p>
            <a:pPr algn="just">
              <a:lnSpc>
                <a:spcPct val="100000"/>
              </a:lnSpc>
              <a:spcBef>
                <a:spcPts val="0"/>
              </a:spcBef>
              <a:buFont typeface="Wingdings" panose="05000000000000000000" pitchFamily="2" charset="2"/>
              <a:buChar char="v"/>
            </a:pPr>
            <a:endParaRPr lang="en-US" altLang="en-US" sz="1800" b="1" dirty="0" smtClean="0">
              <a:solidFill>
                <a:schemeClr val="accent5">
                  <a:lumMod val="75000"/>
                </a:schemeClr>
              </a:solidFill>
              <a:cs typeface="Arial" panose="020B0604020202020204" pitchFamily="34" charset="0"/>
            </a:endParaRPr>
          </a:p>
          <a:p>
            <a:pPr algn="just">
              <a:lnSpc>
                <a:spcPct val="100000"/>
              </a:lnSpc>
              <a:spcBef>
                <a:spcPts val="0"/>
              </a:spcBef>
              <a:buFont typeface="Wingdings" panose="05000000000000000000" pitchFamily="2" charset="2"/>
              <a:buChar char="v"/>
            </a:pPr>
            <a:endParaRPr lang="en-US" altLang="en-US" sz="2400" b="1" dirty="0" smtClean="0">
              <a:solidFill>
                <a:schemeClr val="accent5">
                  <a:lumMod val="75000"/>
                </a:schemeClr>
              </a:solidFill>
              <a:cs typeface="Arial" panose="020B0604020202020204" pitchFamily="34" charset="0"/>
            </a:endParaRPr>
          </a:p>
        </p:txBody>
      </p:sp>
      <p:pic>
        <p:nvPicPr>
          <p:cNvPr id="3" name="Picture 2"/>
          <p:cNvPicPr>
            <a:picLocks noChangeAspect="1"/>
          </p:cNvPicPr>
          <p:nvPr/>
        </p:nvPicPr>
        <p:blipFill>
          <a:blip r:embed="rId2"/>
          <a:stretch>
            <a:fillRect/>
          </a:stretch>
        </p:blipFill>
        <p:spPr>
          <a:xfrm>
            <a:off x="4436160" y="1956011"/>
            <a:ext cx="7542480" cy="4723574"/>
          </a:xfrm>
          <a:prstGeom prst="rect">
            <a:avLst/>
          </a:prstGeom>
        </p:spPr>
      </p:pic>
    </p:spTree>
    <p:extLst>
      <p:ext uri="{BB962C8B-B14F-4D97-AF65-F5344CB8AC3E}">
        <p14:creationId xmlns:p14="http://schemas.microsoft.com/office/powerpoint/2010/main" val="1039753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4625430" y="1034643"/>
            <a:ext cx="7186431" cy="980104"/>
          </a:xfrm>
        </p:spPr>
        <p:txBody>
          <a:bodyPr>
            <a:normAutofit fontScale="90000"/>
          </a:bodyPr>
          <a:lstStyle/>
          <a:p>
            <a:pPr lvl="0" algn="ctr">
              <a:lnSpc>
                <a:spcPct val="100000"/>
              </a:lnSpc>
              <a:spcBef>
                <a:spcPts val="0"/>
              </a:spcBef>
            </a:pPr>
            <a:r>
              <a:rPr lang="en-US" sz="4800" b="1" i="1" dirty="0" smtClean="0">
                <a:solidFill>
                  <a:srgbClr val="002060"/>
                </a:solidFill>
                <a:latin typeface="Calibri"/>
                <a:ea typeface="+mn-ea"/>
                <a:cs typeface="+mn-cs"/>
              </a:rPr>
              <a:t>Summary of Improvements</a:t>
            </a:r>
            <a:br>
              <a:rPr lang="en-US" sz="4800" b="1" i="1" dirty="0" smtClean="0">
                <a:solidFill>
                  <a:srgbClr val="002060"/>
                </a:solidFill>
                <a:latin typeface="Calibri"/>
                <a:ea typeface="+mn-ea"/>
                <a:cs typeface="+mn-cs"/>
              </a:rPr>
            </a:br>
            <a:r>
              <a:rPr lang="en-US" sz="4800" b="1" i="1" dirty="0" smtClean="0">
                <a:solidFill>
                  <a:srgbClr val="002060"/>
                </a:solidFill>
                <a:latin typeface="Calibri"/>
                <a:ea typeface="+mn-ea"/>
                <a:cs typeface="+mn-cs"/>
              </a:rPr>
              <a:t>Avenue B</a:t>
            </a:r>
            <a:endParaRPr lang="en-US" sz="3600" b="1" dirty="0"/>
          </a:p>
        </p:txBody>
      </p:sp>
      <p:sp>
        <p:nvSpPr>
          <p:cNvPr id="6" name="Content Placeholder 2"/>
          <p:cNvSpPr txBox="1">
            <a:spLocks/>
          </p:cNvSpPr>
          <p:nvPr/>
        </p:nvSpPr>
        <p:spPr>
          <a:xfrm>
            <a:off x="0" y="1356907"/>
            <a:ext cx="4335780" cy="42105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v"/>
            </a:pPr>
            <a:r>
              <a:rPr lang="en-US" b="1" dirty="0">
                <a:solidFill>
                  <a:schemeClr val="accent5">
                    <a:lumMod val="75000"/>
                  </a:schemeClr>
                </a:solidFill>
                <a:cs typeface="Arial" panose="020B0604020202020204" pitchFamily="34" charset="0"/>
              </a:rPr>
              <a:t>Water and Sewer Improvements</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Upgrading </a:t>
            </a:r>
            <a:r>
              <a:rPr lang="en-US" sz="2000" b="1" dirty="0">
                <a:solidFill>
                  <a:schemeClr val="accent5">
                    <a:lumMod val="75000"/>
                  </a:schemeClr>
                </a:solidFill>
                <a:cs typeface="Arial" panose="020B0604020202020204" pitchFamily="34" charset="0"/>
              </a:rPr>
              <a:t>existing </a:t>
            </a:r>
            <a:r>
              <a:rPr lang="en-US" sz="2000" b="1" dirty="0" smtClean="0">
                <a:solidFill>
                  <a:schemeClr val="accent5">
                    <a:lumMod val="75000"/>
                  </a:schemeClr>
                </a:solidFill>
                <a:cs typeface="Arial" panose="020B0604020202020204" pitchFamily="34" charset="0"/>
              </a:rPr>
              <a:t>6” water to 8”</a:t>
            </a:r>
          </a:p>
          <a:p>
            <a:pPr marL="457200" lvl="1" indent="0">
              <a:lnSpc>
                <a:spcPct val="100000"/>
              </a:lnSpc>
              <a:spcBef>
                <a:spcPts val="0"/>
              </a:spcBef>
              <a:buNone/>
            </a:pPr>
            <a:endParaRPr lang="en-US" sz="2000" b="1" dirty="0">
              <a:solidFill>
                <a:schemeClr val="accent5">
                  <a:lumMod val="75000"/>
                </a:schemeClr>
              </a:solidFill>
              <a:cs typeface="Arial" panose="020B0604020202020204" pitchFamily="34" charset="0"/>
            </a:endParaRPr>
          </a:p>
          <a:p>
            <a:pPr>
              <a:lnSpc>
                <a:spcPct val="100000"/>
              </a:lnSpc>
              <a:spcBef>
                <a:spcPts val="0"/>
              </a:spcBef>
              <a:buFont typeface="Wingdings" panose="05000000000000000000" pitchFamily="2" charset="2"/>
              <a:buChar char="v"/>
            </a:pPr>
            <a:r>
              <a:rPr lang="en-US" b="1" dirty="0" smtClean="0">
                <a:solidFill>
                  <a:schemeClr val="accent5">
                    <a:lumMod val="75000"/>
                  </a:schemeClr>
                </a:solidFill>
                <a:cs typeface="Arial" panose="020B0604020202020204" pitchFamily="34" charset="0"/>
              </a:rPr>
              <a:t>Paving Improvements</a:t>
            </a:r>
          </a:p>
          <a:p>
            <a:pPr lvl="1">
              <a:lnSpc>
                <a:spcPct val="100000"/>
              </a:lnSpc>
              <a:spcBef>
                <a:spcPts val="0"/>
              </a:spcBef>
              <a:buFont typeface="Wingdings" panose="05000000000000000000" pitchFamily="2" charset="2"/>
              <a:buChar char="v"/>
            </a:pPr>
            <a:r>
              <a:rPr lang="en-US" sz="2000" b="1" dirty="0">
                <a:solidFill>
                  <a:schemeClr val="accent5">
                    <a:lumMod val="75000"/>
                  </a:schemeClr>
                </a:solidFill>
                <a:cs typeface="Arial" panose="020B0604020202020204" pitchFamily="34" charset="0"/>
              </a:rPr>
              <a:t>New </a:t>
            </a:r>
            <a:r>
              <a:rPr lang="en-US" sz="2000" b="1" dirty="0" smtClean="0">
                <a:solidFill>
                  <a:schemeClr val="accent5">
                    <a:lumMod val="75000"/>
                  </a:schemeClr>
                </a:solidFill>
                <a:cs typeface="Arial" panose="020B0604020202020204" pitchFamily="34" charset="0"/>
              </a:rPr>
              <a:t>asphalt </a:t>
            </a:r>
            <a:r>
              <a:rPr lang="en-US" sz="2000" b="1" dirty="0">
                <a:solidFill>
                  <a:schemeClr val="accent5">
                    <a:lumMod val="75000"/>
                  </a:schemeClr>
                </a:solidFill>
                <a:cs typeface="Arial" panose="020B0604020202020204" pitchFamily="34" charset="0"/>
              </a:rPr>
              <a:t>pavement with concrete curbs </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New </a:t>
            </a:r>
            <a:r>
              <a:rPr lang="en-US" sz="2000" b="1" dirty="0">
                <a:solidFill>
                  <a:schemeClr val="accent5">
                    <a:lumMod val="75000"/>
                  </a:schemeClr>
                </a:solidFill>
                <a:cs typeface="Arial" panose="020B0604020202020204" pitchFamily="34" charset="0"/>
              </a:rPr>
              <a:t>concrete driveways with 11’ minimum width (or match existing width). </a:t>
            </a:r>
          </a:p>
          <a:p>
            <a:pPr lvl="1">
              <a:lnSpc>
                <a:spcPct val="100000"/>
              </a:lnSpc>
              <a:spcBef>
                <a:spcPts val="0"/>
              </a:spcBef>
              <a:buFont typeface="Wingdings" panose="05000000000000000000" pitchFamily="2" charset="2"/>
              <a:buChar char="v"/>
            </a:pPr>
            <a:endParaRPr lang="en-US" b="1" dirty="0">
              <a:solidFill>
                <a:schemeClr val="accent5">
                  <a:lumMod val="75000"/>
                </a:schemeClr>
              </a:solidFill>
              <a:cs typeface="Arial" panose="020B0604020202020204" pitchFamily="34" charset="0"/>
            </a:endParaRPr>
          </a:p>
          <a:p>
            <a:pPr lvl="1">
              <a:lnSpc>
                <a:spcPct val="100000"/>
              </a:lnSpc>
              <a:spcBef>
                <a:spcPts val="0"/>
              </a:spcBef>
              <a:buFont typeface="Wingdings" panose="05000000000000000000" pitchFamily="2" charset="2"/>
              <a:buChar char="v"/>
            </a:pPr>
            <a:endParaRPr lang="en-US" altLang="en-US" sz="2000" b="1" dirty="0" smtClean="0">
              <a:solidFill>
                <a:schemeClr val="accent5">
                  <a:lumMod val="75000"/>
                </a:schemeClr>
              </a:solidFill>
              <a:cs typeface="Arial" panose="020B0604020202020204" pitchFamily="34" charset="0"/>
            </a:endParaRPr>
          </a:p>
          <a:p>
            <a:pPr algn="just">
              <a:lnSpc>
                <a:spcPct val="100000"/>
              </a:lnSpc>
              <a:spcBef>
                <a:spcPts val="0"/>
              </a:spcBef>
              <a:buFont typeface="Wingdings" panose="05000000000000000000" pitchFamily="2" charset="2"/>
              <a:buChar char="v"/>
            </a:pPr>
            <a:endParaRPr lang="en-US" altLang="en-US" sz="1800" b="1" dirty="0" smtClean="0">
              <a:solidFill>
                <a:schemeClr val="accent5">
                  <a:lumMod val="75000"/>
                </a:schemeClr>
              </a:solidFill>
              <a:cs typeface="Arial" panose="020B0604020202020204" pitchFamily="34" charset="0"/>
            </a:endParaRPr>
          </a:p>
          <a:p>
            <a:pPr algn="just">
              <a:lnSpc>
                <a:spcPct val="100000"/>
              </a:lnSpc>
              <a:spcBef>
                <a:spcPts val="0"/>
              </a:spcBef>
              <a:buFont typeface="Wingdings" panose="05000000000000000000" pitchFamily="2" charset="2"/>
              <a:buChar char="v"/>
            </a:pPr>
            <a:endParaRPr lang="en-US" altLang="en-US" sz="2400" b="1" dirty="0" smtClean="0">
              <a:solidFill>
                <a:schemeClr val="accent5">
                  <a:lumMod val="75000"/>
                </a:schemeClr>
              </a:solidFill>
              <a:cs typeface="Arial" panose="020B0604020202020204" pitchFamily="34" charset="0"/>
            </a:endParaRPr>
          </a:p>
        </p:txBody>
      </p:sp>
      <p:pic>
        <p:nvPicPr>
          <p:cNvPr id="5" name="Picture 4"/>
          <p:cNvPicPr>
            <a:picLocks noChangeAspect="1"/>
          </p:cNvPicPr>
          <p:nvPr/>
        </p:nvPicPr>
        <p:blipFill rotWithShape="1">
          <a:blip r:embed="rId2"/>
          <a:srcRect l="9020" t="16978" r="14692"/>
          <a:stretch/>
        </p:blipFill>
        <p:spPr>
          <a:xfrm>
            <a:off x="4335780" y="2194561"/>
            <a:ext cx="7522777" cy="4583602"/>
          </a:xfrm>
          <a:prstGeom prst="rect">
            <a:avLst/>
          </a:prstGeom>
        </p:spPr>
      </p:pic>
    </p:spTree>
    <p:extLst>
      <p:ext uri="{BB962C8B-B14F-4D97-AF65-F5344CB8AC3E}">
        <p14:creationId xmlns:p14="http://schemas.microsoft.com/office/powerpoint/2010/main" val="2567604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4604944" y="885014"/>
            <a:ext cx="7186431" cy="980104"/>
          </a:xfrm>
        </p:spPr>
        <p:txBody>
          <a:bodyPr>
            <a:normAutofit fontScale="90000"/>
          </a:bodyPr>
          <a:lstStyle/>
          <a:p>
            <a:pPr lvl="0" algn="ctr">
              <a:lnSpc>
                <a:spcPct val="100000"/>
              </a:lnSpc>
              <a:spcBef>
                <a:spcPts val="0"/>
              </a:spcBef>
            </a:pPr>
            <a:r>
              <a:rPr lang="en-US" sz="4800" b="1" i="1" dirty="0" smtClean="0">
                <a:solidFill>
                  <a:srgbClr val="002060"/>
                </a:solidFill>
                <a:latin typeface="Calibri"/>
                <a:ea typeface="+mn-ea"/>
                <a:cs typeface="+mn-cs"/>
              </a:rPr>
              <a:t>Summary of Improvements</a:t>
            </a:r>
            <a:br>
              <a:rPr lang="en-US" sz="4800" b="1" i="1" dirty="0" smtClean="0">
                <a:solidFill>
                  <a:srgbClr val="002060"/>
                </a:solidFill>
                <a:latin typeface="Calibri"/>
                <a:ea typeface="+mn-ea"/>
                <a:cs typeface="+mn-cs"/>
              </a:rPr>
            </a:br>
            <a:r>
              <a:rPr lang="en-US" sz="4800" b="1" i="1" dirty="0" smtClean="0">
                <a:solidFill>
                  <a:srgbClr val="002060"/>
                </a:solidFill>
                <a:latin typeface="Calibri"/>
                <a:ea typeface="+mn-ea"/>
                <a:cs typeface="+mn-cs"/>
              </a:rPr>
              <a:t>Avenue C</a:t>
            </a:r>
            <a:endParaRPr lang="en-US" sz="3600" b="1" dirty="0"/>
          </a:p>
        </p:txBody>
      </p:sp>
      <p:sp>
        <p:nvSpPr>
          <p:cNvPr id="6" name="Content Placeholder 2"/>
          <p:cNvSpPr txBox="1">
            <a:spLocks/>
          </p:cNvSpPr>
          <p:nvPr/>
        </p:nvSpPr>
        <p:spPr>
          <a:xfrm>
            <a:off x="0" y="1356907"/>
            <a:ext cx="4335780" cy="42105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v"/>
            </a:pPr>
            <a:r>
              <a:rPr lang="en-US" b="1" dirty="0">
                <a:solidFill>
                  <a:schemeClr val="accent5">
                    <a:lumMod val="75000"/>
                  </a:schemeClr>
                </a:solidFill>
                <a:cs typeface="Arial" panose="020B0604020202020204" pitchFamily="34" charset="0"/>
              </a:rPr>
              <a:t>Water and Sewer Improvements</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Upgrading </a:t>
            </a:r>
            <a:r>
              <a:rPr lang="en-US" sz="2000" b="1" dirty="0">
                <a:solidFill>
                  <a:schemeClr val="accent5">
                    <a:lumMod val="75000"/>
                  </a:schemeClr>
                </a:solidFill>
                <a:cs typeface="Arial" panose="020B0604020202020204" pitchFamily="34" charset="0"/>
              </a:rPr>
              <a:t>existing </a:t>
            </a:r>
            <a:r>
              <a:rPr lang="en-US" sz="2000" b="1" dirty="0" smtClean="0">
                <a:solidFill>
                  <a:schemeClr val="accent5">
                    <a:lumMod val="75000"/>
                  </a:schemeClr>
                </a:solidFill>
                <a:cs typeface="Arial" panose="020B0604020202020204" pitchFamily="34" charset="0"/>
              </a:rPr>
              <a:t>6” water to 8”</a:t>
            </a:r>
          </a:p>
          <a:p>
            <a:pPr marL="457200" lvl="1" indent="0">
              <a:lnSpc>
                <a:spcPct val="100000"/>
              </a:lnSpc>
              <a:spcBef>
                <a:spcPts val="0"/>
              </a:spcBef>
              <a:buNone/>
            </a:pPr>
            <a:endParaRPr lang="en-US" sz="2000" b="1" dirty="0">
              <a:solidFill>
                <a:schemeClr val="accent5">
                  <a:lumMod val="75000"/>
                </a:schemeClr>
              </a:solidFill>
              <a:cs typeface="Arial" panose="020B0604020202020204" pitchFamily="34" charset="0"/>
            </a:endParaRPr>
          </a:p>
          <a:p>
            <a:pPr>
              <a:lnSpc>
                <a:spcPct val="100000"/>
              </a:lnSpc>
              <a:spcBef>
                <a:spcPts val="0"/>
              </a:spcBef>
              <a:buFont typeface="Wingdings" panose="05000000000000000000" pitchFamily="2" charset="2"/>
              <a:buChar char="v"/>
            </a:pPr>
            <a:r>
              <a:rPr lang="en-US" b="1" dirty="0" smtClean="0">
                <a:solidFill>
                  <a:schemeClr val="accent5">
                    <a:lumMod val="75000"/>
                  </a:schemeClr>
                </a:solidFill>
                <a:cs typeface="Arial" panose="020B0604020202020204" pitchFamily="34" charset="0"/>
              </a:rPr>
              <a:t>Paving Improvements</a:t>
            </a:r>
          </a:p>
          <a:p>
            <a:pPr lvl="1">
              <a:lnSpc>
                <a:spcPct val="100000"/>
              </a:lnSpc>
              <a:spcBef>
                <a:spcPts val="0"/>
              </a:spcBef>
              <a:buFont typeface="Wingdings" panose="05000000000000000000" pitchFamily="2" charset="2"/>
              <a:buChar char="v"/>
            </a:pPr>
            <a:r>
              <a:rPr lang="en-US" sz="2000" b="1" dirty="0">
                <a:solidFill>
                  <a:schemeClr val="accent5">
                    <a:lumMod val="75000"/>
                  </a:schemeClr>
                </a:solidFill>
                <a:cs typeface="Arial" panose="020B0604020202020204" pitchFamily="34" charset="0"/>
              </a:rPr>
              <a:t>New concrete pavement with concrete curbs </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New </a:t>
            </a:r>
            <a:r>
              <a:rPr lang="en-US" sz="2000" b="1" dirty="0">
                <a:solidFill>
                  <a:schemeClr val="accent5">
                    <a:lumMod val="75000"/>
                  </a:schemeClr>
                </a:solidFill>
                <a:cs typeface="Arial" panose="020B0604020202020204" pitchFamily="34" charset="0"/>
              </a:rPr>
              <a:t>concrete driveways with 11’ minimum width (or match existing width). </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New 5’ concrete sidewalk both sides of street</a:t>
            </a:r>
          </a:p>
          <a:p>
            <a:pPr lvl="1">
              <a:lnSpc>
                <a:spcPct val="100000"/>
              </a:lnSpc>
              <a:spcBef>
                <a:spcPts val="0"/>
              </a:spcBef>
              <a:buFont typeface="Wingdings" panose="05000000000000000000" pitchFamily="2" charset="2"/>
              <a:buChar char="v"/>
            </a:pPr>
            <a:endParaRPr lang="en-US" b="1" dirty="0">
              <a:solidFill>
                <a:schemeClr val="accent5">
                  <a:lumMod val="75000"/>
                </a:schemeClr>
              </a:solidFill>
              <a:cs typeface="Arial" panose="020B0604020202020204" pitchFamily="34" charset="0"/>
            </a:endParaRPr>
          </a:p>
          <a:p>
            <a:pPr lvl="1">
              <a:lnSpc>
                <a:spcPct val="100000"/>
              </a:lnSpc>
              <a:spcBef>
                <a:spcPts val="0"/>
              </a:spcBef>
              <a:buFont typeface="Wingdings" panose="05000000000000000000" pitchFamily="2" charset="2"/>
              <a:buChar char="v"/>
            </a:pPr>
            <a:endParaRPr lang="en-US" altLang="en-US" sz="2000" b="1" dirty="0" smtClean="0">
              <a:solidFill>
                <a:schemeClr val="accent5">
                  <a:lumMod val="75000"/>
                </a:schemeClr>
              </a:solidFill>
              <a:cs typeface="Arial" panose="020B0604020202020204" pitchFamily="34" charset="0"/>
            </a:endParaRPr>
          </a:p>
          <a:p>
            <a:pPr algn="just">
              <a:lnSpc>
                <a:spcPct val="100000"/>
              </a:lnSpc>
              <a:spcBef>
                <a:spcPts val="0"/>
              </a:spcBef>
              <a:buFont typeface="Wingdings" panose="05000000000000000000" pitchFamily="2" charset="2"/>
              <a:buChar char="v"/>
            </a:pPr>
            <a:endParaRPr lang="en-US" altLang="en-US" sz="1800" b="1" dirty="0" smtClean="0">
              <a:solidFill>
                <a:schemeClr val="accent5">
                  <a:lumMod val="75000"/>
                </a:schemeClr>
              </a:solidFill>
              <a:cs typeface="Arial" panose="020B0604020202020204" pitchFamily="34" charset="0"/>
            </a:endParaRPr>
          </a:p>
          <a:p>
            <a:pPr marL="0" indent="0" algn="just">
              <a:lnSpc>
                <a:spcPct val="100000"/>
              </a:lnSpc>
              <a:spcBef>
                <a:spcPts val="0"/>
              </a:spcBef>
              <a:buNone/>
            </a:pPr>
            <a:endParaRPr lang="en-US" altLang="en-US" sz="2400" b="1" dirty="0" smtClean="0">
              <a:solidFill>
                <a:schemeClr val="accent5">
                  <a:lumMod val="75000"/>
                </a:schemeClr>
              </a:solidFill>
              <a:cs typeface="Arial" panose="020B0604020202020204" pitchFamily="34" charset="0"/>
            </a:endParaRPr>
          </a:p>
        </p:txBody>
      </p:sp>
      <p:pic>
        <p:nvPicPr>
          <p:cNvPr id="2" name="Picture 1"/>
          <p:cNvPicPr>
            <a:picLocks noChangeAspect="1"/>
          </p:cNvPicPr>
          <p:nvPr/>
        </p:nvPicPr>
        <p:blipFill rotWithShape="1">
          <a:blip r:embed="rId2"/>
          <a:srcRect l="10284" t="8766" r="20019" b="735"/>
          <a:stretch/>
        </p:blipFill>
        <p:spPr>
          <a:xfrm>
            <a:off x="4904509" y="1941381"/>
            <a:ext cx="6384174" cy="4880898"/>
          </a:xfrm>
          <a:prstGeom prst="rect">
            <a:avLst/>
          </a:prstGeom>
        </p:spPr>
      </p:pic>
    </p:spTree>
    <p:extLst>
      <p:ext uri="{BB962C8B-B14F-4D97-AF65-F5344CB8AC3E}">
        <p14:creationId xmlns:p14="http://schemas.microsoft.com/office/powerpoint/2010/main" val="1595155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4604944" y="885014"/>
            <a:ext cx="7186431" cy="980104"/>
          </a:xfrm>
        </p:spPr>
        <p:txBody>
          <a:bodyPr>
            <a:normAutofit fontScale="90000"/>
          </a:bodyPr>
          <a:lstStyle/>
          <a:p>
            <a:pPr lvl="0" algn="ctr">
              <a:lnSpc>
                <a:spcPct val="100000"/>
              </a:lnSpc>
              <a:spcBef>
                <a:spcPts val="0"/>
              </a:spcBef>
            </a:pPr>
            <a:r>
              <a:rPr lang="en-US" sz="4800" b="1" i="1" dirty="0" smtClean="0">
                <a:solidFill>
                  <a:srgbClr val="002060"/>
                </a:solidFill>
                <a:latin typeface="Calibri"/>
                <a:ea typeface="+mn-ea"/>
                <a:cs typeface="+mn-cs"/>
              </a:rPr>
              <a:t>Summary of Improvements</a:t>
            </a:r>
            <a:br>
              <a:rPr lang="en-US" sz="4800" b="1" i="1" dirty="0" smtClean="0">
                <a:solidFill>
                  <a:srgbClr val="002060"/>
                </a:solidFill>
                <a:latin typeface="Calibri"/>
                <a:ea typeface="+mn-ea"/>
                <a:cs typeface="+mn-cs"/>
              </a:rPr>
            </a:br>
            <a:r>
              <a:rPr lang="en-US" sz="4800" b="1" i="1" dirty="0" smtClean="0">
                <a:solidFill>
                  <a:srgbClr val="002060"/>
                </a:solidFill>
                <a:latin typeface="Calibri"/>
                <a:ea typeface="+mn-ea"/>
                <a:cs typeface="+mn-cs"/>
              </a:rPr>
              <a:t>Avenue D</a:t>
            </a:r>
            <a:endParaRPr lang="en-US" sz="3600" b="1" dirty="0"/>
          </a:p>
        </p:txBody>
      </p:sp>
      <p:sp>
        <p:nvSpPr>
          <p:cNvPr id="6" name="Content Placeholder 2"/>
          <p:cNvSpPr txBox="1">
            <a:spLocks/>
          </p:cNvSpPr>
          <p:nvPr/>
        </p:nvSpPr>
        <p:spPr>
          <a:xfrm>
            <a:off x="0" y="1356907"/>
            <a:ext cx="4148051" cy="42105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v"/>
            </a:pPr>
            <a:r>
              <a:rPr lang="en-US" b="1" dirty="0">
                <a:solidFill>
                  <a:schemeClr val="accent5">
                    <a:lumMod val="75000"/>
                  </a:schemeClr>
                </a:solidFill>
                <a:cs typeface="Arial" panose="020B0604020202020204" pitchFamily="34" charset="0"/>
              </a:rPr>
              <a:t>Water and Sewer Improvements</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Upsize </a:t>
            </a:r>
            <a:r>
              <a:rPr lang="en-US" sz="2000" b="1" dirty="0">
                <a:solidFill>
                  <a:schemeClr val="accent5">
                    <a:lumMod val="75000"/>
                  </a:schemeClr>
                </a:solidFill>
                <a:cs typeface="Arial" panose="020B0604020202020204" pitchFamily="34" charset="0"/>
              </a:rPr>
              <a:t>existing </a:t>
            </a:r>
            <a:r>
              <a:rPr lang="en-US" sz="2000" b="1" dirty="0" smtClean="0">
                <a:solidFill>
                  <a:schemeClr val="accent5">
                    <a:lumMod val="75000"/>
                  </a:schemeClr>
                </a:solidFill>
                <a:cs typeface="Arial" panose="020B0604020202020204" pitchFamily="34" charset="0"/>
              </a:rPr>
              <a:t>6” water to 8”</a:t>
            </a:r>
          </a:p>
          <a:p>
            <a:pPr marL="457200" lvl="1" indent="0">
              <a:lnSpc>
                <a:spcPct val="100000"/>
              </a:lnSpc>
              <a:spcBef>
                <a:spcPts val="0"/>
              </a:spcBef>
              <a:buNone/>
            </a:pPr>
            <a:endParaRPr lang="en-US" sz="2000" b="1" dirty="0">
              <a:solidFill>
                <a:schemeClr val="accent5">
                  <a:lumMod val="75000"/>
                </a:schemeClr>
              </a:solidFill>
              <a:cs typeface="Arial" panose="020B0604020202020204" pitchFamily="34" charset="0"/>
            </a:endParaRPr>
          </a:p>
          <a:p>
            <a:pPr>
              <a:lnSpc>
                <a:spcPct val="100000"/>
              </a:lnSpc>
              <a:spcBef>
                <a:spcPts val="0"/>
              </a:spcBef>
              <a:buFont typeface="Wingdings" panose="05000000000000000000" pitchFamily="2" charset="2"/>
              <a:buChar char="v"/>
            </a:pPr>
            <a:r>
              <a:rPr lang="en-US" b="1" dirty="0" smtClean="0">
                <a:solidFill>
                  <a:schemeClr val="accent5">
                    <a:lumMod val="75000"/>
                  </a:schemeClr>
                </a:solidFill>
                <a:cs typeface="Arial" panose="020B0604020202020204" pitchFamily="34" charset="0"/>
              </a:rPr>
              <a:t>Paving Improvements</a:t>
            </a:r>
          </a:p>
          <a:p>
            <a:pPr lvl="1">
              <a:lnSpc>
                <a:spcPct val="100000"/>
              </a:lnSpc>
              <a:spcBef>
                <a:spcPts val="0"/>
              </a:spcBef>
              <a:buFont typeface="Wingdings" panose="05000000000000000000" pitchFamily="2" charset="2"/>
              <a:buChar char="v"/>
            </a:pPr>
            <a:r>
              <a:rPr lang="en-US" sz="2000" b="1" dirty="0">
                <a:solidFill>
                  <a:schemeClr val="accent5">
                    <a:lumMod val="75000"/>
                  </a:schemeClr>
                </a:solidFill>
                <a:cs typeface="Arial" panose="020B0604020202020204" pitchFamily="34" charset="0"/>
              </a:rPr>
              <a:t>New concrete pavement with concrete curbs </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New </a:t>
            </a:r>
            <a:r>
              <a:rPr lang="en-US" sz="2000" b="1" dirty="0">
                <a:solidFill>
                  <a:schemeClr val="accent5">
                    <a:lumMod val="75000"/>
                  </a:schemeClr>
                </a:solidFill>
                <a:cs typeface="Arial" panose="020B0604020202020204" pitchFamily="34" charset="0"/>
              </a:rPr>
              <a:t>concrete driveways with 11’ minimum width (or match existing width). </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New 5’ concrete sidewalk both sides of street (Ash Crescent to </a:t>
            </a:r>
            <a:r>
              <a:rPr lang="en-US" sz="2000" b="1" dirty="0" err="1" smtClean="0">
                <a:solidFill>
                  <a:schemeClr val="accent5">
                    <a:lumMod val="75000"/>
                  </a:schemeClr>
                </a:solidFill>
                <a:cs typeface="Arial" panose="020B0604020202020204" pitchFamily="34" charset="0"/>
              </a:rPr>
              <a:t>Belzise</a:t>
            </a:r>
            <a:r>
              <a:rPr lang="en-US" sz="2000" b="1" dirty="0" smtClean="0">
                <a:solidFill>
                  <a:schemeClr val="accent5">
                    <a:lumMod val="75000"/>
                  </a:schemeClr>
                </a:solidFill>
                <a:cs typeface="Arial" panose="020B0604020202020204" pitchFamily="34" charset="0"/>
              </a:rPr>
              <a:t>)</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New 5’ sidewalk on south side of road (</a:t>
            </a:r>
            <a:r>
              <a:rPr lang="en-US" sz="2000" b="1" dirty="0" err="1" smtClean="0">
                <a:solidFill>
                  <a:schemeClr val="accent5">
                    <a:lumMod val="75000"/>
                  </a:schemeClr>
                </a:solidFill>
                <a:cs typeface="Arial" panose="020B0604020202020204" pitchFamily="34" charset="0"/>
              </a:rPr>
              <a:t>Belzise</a:t>
            </a:r>
            <a:r>
              <a:rPr lang="en-US" sz="2000" b="1" dirty="0" smtClean="0">
                <a:solidFill>
                  <a:schemeClr val="accent5">
                    <a:lumMod val="75000"/>
                  </a:schemeClr>
                </a:solidFill>
                <a:cs typeface="Arial" panose="020B0604020202020204" pitchFamily="34" charset="0"/>
              </a:rPr>
              <a:t> to MLK FWY)</a:t>
            </a:r>
          </a:p>
          <a:p>
            <a:pPr lvl="1">
              <a:lnSpc>
                <a:spcPct val="100000"/>
              </a:lnSpc>
              <a:spcBef>
                <a:spcPts val="0"/>
              </a:spcBef>
              <a:buFont typeface="Wingdings" panose="05000000000000000000" pitchFamily="2" charset="2"/>
              <a:buChar char="v"/>
            </a:pPr>
            <a:endParaRPr lang="en-US" b="1" dirty="0">
              <a:solidFill>
                <a:schemeClr val="accent5">
                  <a:lumMod val="75000"/>
                </a:schemeClr>
              </a:solidFill>
              <a:cs typeface="Arial" panose="020B0604020202020204" pitchFamily="34" charset="0"/>
            </a:endParaRPr>
          </a:p>
          <a:p>
            <a:pPr lvl="1">
              <a:lnSpc>
                <a:spcPct val="100000"/>
              </a:lnSpc>
              <a:spcBef>
                <a:spcPts val="0"/>
              </a:spcBef>
              <a:buFont typeface="Wingdings" panose="05000000000000000000" pitchFamily="2" charset="2"/>
              <a:buChar char="v"/>
            </a:pPr>
            <a:endParaRPr lang="en-US" altLang="en-US" sz="2000" b="1" dirty="0" smtClean="0">
              <a:solidFill>
                <a:schemeClr val="accent5">
                  <a:lumMod val="75000"/>
                </a:schemeClr>
              </a:solidFill>
              <a:cs typeface="Arial" panose="020B0604020202020204" pitchFamily="34" charset="0"/>
            </a:endParaRPr>
          </a:p>
          <a:p>
            <a:pPr algn="just">
              <a:lnSpc>
                <a:spcPct val="100000"/>
              </a:lnSpc>
              <a:spcBef>
                <a:spcPts val="0"/>
              </a:spcBef>
              <a:buFont typeface="Wingdings" panose="05000000000000000000" pitchFamily="2" charset="2"/>
              <a:buChar char="v"/>
            </a:pPr>
            <a:endParaRPr lang="en-US" altLang="en-US" sz="1800" b="1" dirty="0" smtClean="0">
              <a:solidFill>
                <a:schemeClr val="accent5">
                  <a:lumMod val="75000"/>
                </a:schemeClr>
              </a:solidFill>
              <a:cs typeface="Arial" panose="020B0604020202020204" pitchFamily="34" charset="0"/>
            </a:endParaRPr>
          </a:p>
          <a:p>
            <a:pPr marL="0" indent="0" algn="just">
              <a:lnSpc>
                <a:spcPct val="100000"/>
              </a:lnSpc>
              <a:spcBef>
                <a:spcPts val="0"/>
              </a:spcBef>
              <a:buNone/>
            </a:pPr>
            <a:endParaRPr lang="en-US" altLang="en-US" sz="2400" b="1" dirty="0" smtClean="0">
              <a:solidFill>
                <a:schemeClr val="accent5">
                  <a:lumMod val="75000"/>
                </a:schemeClr>
              </a:solidFill>
              <a:cs typeface="Arial" panose="020B0604020202020204" pitchFamily="34" charset="0"/>
            </a:endParaRPr>
          </a:p>
        </p:txBody>
      </p:sp>
      <p:pic>
        <p:nvPicPr>
          <p:cNvPr id="3" name="Picture 2"/>
          <p:cNvPicPr>
            <a:picLocks noChangeAspect="1"/>
          </p:cNvPicPr>
          <p:nvPr/>
        </p:nvPicPr>
        <p:blipFill rotWithShape="1">
          <a:blip r:embed="rId2"/>
          <a:srcRect l="12901" t="28648" r="13272"/>
          <a:stretch/>
        </p:blipFill>
        <p:spPr>
          <a:xfrm>
            <a:off x="4070235" y="2111433"/>
            <a:ext cx="8049722" cy="4619883"/>
          </a:xfrm>
          <a:prstGeom prst="rect">
            <a:avLst/>
          </a:prstGeom>
        </p:spPr>
      </p:pic>
    </p:spTree>
    <p:extLst>
      <p:ext uri="{BB962C8B-B14F-4D97-AF65-F5344CB8AC3E}">
        <p14:creationId xmlns:p14="http://schemas.microsoft.com/office/powerpoint/2010/main" val="2343654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4604944" y="885014"/>
            <a:ext cx="7186431" cy="980104"/>
          </a:xfrm>
        </p:spPr>
        <p:txBody>
          <a:bodyPr>
            <a:normAutofit fontScale="90000"/>
          </a:bodyPr>
          <a:lstStyle/>
          <a:p>
            <a:pPr lvl="0" algn="ctr">
              <a:lnSpc>
                <a:spcPct val="100000"/>
              </a:lnSpc>
              <a:spcBef>
                <a:spcPts val="0"/>
              </a:spcBef>
            </a:pPr>
            <a:r>
              <a:rPr lang="en-US" sz="4800" b="1" i="1" dirty="0" smtClean="0">
                <a:solidFill>
                  <a:srgbClr val="002060"/>
                </a:solidFill>
                <a:latin typeface="Calibri"/>
                <a:ea typeface="+mn-ea"/>
                <a:cs typeface="+mn-cs"/>
              </a:rPr>
              <a:t>Summary of Improvements</a:t>
            </a:r>
            <a:br>
              <a:rPr lang="en-US" sz="4800" b="1" i="1" dirty="0" smtClean="0">
                <a:solidFill>
                  <a:srgbClr val="002060"/>
                </a:solidFill>
                <a:latin typeface="Calibri"/>
                <a:ea typeface="+mn-ea"/>
                <a:cs typeface="+mn-cs"/>
              </a:rPr>
            </a:br>
            <a:r>
              <a:rPr lang="en-US" sz="4800" b="1" i="1" dirty="0" smtClean="0">
                <a:solidFill>
                  <a:srgbClr val="002060"/>
                </a:solidFill>
                <a:latin typeface="Calibri"/>
                <a:ea typeface="+mn-ea"/>
                <a:cs typeface="+mn-cs"/>
              </a:rPr>
              <a:t>Elmwood Avenue</a:t>
            </a:r>
            <a:endParaRPr lang="en-US" sz="3600" b="1" dirty="0"/>
          </a:p>
        </p:txBody>
      </p:sp>
      <p:sp>
        <p:nvSpPr>
          <p:cNvPr id="6" name="Content Placeholder 2"/>
          <p:cNvSpPr txBox="1">
            <a:spLocks/>
          </p:cNvSpPr>
          <p:nvPr/>
        </p:nvSpPr>
        <p:spPr>
          <a:xfrm>
            <a:off x="0" y="1356907"/>
            <a:ext cx="4335780" cy="42105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v"/>
            </a:pPr>
            <a:r>
              <a:rPr lang="en-US" b="1" dirty="0">
                <a:solidFill>
                  <a:schemeClr val="accent5">
                    <a:lumMod val="75000"/>
                  </a:schemeClr>
                </a:solidFill>
                <a:cs typeface="Arial" panose="020B0604020202020204" pitchFamily="34" charset="0"/>
              </a:rPr>
              <a:t>Water and Sewer Improvements</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Install new 8” water</a:t>
            </a:r>
          </a:p>
          <a:p>
            <a:pPr marL="457200" lvl="1" indent="0">
              <a:lnSpc>
                <a:spcPct val="100000"/>
              </a:lnSpc>
              <a:spcBef>
                <a:spcPts val="0"/>
              </a:spcBef>
              <a:buNone/>
            </a:pPr>
            <a:endParaRPr lang="en-US" sz="2000" b="1" dirty="0">
              <a:solidFill>
                <a:schemeClr val="accent5">
                  <a:lumMod val="75000"/>
                </a:schemeClr>
              </a:solidFill>
              <a:cs typeface="Arial" panose="020B0604020202020204" pitchFamily="34" charset="0"/>
            </a:endParaRPr>
          </a:p>
          <a:p>
            <a:pPr>
              <a:lnSpc>
                <a:spcPct val="100000"/>
              </a:lnSpc>
              <a:spcBef>
                <a:spcPts val="0"/>
              </a:spcBef>
              <a:buFont typeface="Wingdings" panose="05000000000000000000" pitchFamily="2" charset="2"/>
              <a:buChar char="v"/>
            </a:pPr>
            <a:r>
              <a:rPr lang="en-US" b="1" dirty="0" smtClean="0">
                <a:solidFill>
                  <a:schemeClr val="accent5">
                    <a:lumMod val="75000"/>
                  </a:schemeClr>
                </a:solidFill>
                <a:cs typeface="Arial" panose="020B0604020202020204" pitchFamily="34" charset="0"/>
              </a:rPr>
              <a:t>Paving Improvements</a:t>
            </a:r>
          </a:p>
          <a:p>
            <a:pPr lvl="1">
              <a:lnSpc>
                <a:spcPct val="100000"/>
              </a:lnSpc>
              <a:spcBef>
                <a:spcPts val="0"/>
              </a:spcBef>
              <a:buFont typeface="Wingdings" panose="05000000000000000000" pitchFamily="2" charset="2"/>
              <a:buChar char="v"/>
            </a:pPr>
            <a:r>
              <a:rPr lang="en-US" sz="2000" b="1" dirty="0">
                <a:solidFill>
                  <a:schemeClr val="accent5">
                    <a:lumMod val="75000"/>
                  </a:schemeClr>
                </a:solidFill>
                <a:cs typeface="Arial" panose="020B0604020202020204" pitchFamily="34" charset="0"/>
              </a:rPr>
              <a:t>New concrete pavement with concrete curbs </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New </a:t>
            </a:r>
            <a:r>
              <a:rPr lang="en-US" sz="2000" b="1" dirty="0">
                <a:solidFill>
                  <a:schemeClr val="accent5">
                    <a:lumMod val="75000"/>
                  </a:schemeClr>
                </a:solidFill>
                <a:cs typeface="Arial" panose="020B0604020202020204" pitchFamily="34" charset="0"/>
              </a:rPr>
              <a:t>concrete driveways with 11’ minimum width (or match existing width). </a:t>
            </a:r>
          </a:p>
          <a:p>
            <a:pPr lvl="1">
              <a:lnSpc>
                <a:spcPct val="100000"/>
              </a:lnSpc>
              <a:spcBef>
                <a:spcPts val="0"/>
              </a:spcBef>
              <a:buFont typeface="Wingdings" panose="05000000000000000000" pitchFamily="2" charset="2"/>
              <a:buChar char="v"/>
            </a:pPr>
            <a:endParaRPr lang="en-US" b="1" dirty="0">
              <a:solidFill>
                <a:schemeClr val="accent5">
                  <a:lumMod val="75000"/>
                </a:schemeClr>
              </a:solidFill>
              <a:cs typeface="Arial" panose="020B0604020202020204" pitchFamily="34" charset="0"/>
            </a:endParaRPr>
          </a:p>
          <a:p>
            <a:pPr lvl="1">
              <a:lnSpc>
                <a:spcPct val="100000"/>
              </a:lnSpc>
              <a:spcBef>
                <a:spcPts val="0"/>
              </a:spcBef>
              <a:buFont typeface="Wingdings" panose="05000000000000000000" pitchFamily="2" charset="2"/>
              <a:buChar char="v"/>
            </a:pPr>
            <a:endParaRPr lang="en-US" altLang="en-US" sz="2000" b="1" dirty="0" smtClean="0">
              <a:solidFill>
                <a:schemeClr val="accent5">
                  <a:lumMod val="75000"/>
                </a:schemeClr>
              </a:solidFill>
              <a:cs typeface="Arial" panose="020B0604020202020204" pitchFamily="34" charset="0"/>
            </a:endParaRPr>
          </a:p>
          <a:p>
            <a:pPr algn="just">
              <a:lnSpc>
                <a:spcPct val="100000"/>
              </a:lnSpc>
              <a:spcBef>
                <a:spcPts val="0"/>
              </a:spcBef>
              <a:buFont typeface="Wingdings" panose="05000000000000000000" pitchFamily="2" charset="2"/>
              <a:buChar char="v"/>
            </a:pPr>
            <a:endParaRPr lang="en-US" altLang="en-US" sz="1800" b="1" dirty="0" smtClean="0">
              <a:solidFill>
                <a:schemeClr val="accent5">
                  <a:lumMod val="75000"/>
                </a:schemeClr>
              </a:solidFill>
              <a:cs typeface="Arial" panose="020B0604020202020204" pitchFamily="34" charset="0"/>
            </a:endParaRPr>
          </a:p>
          <a:p>
            <a:pPr marL="0" indent="0" algn="just">
              <a:lnSpc>
                <a:spcPct val="100000"/>
              </a:lnSpc>
              <a:spcBef>
                <a:spcPts val="0"/>
              </a:spcBef>
              <a:buNone/>
            </a:pPr>
            <a:endParaRPr lang="en-US" altLang="en-US" sz="2400" b="1" dirty="0" smtClean="0">
              <a:solidFill>
                <a:schemeClr val="accent5">
                  <a:lumMod val="75000"/>
                </a:schemeClr>
              </a:solidFill>
              <a:cs typeface="Arial" panose="020B0604020202020204" pitchFamily="34" charset="0"/>
            </a:endParaRPr>
          </a:p>
        </p:txBody>
      </p:sp>
      <p:pic>
        <p:nvPicPr>
          <p:cNvPr id="2" name="Picture 1"/>
          <p:cNvPicPr>
            <a:picLocks noChangeAspect="1"/>
          </p:cNvPicPr>
          <p:nvPr/>
        </p:nvPicPr>
        <p:blipFill>
          <a:blip r:embed="rId2"/>
          <a:stretch>
            <a:fillRect/>
          </a:stretch>
        </p:blipFill>
        <p:spPr>
          <a:xfrm>
            <a:off x="4427220" y="2002442"/>
            <a:ext cx="7680007" cy="4794598"/>
          </a:xfrm>
          <a:prstGeom prst="rect">
            <a:avLst/>
          </a:prstGeom>
        </p:spPr>
      </p:pic>
    </p:spTree>
    <p:extLst>
      <p:ext uri="{BB962C8B-B14F-4D97-AF65-F5344CB8AC3E}">
        <p14:creationId xmlns:p14="http://schemas.microsoft.com/office/powerpoint/2010/main" val="734424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4604944" y="885014"/>
            <a:ext cx="7186431" cy="980104"/>
          </a:xfrm>
        </p:spPr>
        <p:txBody>
          <a:bodyPr>
            <a:normAutofit fontScale="90000"/>
          </a:bodyPr>
          <a:lstStyle/>
          <a:p>
            <a:pPr lvl="0" algn="ctr">
              <a:lnSpc>
                <a:spcPct val="100000"/>
              </a:lnSpc>
              <a:spcBef>
                <a:spcPts val="0"/>
              </a:spcBef>
            </a:pPr>
            <a:r>
              <a:rPr lang="en-US" sz="4800" b="1" i="1" dirty="0" smtClean="0">
                <a:solidFill>
                  <a:srgbClr val="002060"/>
                </a:solidFill>
                <a:latin typeface="Calibri"/>
                <a:ea typeface="+mn-ea"/>
                <a:cs typeface="+mn-cs"/>
              </a:rPr>
              <a:t>Summary of Improvements</a:t>
            </a:r>
            <a:br>
              <a:rPr lang="en-US" sz="4800" b="1" i="1" dirty="0" smtClean="0">
                <a:solidFill>
                  <a:srgbClr val="002060"/>
                </a:solidFill>
                <a:latin typeface="Calibri"/>
                <a:ea typeface="+mn-ea"/>
                <a:cs typeface="+mn-cs"/>
              </a:rPr>
            </a:br>
            <a:r>
              <a:rPr lang="en-US" sz="4800" b="1" i="1" dirty="0" smtClean="0">
                <a:solidFill>
                  <a:srgbClr val="002060"/>
                </a:solidFill>
                <a:latin typeface="Calibri"/>
                <a:ea typeface="+mn-ea"/>
                <a:cs typeface="+mn-cs"/>
              </a:rPr>
              <a:t>Uvalde Street</a:t>
            </a:r>
            <a:endParaRPr lang="en-US" sz="3600" b="1" dirty="0"/>
          </a:p>
        </p:txBody>
      </p:sp>
      <p:sp>
        <p:nvSpPr>
          <p:cNvPr id="6" name="Content Placeholder 2"/>
          <p:cNvSpPr txBox="1">
            <a:spLocks/>
          </p:cNvSpPr>
          <p:nvPr/>
        </p:nvSpPr>
        <p:spPr>
          <a:xfrm>
            <a:off x="0" y="1356907"/>
            <a:ext cx="4335780" cy="42105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v"/>
            </a:pPr>
            <a:r>
              <a:rPr lang="en-US" b="1" dirty="0">
                <a:solidFill>
                  <a:schemeClr val="accent5">
                    <a:lumMod val="75000"/>
                  </a:schemeClr>
                </a:solidFill>
                <a:cs typeface="Arial" panose="020B0604020202020204" pitchFamily="34" charset="0"/>
              </a:rPr>
              <a:t>Water and Sewer Improvements</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Upsize existing 6” water to 8”</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Replacing existing 8” sewer</a:t>
            </a:r>
          </a:p>
          <a:p>
            <a:pPr lvl="1">
              <a:lnSpc>
                <a:spcPct val="100000"/>
              </a:lnSpc>
              <a:spcBef>
                <a:spcPts val="0"/>
              </a:spcBef>
              <a:buFont typeface="Wingdings" panose="05000000000000000000" pitchFamily="2" charset="2"/>
              <a:buChar char="v"/>
            </a:pPr>
            <a:endParaRPr lang="en-US" sz="2000" b="1" dirty="0">
              <a:solidFill>
                <a:schemeClr val="accent5">
                  <a:lumMod val="75000"/>
                </a:schemeClr>
              </a:solidFill>
              <a:cs typeface="Arial" panose="020B0604020202020204" pitchFamily="34" charset="0"/>
            </a:endParaRPr>
          </a:p>
          <a:p>
            <a:pPr>
              <a:lnSpc>
                <a:spcPct val="100000"/>
              </a:lnSpc>
              <a:spcBef>
                <a:spcPts val="0"/>
              </a:spcBef>
              <a:buFont typeface="Wingdings" panose="05000000000000000000" pitchFamily="2" charset="2"/>
              <a:buChar char="v"/>
            </a:pPr>
            <a:r>
              <a:rPr lang="en-US" b="1" dirty="0" smtClean="0">
                <a:solidFill>
                  <a:schemeClr val="accent5">
                    <a:lumMod val="75000"/>
                  </a:schemeClr>
                </a:solidFill>
                <a:cs typeface="Arial" panose="020B0604020202020204" pitchFamily="34" charset="0"/>
              </a:rPr>
              <a:t>Paving Improvements</a:t>
            </a:r>
          </a:p>
          <a:p>
            <a:pPr lvl="1">
              <a:lnSpc>
                <a:spcPct val="100000"/>
              </a:lnSpc>
              <a:spcBef>
                <a:spcPts val="0"/>
              </a:spcBef>
              <a:buFont typeface="Wingdings" panose="05000000000000000000" pitchFamily="2" charset="2"/>
              <a:buChar char="v"/>
            </a:pPr>
            <a:r>
              <a:rPr lang="en-US" sz="2000" b="1" dirty="0">
                <a:solidFill>
                  <a:schemeClr val="accent5">
                    <a:lumMod val="75000"/>
                  </a:schemeClr>
                </a:solidFill>
                <a:cs typeface="Arial" panose="020B0604020202020204" pitchFamily="34" charset="0"/>
              </a:rPr>
              <a:t>New concrete pavement with concrete curbs </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New </a:t>
            </a:r>
            <a:r>
              <a:rPr lang="en-US" sz="2000" b="1" dirty="0">
                <a:solidFill>
                  <a:schemeClr val="accent5">
                    <a:lumMod val="75000"/>
                  </a:schemeClr>
                </a:solidFill>
                <a:cs typeface="Arial" panose="020B0604020202020204" pitchFamily="34" charset="0"/>
              </a:rPr>
              <a:t>concrete driveways with 11’ minimum width (or match existing width). </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New 5’ concrete sidewalk both sides of street</a:t>
            </a:r>
          </a:p>
          <a:p>
            <a:pPr lvl="1">
              <a:lnSpc>
                <a:spcPct val="100000"/>
              </a:lnSpc>
              <a:spcBef>
                <a:spcPts val="0"/>
              </a:spcBef>
              <a:buFont typeface="Wingdings" panose="05000000000000000000" pitchFamily="2" charset="2"/>
              <a:buChar char="v"/>
            </a:pPr>
            <a:endParaRPr lang="en-US" b="1" dirty="0">
              <a:solidFill>
                <a:schemeClr val="accent5">
                  <a:lumMod val="75000"/>
                </a:schemeClr>
              </a:solidFill>
              <a:cs typeface="Arial" panose="020B0604020202020204" pitchFamily="34" charset="0"/>
            </a:endParaRPr>
          </a:p>
          <a:p>
            <a:pPr lvl="1">
              <a:lnSpc>
                <a:spcPct val="100000"/>
              </a:lnSpc>
              <a:spcBef>
                <a:spcPts val="0"/>
              </a:spcBef>
              <a:buFont typeface="Wingdings" panose="05000000000000000000" pitchFamily="2" charset="2"/>
              <a:buChar char="v"/>
            </a:pPr>
            <a:endParaRPr lang="en-US" altLang="en-US" sz="2000" b="1" dirty="0" smtClean="0">
              <a:solidFill>
                <a:schemeClr val="accent5">
                  <a:lumMod val="75000"/>
                </a:schemeClr>
              </a:solidFill>
              <a:cs typeface="Arial" panose="020B0604020202020204" pitchFamily="34" charset="0"/>
            </a:endParaRPr>
          </a:p>
          <a:p>
            <a:pPr algn="just">
              <a:lnSpc>
                <a:spcPct val="100000"/>
              </a:lnSpc>
              <a:spcBef>
                <a:spcPts val="0"/>
              </a:spcBef>
              <a:buFont typeface="Wingdings" panose="05000000000000000000" pitchFamily="2" charset="2"/>
              <a:buChar char="v"/>
            </a:pPr>
            <a:endParaRPr lang="en-US" altLang="en-US" sz="1800" b="1" dirty="0" smtClean="0">
              <a:solidFill>
                <a:schemeClr val="accent5">
                  <a:lumMod val="75000"/>
                </a:schemeClr>
              </a:solidFill>
              <a:cs typeface="Arial" panose="020B0604020202020204" pitchFamily="34" charset="0"/>
            </a:endParaRPr>
          </a:p>
          <a:p>
            <a:pPr marL="0" indent="0" algn="just">
              <a:lnSpc>
                <a:spcPct val="100000"/>
              </a:lnSpc>
              <a:spcBef>
                <a:spcPts val="0"/>
              </a:spcBef>
              <a:buNone/>
            </a:pPr>
            <a:endParaRPr lang="en-US" altLang="en-US" sz="2400" b="1" dirty="0" smtClean="0">
              <a:solidFill>
                <a:schemeClr val="accent5">
                  <a:lumMod val="75000"/>
                </a:schemeClr>
              </a:solidFill>
              <a:cs typeface="Arial" panose="020B0604020202020204" pitchFamily="34" charset="0"/>
            </a:endParaRPr>
          </a:p>
        </p:txBody>
      </p:sp>
      <p:pic>
        <p:nvPicPr>
          <p:cNvPr id="3" name="Picture 2"/>
          <p:cNvPicPr>
            <a:picLocks noChangeAspect="1"/>
          </p:cNvPicPr>
          <p:nvPr/>
        </p:nvPicPr>
        <p:blipFill>
          <a:blip r:embed="rId2"/>
          <a:stretch>
            <a:fillRect/>
          </a:stretch>
        </p:blipFill>
        <p:spPr>
          <a:xfrm>
            <a:off x="4343400" y="1944000"/>
            <a:ext cx="7627620" cy="4847324"/>
          </a:xfrm>
          <a:prstGeom prst="rect">
            <a:avLst/>
          </a:prstGeom>
        </p:spPr>
      </p:pic>
    </p:spTree>
    <p:extLst>
      <p:ext uri="{BB962C8B-B14F-4D97-AF65-F5344CB8AC3E}">
        <p14:creationId xmlns:p14="http://schemas.microsoft.com/office/powerpoint/2010/main" val="3175820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06371" y="3262353"/>
            <a:ext cx="8356532" cy="13045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8000" b="1" i="1" dirty="0" smtClean="0">
                <a:solidFill>
                  <a:srgbClr val="002060"/>
                </a:solidFill>
                <a:latin typeface="Calibri"/>
                <a:ea typeface="+mn-ea"/>
                <a:cs typeface="+mn-cs"/>
              </a:rPr>
              <a:t>Project Overview</a:t>
            </a:r>
            <a:endParaRPr lang="en-US" sz="8000" b="1" dirty="0"/>
          </a:p>
        </p:txBody>
      </p:sp>
    </p:spTree>
    <p:extLst>
      <p:ext uri="{BB962C8B-B14F-4D97-AF65-F5344CB8AC3E}">
        <p14:creationId xmlns:p14="http://schemas.microsoft.com/office/powerpoint/2010/main" val="17080864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4708648" y="866855"/>
            <a:ext cx="7186431" cy="980104"/>
          </a:xfrm>
        </p:spPr>
        <p:txBody>
          <a:bodyPr>
            <a:normAutofit fontScale="90000"/>
          </a:bodyPr>
          <a:lstStyle/>
          <a:p>
            <a:pPr lvl="0" algn="ctr">
              <a:lnSpc>
                <a:spcPct val="100000"/>
              </a:lnSpc>
              <a:spcBef>
                <a:spcPts val="0"/>
              </a:spcBef>
            </a:pPr>
            <a:r>
              <a:rPr lang="en-US" sz="4800" b="1" i="1" dirty="0" smtClean="0">
                <a:solidFill>
                  <a:srgbClr val="002060"/>
                </a:solidFill>
                <a:latin typeface="Calibri"/>
                <a:ea typeface="+mn-ea"/>
                <a:cs typeface="+mn-cs"/>
              </a:rPr>
              <a:t>Summary of Improvements</a:t>
            </a:r>
            <a:br>
              <a:rPr lang="en-US" sz="4800" b="1" i="1" dirty="0" smtClean="0">
                <a:solidFill>
                  <a:srgbClr val="002060"/>
                </a:solidFill>
                <a:latin typeface="Calibri"/>
                <a:ea typeface="+mn-ea"/>
                <a:cs typeface="+mn-cs"/>
              </a:rPr>
            </a:br>
            <a:r>
              <a:rPr lang="en-US" sz="4800" b="1" i="1" dirty="0" smtClean="0">
                <a:solidFill>
                  <a:srgbClr val="002060"/>
                </a:solidFill>
                <a:latin typeface="Calibri"/>
                <a:ea typeface="+mn-ea"/>
                <a:cs typeface="+mn-cs"/>
              </a:rPr>
              <a:t>Ann Street</a:t>
            </a:r>
            <a:endParaRPr lang="en-US" sz="3600" b="1" dirty="0"/>
          </a:p>
        </p:txBody>
      </p:sp>
      <p:sp>
        <p:nvSpPr>
          <p:cNvPr id="6" name="Content Placeholder 2"/>
          <p:cNvSpPr txBox="1">
            <a:spLocks/>
          </p:cNvSpPr>
          <p:nvPr/>
        </p:nvSpPr>
        <p:spPr>
          <a:xfrm>
            <a:off x="-1" y="1356907"/>
            <a:ext cx="4904509" cy="42105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v"/>
            </a:pPr>
            <a:r>
              <a:rPr lang="en-US" b="1" dirty="0">
                <a:solidFill>
                  <a:schemeClr val="accent5">
                    <a:lumMod val="75000"/>
                  </a:schemeClr>
                </a:solidFill>
                <a:cs typeface="Arial" panose="020B0604020202020204" pitchFamily="34" charset="0"/>
              </a:rPr>
              <a:t>Water and Sewer Improvements</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Upgrading </a:t>
            </a:r>
            <a:r>
              <a:rPr lang="en-US" sz="2000" b="1" dirty="0">
                <a:solidFill>
                  <a:schemeClr val="accent5">
                    <a:lumMod val="75000"/>
                  </a:schemeClr>
                </a:solidFill>
                <a:cs typeface="Arial" panose="020B0604020202020204" pitchFamily="34" charset="0"/>
              </a:rPr>
              <a:t>existing </a:t>
            </a:r>
            <a:r>
              <a:rPr lang="en-US" sz="2000" b="1" dirty="0" smtClean="0">
                <a:solidFill>
                  <a:schemeClr val="accent5">
                    <a:lumMod val="75000"/>
                  </a:schemeClr>
                </a:solidFill>
                <a:cs typeface="Arial" panose="020B0604020202020204" pitchFamily="34" charset="0"/>
              </a:rPr>
              <a:t>6” water to 8”</a:t>
            </a:r>
          </a:p>
          <a:p>
            <a:pPr marL="457200" lvl="1" indent="0">
              <a:lnSpc>
                <a:spcPct val="100000"/>
              </a:lnSpc>
              <a:spcBef>
                <a:spcPts val="0"/>
              </a:spcBef>
              <a:buNone/>
            </a:pPr>
            <a:endParaRPr lang="en-US" sz="2000" b="1" dirty="0">
              <a:solidFill>
                <a:schemeClr val="accent5">
                  <a:lumMod val="75000"/>
                </a:schemeClr>
              </a:solidFill>
              <a:cs typeface="Arial" panose="020B0604020202020204" pitchFamily="34" charset="0"/>
            </a:endParaRPr>
          </a:p>
          <a:p>
            <a:pPr>
              <a:lnSpc>
                <a:spcPct val="100000"/>
              </a:lnSpc>
              <a:spcBef>
                <a:spcPts val="0"/>
              </a:spcBef>
              <a:buFont typeface="Wingdings" panose="05000000000000000000" pitchFamily="2" charset="2"/>
              <a:buChar char="v"/>
            </a:pPr>
            <a:r>
              <a:rPr lang="en-US" b="1" dirty="0" smtClean="0">
                <a:solidFill>
                  <a:schemeClr val="accent5">
                    <a:lumMod val="75000"/>
                  </a:schemeClr>
                </a:solidFill>
                <a:cs typeface="Arial" panose="020B0604020202020204" pitchFamily="34" charset="0"/>
              </a:rPr>
              <a:t>Paving Improvements</a:t>
            </a:r>
          </a:p>
          <a:p>
            <a:pPr lvl="1">
              <a:lnSpc>
                <a:spcPct val="100000"/>
              </a:lnSpc>
              <a:spcBef>
                <a:spcPts val="0"/>
              </a:spcBef>
              <a:buFont typeface="Wingdings" panose="05000000000000000000" pitchFamily="2" charset="2"/>
              <a:buChar char="v"/>
            </a:pPr>
            <a:r>
              <a:rPr lang="en-US" sz="2000" b="1" dirty="0">
                <a:solidFill>
                  <a:schemeClr val="accent5">
                    <a:lumMod val="75000"/>
                  </a:schemeClr>
                </a:solidFill>
                <a:cs typeface="Arial" panose="020B0604020202020204" pitchFamily="34" charset="0"/>
              </a:rPr>
              <a:t>New </a:t>
            </a:r>
            <a:r>
              <a:rPr lang="en-US" sz="2000" b="1" dirty="0" smtClean="0">
                <a:solidFill>
                  <a:schemeClr val="accent5">
                    <a:lumMod val="75000"/>
                  </a:schemeClr>
                </a:solidFill>
                <a:cs typeface="Arial" panose="020B0604020202020204" pitchFamily="34" charset="0"/>
              </a:rPr>
              <a:t>asphalt pavement </a:t>
            </a:r>
            <a:r>
              <a:rPr lang="en-US" sz="2000" b="1" dirty="0">
                <a:solidFill>
                  <a:schemeClr val="accent5">
                    <a:lumMod val="75000"/>
                  </a:schemeClr>
                </a:solidFill>
                <a:cs typeface="Arial" panose="020B0604020202020204" pitchFamily="34" charset="0"/>
              </a:rPr>
              <a:t>with concrete curbs </a:t>
            </a:r>
          </a:p>
          <a:p>
            <a:pPr lvl="1">
              <a:lnSpc>
                <a:spcPct val="100000"/>
              </a:lnSpc>
              <a:spcBef>
                <a:spcPts val="0"/>
              </a:spcBef>
              <a:buFont typeface="Wingdings" panose="05000000000000000000" pitchFamily="2" charset="2"/>
              <a:buChar char="v"/>
            </a:pPr>
            <a:r>
              <a:rPr lang="en-US" sz="2000" b="1" dirty="0">
                <a:solidFill>
                  <a:schemeClr val="accent5">
                    <a:lumMod val="75000"/>
                  </a:schemeClr>
                </a:solidFill>
                <a:cs typeface="Arial" panose="020B0604020202020204" pitchFamily="34" charset="0"/>
              </a:rPr>
              <a:t>New concrete driveways with 11’ minimum width (or match existing width). </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Water Department funding this street</a:t>
            </a:r>
          </a:p>
          <a:p>
            <a:pPr lvl="1">
              <a:lnSpc>
                <a:spcPct val="100000"/>
              </a:lnSpc>
              <a:spcBef>
                <a:spcPts val="0"/>
              </a:spcBef>
              <a:buFont typeface="Wingdings" panose="05000000000000000000" pitchFamily="2" charset="2"/>
              <a:buChar char="v"/>
            </a:pPr>
            <a:endParaRPr lang="en-US" sz="2000" b="1" dirty="0" smtClean="0">
              <a:solidFill>
                <a:schemeClr val="accent5">
                  <a:lumMod val="75000"/>
                </a:schemeClr>
              </a:solidFill>
              <a:cs typeface="Arial" panose="020B0604020202020204" pitchFamily="34" charset="0"/>
            </a:endParaRPr>
          </a:p>
          <a:p>
            <a:pPr lvl="1">
              <a:lnSpc>
                <a:spcPct val="100000"/>
              </a:lnSpc>
              <a:spcBef>
                <a:spcPts val="0"/>
              </a:spcBef>
              <a:buFont typeface="Wingdings" panose="05000000000000000000" pitchFamily="2" charset="2"/>
              <a:buChar char="v"/>
            </a:pPr>
            <a:endParaRPr lang="en-US" b="1" dirty="0">
              <a:solidFill>
                <a:schemeClr val="accent5">
                  <a:lumMod val="75000"/>
                </a:schemeClr>
              </a:solidFill>
              <a:cs typeface="Arial" panose="020B0604020202020204" pitchFamily="34" charset="0"/>
            </a:endParaRPr>
          </a:p>
          <a:p>
            <a:pPr lvl="1">
              <a:lnSpc>
                <a:spcPct val="100000"/>
              </a:lnSpc>
              <a:spcBef>
                <a:spcPts val="0"/>
              </a:spcBef>
              <a:buFont typeface="Wingdings" panose="05000000000000000000" pitchFamily="2" charset="2"/>
              <a:buChar char="v"/>
            </a:pPr>
            <a:endParaRPr lang="en-US" altLang="en-US" sz="2000" b="1" dirty="0" smtClean="0">
              <a:solidFill>
                <a:schemeClr val="accent5">
                  <a:lumMod val="75000"/>
                </a:schemeClr>
              </a:solidFill>
              <a:cs typeface="Arial" panose="020B0604020202020204" pitchFamily="34" charset="0"/>
            </a:endParaRPr>
          </a:p>
          <a:p>
            <a:pPr algn="just">
              <a:lnSpc>
                <a:spcPct val="100000"/>
              </a:lnSpc>
              <a:spcBef>
                <a:spcPts val="0"/>
              </a:spcBef>
              <a:buFont typeface="Wingdings" panose="05000000000000000000" pitchFamily="2" charset="2"/>
              <a:buChar char="v"/>
            </a:pPr>
            <a:endParaRPr lang="en-US" altLang="en-US" sz="1800" b="1" dirty="0" smtClean="0">
              <a:solidFill>
                <a:schemeClr val="accent5">
                  <a:lumMod val="75000"/>
                </a:schemeClr>
              </a:solidFill>
              <a:cs typeface="Arial" panose="020B0604020202020204" pitchFamily="34" charset="0"/>
            </a:endParaRPr>
          </a:p>
          <a:p>
            <a:pPr algn="just">
              <a:lnSpc>
                <a:spcPct val="100000"/>
              </a:lnSpc>
              <a:spcBef>
                <a:spcPts val="0"/>
              </a:spcBef>
              <a:buFont typeface="Wingdings" panose="05000000000000000000" pitchFamily="2" charset="2"/>
              <a:buChar char="v"/>
            </a:pPr>
            <a:endParaRPr lang="en-US" altLang="en-US" sz="2400" b="1" dirty="0" smtClean="0">
              <a:solidFill>
                <a:schemeClr val="accent5">
                  <a:lumMod val="75000"/>
                </a:schemeClr>
              </a:solidFill>
              <a:cs typeface="Arial" panose="020B0604020202020204" pitchFamily="34" charset="0"/>
            </a:endParaRPr>
          </a:p>
        </p:txBody>
      </p:sp>
      <p:pic>
        <p:nvPicPr>
          <p:cNvPr id="5" name="Picture 4"/>
          <p:cNvPicPr>
            <a:picLocks noChangeAspect="1"/>
          </p:cNvPicPr>
          <p:nvPr/>
        </p:nvPicPr>
        <p:blipFill rotWithShape="1">
          <a:blip r:embed="rId2"/>
          <a:srcRect l="29314" r="17907"/>
          <a:stretch/>
        </p:blipFill>
        <p:spPr>
          <a:xfrm>
            <a:off x="6284422" y="1917928"/>
            <a:ext cx="4588625" cy="4842882"/>
          </a:xfrm>
          <a:prstGeom prst="rect">
            <a:avLst/>
          </a:prstGeom>
        </p:spPr>
      </p:pic>
    </p:spTree>
    <p:extLst>
      <p:ext uri="{BB962C8B-B14F-4D97-AF65-F5344CB8AC3E}">
        <p14:creationId xmlns:p14="http://schemas.microsoft.com/office/powerpoint/2010/main" val="2700454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4604944" y="968141"/>
            <a:ext cx="7186431" cy="980104"/>
          </a:xfrm>
        </p:spPr>
        <p:txBody>
          <a:bodyPr>
            <a:normAutofit fontScale="90000"/>
          </a:bodyPr>
          <a:lstStyle/>
          <a:p>
            <a:pPr lvl="0" algn="ctr">
              <a:lnSpc>
                <a:spcPct val="100000"/>
              </a:lnSpc>
              <a:spcBef>
                <a:spcPts val="0"/>
              </a:spcBef>
            </a:pPr>
            <a:r>
              <a:rPr lang="en-US" sz="4800" b="1" i="1" dirty="0" smtClean="0">
                <a:solidFill>
                  <a:srgbClr val="002060"/>
                </a:solidFill>
                <a:latin typeface="Calibri"/>
                <a:ea typeface="+mn-ea"/>
                <a:cs typeface="+mn-cs"/>
              </a:rPr>
              <a:t>Summary of Improvements</a:t>
            </a:r>
            <a:br>
              <a:rPr lang="en-US" sz="4800" b="1" i="1" dirty="0" smtClean="0">
                <a:solidFill>
                  <a:srgbClr val="002060"/>
                </a:solidFill>
                <a:latin typeface="Calibri"/>
                <a:ea typeface="+mn-ea"/>
                <a:cs typeface="+mn-cs"/>
              </a:rPr>
            </a:br>
            <a:r>
              <a:rPr lang="en-US" sz="4800" b="1" i="1" dirty="0" err="1" smtClean="0">
                <a:solidFill>
                  <a:srgbClr val="002060"/>
                </a:solidFill>
                <a:latin typeface="Calibri"/>
                <a:ea typeface="+mn-ea"/>
                <a:cs typeface="+mn-cs"/>
              </a:rPr>
              <a:t>Belzise</a:t>
            </a:r>
            <a:r>
              <a:rPr lang="en-US" sz="4800" b="1" i="1" dirty="0" smtClean="0">
                <a:solidFill>
                  <a:srgbClr val="002060"/>
                </a:solidFill>
                <a:latin typeface="Calibri"/>
                <a:ea typeface="+mn-ea"/>
                <a:cs typeface="+mn-cs"/>
              </a:rPr>
              <a:t> Terrace</a:t>
            </a:r>
            <a:endParaRPr lang="en-US" sz="3600" b="1" dirty="0"/>
          </a:p>
        </p:txBody>
      </p:sp>
      <p:sp>
        <p:nvSpPr>
          <p:cNvPr id="6" name="Content Placeholder 2"/>
          <p:cNvSpPr txBox="1">
            <a:spLocks/>
          </p:cNvSpPr>
          <p:nvPr/>
        </p:nvSpPr>
        <p:spPr>
          <a:xfrm>
            <a:off x="0" y="1356907"/>
            <a:ext cx="4708648" cy="42105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v"/>
            </a:pPr>
            <a:r>
              <a:rPr lang="en-US" b="1" dirty="0">
                <a:solidFill>
                  <a:schemeClr val="accent5">
                    <a:lumMod val="75000"/>
                  </a:schemeClr>
                </a:solidFill>
                <a:cs typeface="Arial" panose="020B0604020202020204" pitchFamily="34" charset="0"/>
              </a:rPr>
              <a:t>Water and Sewer Improvements</a:t>
            </a: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Upgrading </a:t>
            </a:r>
            <a:r>
              <a:rPr lang="en-US" sz="2000" b="1" dirty="0">
                <a:solidFill>
                  <a:schemeClr val="accent5">
                    <a:lumMod val="75000"/>
                  </a:schemeClr>
                </a:solidFill>
                <a:cs typeface="Arial" panose="020B0604020202020204" pitchFamily="34" charset="0"/>
              </a:rPr>
              <a:t>existing </a:t>
            </a:r>
            <a:r>
              <a:rPr lang="en-US" sz="2000" b="1" dirty="0" smtClean="0">
                <a:solidFill>
                  <a:schemeClr val="accent5">
                    <a:lumMod val="75000"/>
                  </a:schemeClr>
                </a:solidFill>
                <a:cs typeface="Arial" panose="020B0604020202020204" pitchFamily="34" charset="0"/>
              </a:rPr>
              <a:t>6” water to 8”</a:t>
            </a:r>
          </a:p>
          <a:p>
            <a:pPr marL="457200" lvl="1" indent="0">
              <a:lnSpc>
                <a:spcPct val="100000"/>
              </a:lnSpc>
              <a:spcBef>
                <a:spcPts val="0"/>
              </a:spcBef>
              <a:buNone/>
            </a:pPr>
            <a:endParaRPr lang="en-US" sz="2000" b="1" dirty="0">
              <a:solidFill>
                <a:schemeClr val="accent5">
                  <a:lumMod val="75000"/>
                </a:schemeClr>
              </a:solidFill>
              <a:cs typeface="Arial" panose="020B0604020202020204" pitchFamily="34" charset="0"/>
            </a:endParaRPr>
          </a:p>
          <a:p>
            <a:pPr>
              <a:lnSpc>
                <a:spcPct val="100000"/>
              </a:lnSpc>
              <a:spcBef>
                <a:spcPts val="0"/>
              </a:spcBef>
              <a:buFont typeface="Wingdings" panose="05000000000000000000" pitchFamily="2" charset="2"/>
              <a:buChar char="v"/>
            </a:pPr>
            <a:r>
              <a:rPr lang="en-US" b="1" dirty="0" smtClean="0">
                <a:solidFill>
                  <a:schemeClr val="accent5">
                    <a:lumMod val="75000"/>
                  </a:schemeClr>
                </a:solidFill>
                <a:cs typeface="Arial" panose="020B0604020202020204" pitchFamily="34" charset="0"/>
              </a:rPr>
              <a:t>Paving Improvements</a:t>
            </a:r>
          </a:p>
          <a:p>
            <a:pPr lvl="1">
              <a:lnSpc>
                <a:spcPct val="100000"/>
              </a:lnSpc>
              <a:spcBef>
                <a:spcPts val="0"/>
              </a:spcBef>
              <a:buFont typeface="Wingdings" panose="05000000000000000000" pitchFamily="2" charset="2"/>
              <a:buChar char="v"/>
            </a:pPr>
            <a:r>
              <a:rPr lang="en-US" sz="2000" b="1" dirty="0">
                <a:solidFill>
                  <a:schemeClr val="accent5">
                    <a:lumMod val="75000"/>
                  </a:schemeClr>
                </a:solidFill>
                <a:cs typeface="Arial" panose="020B0604020202020204" pitchFamily="34" charset="0"/>
              </a:rPr>
              <a:t>New </a:t>
            </a:r>
            <a:r>
              <a:rPr lang="en-US" sz="2000" b="1" dirty="0" smtClean="0">
                <a:solidFill>
                  <a:schemeClr val="accent5">
                    <a:lumMod val="75000"/>
                  </a:schemeClr>
                </a:solidFill>
                <a:cs typeface="Arial" panose="020B0604020202020204" pitchFamily="34" charset="0"/>
              </a:rPr>
              <a:t>asphalt pavement </a:t>
            </a:r>
            <a:r>
              <a:rPr lang="en-US" sz="2000" b="1" dirty="0">
                <a:solidFill>
                  <a:schemeClr val="accent5">
                    <a:lumMod val="75000"/>
                  </a:schemeClr>
                </a:solidFill>
                <a:cs typeface="Arial" panose="020B0604020202020204" pitchFamily="34" charset="0"/>
              </a:rPr>
              <a:t>with concrete curbs </a:t>
            </a:r>
          </a:p>
          <a:p>
            <a:pPr lvl="1">
              <a:lnSpc>
                <a:spcPct val="100000"/>
              </a:lnSpc>
              <a:spcBef>
                <a:spcPts val="0"/>
              </a:spcBef>
              <a:buFont typeface="Wingdings" panose="05000000000000000000" pitchFamily="2" charset="2"/>
              <a:buChar char="v"/>
            </a:pPr>
            <a:r>
              <a:rPr lang="en-US" sz="2000" b="1" dirty="0">
                <a:solidFill>
                  <a:schemeClr val="accent5">
                    <a:lumMod val="75000"/>
                  </a:schemeClr>
                </a:solidFill>
                <a:cs typeface="Arial" panose="020B0604020202020204" pitchFamily="34" charset="0"/>
              </a:rPr>
              <a:t>New concrete driveways with 11’ minimum width (or match existing width). </a:t>
            </a:r>
            <a:endParaRPr lang="en-US" sz="2000" b="1" dirty="0" smtClean="0">
              <a:solidFill>
                <a:schemeClr val="accent5">
                  <a:lumMod val="75000"/>
                </a:schemeClr>
              </a:solidFill>
              <a:cs typeface="Arial" panose="020B0604020202020204" pitchFamily="34" charset="0"/>
            </a:endParaRP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Partial sidewalk replacement on west side of street</a:t>
            </a:r>
            <a:endParaRPr lang="en-US" sz="2000" b="1" dirty="0">
              <a:solidFill>
                <a:schemeClr val="accent5">
                  <a:lumMod val="75000"/>
                </a:schemeClr>
              </a:solidFill>
              <a:cs typeface="Arial" panose="020B0604020202020204" pitchFamily="34" charset="0"/>
            </a:endParaRPr>
          </a:p>
          <a:p>
            <a:pPr lvl="1">
              <a:lnSpc>
                <a:spcPct val="100000"/>
              </a:lnSpc>
              <a:spcBef>
                <a:spcPts val="0"/>
              </a:spcBef>
              <a:buFont typeface="Wingdings" panose="05000000000000000000" pitchFamily="2" charset="2"/>
              <a:buChar char="v"/>
            </a:pPr>
            <a:r>
              <a:rPr lang="en-US" sz="2000" b="1" dirty="0" smtClean="0">
                <a:solidFill>
                  <a:schemeClr val="accent5">
                    <a:lumMod val="75000"/>
                  </a:schemeClr>
                </a:solidFill>
                <a:cs typeface="Arial" panose="020B0604020202020204" pitchFamily="34" charset="0"/>
              </a:rPr>
              <a:t>Water department is funding this street</a:t>
            </a:r>
          </a:p>
          <a:p>
            <a:pPr lvl="1">
              <a:lnSpc>
                <a:spcPct val="100000"/>
              </a:lnSpc>
              <a:spcBef>
                <a:spcPts val="0"/>
              </a:spcBef>
              <a:buFont typeface="Wingdings" panose="05000000000000000000" pitchFamily="2" charset="2"/>
              <a:buChar char="v"/>
            </a:pPr>
            <a:endParaRPr lang="en-US" b="1" dirty="0">
              <a:solidFill>
                <a:schemeClr val="accent5">
                  <a:lumMod val="75000"/>
                </a:schemeClr>
              </a:solidFill>
              <a:cs typeface="Arial" panose="020B0604020202020204" pitchFamily="34" charset="0"/>
            </a:endParaRPr>
          </a:p>
          <a:p>
            <a:pPr lvl="1">
              <a:lnSpc>
                <a:spcPct val="100000"/>
              </a:lnSpc>
              <a:spcBef>
                <a:spcPts val="0"/>
              </a:spcBef>
              <a:buFont typeface="Wingdings" panose="05000000000000000000" pitchFamily="2" charset="2"/>
              <a:buChar char="v"/>
            </a:pPr>
            <a:endParaRPr lang="en-US" altLang="en-US" sz="2000" b="1" dirty="0" smtClean="0">
              <a:solidFill>
                <a:schemeClr val="accent5">
                  <a:lumMod val="75000"/>
                </a:schemeClr>
              </a:solidFill>
              <a:cs typeface="Arial" panose="020B0604020202020204" pitchFamily="34" charset="0"/>
            </a:endParaRPr>
          </a:p>
          <a:p>
            <a:pPr algn="just">
              <a:lnSpc>
                <a:spcPct val="100000"/>
              </a:lnSpc>
              <a:spcBef>
                <a:spcPts val="0"/>
              </a:spcBef>
              <a:buFont typeface="Wingdings" panose="05000000000000000000" pitchFamily="2" charset="2"/>
              <a:buChar char="v"/>
            </a:pPr>
            <a:endParaRPr lang="en-US" altLang="en-US" sz="1800" b="1" dirty="0" smtClean="0">
              <a:solidFill>
                <a:schemeClr val="accent5">
                  <a:lumMod val="75000"/>
                </a:schemeClr>
              </a:solidFill>
              <a:cs typeface="Arial" panose="020B0604020202020204" pitchFamily="34" charset="0"/>
            </a:endParaRPr>
          </a:p>
          <a:p>
            <a:pPr algn="just">
              <a:lnSpc>
                <a:spcPct val="100000"/>
              </a:lnSpc>
              <a:spcBef>
                <a:spcPts val="0"/>
              </a:spcBef>
              <a:buFont typeface="Wingdings" panose="05000000000000000000" pitchFamily="2" charset="2"/>
              <a:buChar char="v"/>
            </a:pPr>
            <a:endParaRPr lang="en-US" altLang="en-US" sz="2400" b="1" dirty="0" smtClean="0">
              <a:solidFill>
                <a:schemeClr val="accent5">
                  <a:lumMod val="75000"/>
                </a:schemeClr>
              </a:solidFill>
              <a:cs typeface="Arial" panose="020B0604020202020204" pitchFamily="34" charset="0"/>
            </a:endParaRPr>
          </a:p>
        </p:txBody>
      </p:sp>
      <p:pic>
        <p:nvPicPr>
          <p:cNvPr id="2" name="Picture 1"/>
          <p:cNvPicPr>
            <a:picLocks noChangeAspect="1"/>
          </p:cNvPicPr>
          <p:nvPr/>
        </p:nvPicPr>
        <p:blipFill rotWithShape="1">
          <a:blip r:embed="rId2"/>
          <a:srcRect l="17295" t="15473" r="19210" b="10915"/>
          <a:stretch/>
        </p:blipFill>
        <p:spPr>
          <a:xfrm>
            <a:off x="5248963" y="2035140"/>
            <a:ext cx="5898392" cy="4723108"/>
          </a:xfrm>
          <a:prstGeom prst="rect">
            <a:avLst/>
          </a:prstGeom>
        </p:spPr>
      </p:pic>
    </p:spTree>
    <p:extLst>
      <p:ext uri="{BB962C8B-B14F-4D97-AF65-F5344CB8AC3E}">
        <p14:creationId xmlns:p14="http://schemas.microsoft.com/office/powerpoint/2010/main" val="1046063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218" y="1357190"/>
            <a:ext cx="6331956" cy="980104"/>
          </a:xfrm>
        </p:spPr>
        <p:txBody>
          <a:bodyPr>
            <a:noAutofit/>
          </a:bodyPr>
          <a:lstStyle/>
          <a:p>
            <a:pPr lvl="0" algn="ctr">
              <a:lnSpc>
                <a:spcPct val="100000"/>
              </a:lnSpc>
              <a:spcBef>
                <a:spcPts val="0"/>
              </a:spcBef>
            </a:pPr>
            <a:r>
              <a:rPr lang="en-US" sz="4500" b="1" i="1" dirty="0">
                <a:solidFill>
                  <a:srgbClr val="002060"/>
                </a:solidFill>
                <a:latin typeface="Calibri"/>
                <a:ea typeface="+mn-ea"/>
                <a:cs typeface="+mn-cs"/>
              </a:rPr>
              <a:t>Project </a:t>
            </a:r>
            <a:r>
              <a:rPr lang="en-US" sz="4500" b="1" i="1" dirty="0" smtClean="0">
                <a:solidFill>
                  <a:srgbClr val="002060"/>
                </a:solidFill>
                <a:latin typeface="Calibri"/>
                <a:ea typeface="+mn-ea"/>
                <a:cs typeface="+mn-cs"/>
              </a:rPr>
              <a:t>Limits</a:t>
            </a:r>
            <a:endParaRPr lang="en-US" sz="4500" b="1" dirty="0"/>
          </a:p>
        </p:txBody>
      </p:sp>
      <p:sp>
        <p:nvSpPr>
          <p:cNvPr id="3" name="Content Placeholder 2"/>
          <p:cNvSpPr>
            <a:spLocks noGrp="1"/>
          </p:cNvSpPr>
          <p:nvPr>
            <p:ph idx="1"/>
          </p:nvPr>
        </p:nvSpPr>
        <p:spPr>
          <a:xfrm>
            <a:off x="129219" y="2679566"/>
            <a:ext cx="7125730" cy="597346"/>
          </a:xfrm>
        </p:spPr>
        <p:txBody>
          <a:bodyPr>
            <a:normAutofit/>
          </a:bodyPr>
          <a:lstStyle/>
          <a:p>
            <a:pPr>
              <a:lnSpc>
                <a:spcPct val="150000"/>
              </a:lnSpc>
              <a:spcBef>
                <a:spcPts val="600"/>
              </a:spcBef>
              <a:buFont typeface="Wingdings" panose="05000000000000000000" pitchFamily="2" charset="2"/>
              <a:buChar char="v"/>
            </a:pPr>
            <a:r>
              <a:rPr lang="en-US" sz="1800" b="1" dirty="0" smtClean="0">
                <a:solidFill>
                  <a:schemeClr val="accent5">
                    <a:lumMod val="75000"/>
                  </a:schemeClr>
                </a:solidFill>
                <a:cs typeface="Arial" panose="020B0604020202020204" pitchFamily="34" charset="0"/>
              </a:rPr>
              <a:t>Burton Avenue from South Hughes to E. Dead End (1)</a:t>
            </a:r>
          </a:p>
          <a:p>
            <a:pPr>
              <a:lnSpc>
                <a:spcPct val="150000"/>
              </a:lnSpc>
              <a:spcBef>
                <a:spcPts val="600"/>
              </a:spcBef>
              <a:buFont typeface="Wingdings" panose="05000000000000000000" pitchFamily="2" charset="2"/>
              <a:buChar char="v"/>
            </a:pPr>
            <a:endParaRPr lang="en-US" sz="1800" b="1" dirty="0" smtClean="0">
              <a:solidFill>
                <a:schemeClr val="accent5">
                  <a:lumMod val="75000"/>
                </a:schemeClr>
              </a:solidFill>
              <a:cs typeface="Arial" panose="020B0604020202020204" pitchFamily="34" charset="0"/>
            </a:endParaRPr>
          </a:p>
          <a:p>
            <a:pPr>
              <a:lnSpc>
                <a:spcPct val="150000"/>
              </a:lnSpc>
              <a:spcBef>
                <a:spcPts val="600"/>
              </a:spcBef>
              <a:buFont typeface="Wingdings" panose="05000000000000000000" pitchFamily="2" charset="2"/>
              <a:buChar char="v"/>
            </a:pPr>
            <a:endParaRPr lang="en-US" sz="1800" b="1" dirty="0" smtClean="0">
              <a:solidFill>
                <a:schemeClr val="accent5">
                  <a:lumMod val="75000"/>
                </a:schemeClr>
              </a:solidFill>
              <a:cs typeface="Arial" panose="020B0604020202020204" pitchFamily="34" charset="0"/>
            </a:endParaRPr>
          </a:p>
          <a:p>
            <a:pPr>
              <a:lnSpc>
                <a:spcPct val="150000"/>
              </a:lnSpc>
              <a:spcBef>
                <a:spcPts val="600"/>
              </a:spcBef>
              <a:buFont typeface="Wingdings" panose="05000000000000000000" pitchFamily="2" charset="2"/>
              <a:buChar char="v"/>
            </a:pPr>
            <a:endParaRPr lang="en-US" sz="1800" b="1" dirty="0" smtClean="0">
              <a:solidFill>
                <a:schemeClr val="accent5">
                  <a:lumMod val="75000"/>
                </a:schemeClr>
              </a:solidFill>
              <a:cs typeface="Arial" panose="020B0604020202020204" pitchFamily="34" charset="0"/>
            </a:endParaRPr>
          </a:p>
          <a:p>
            <a:pPr>
              <a:lnSpc>
                <a:spcPct val="150000"/>
              </a:lnSpc>
              <a:spcBef>
                <a:spcPts val="600"/>
              </a:spcBef>
              <a:buFont typeface="Wingdings" panose="05000000000000000000" pitchFamily="2" charset="2"/>
              <a:buChar char="v"/>
            </a:pPr>
            <a:endParaRPr lang="en-US" sz="1800" b="1" dirty="0">
              <a:solidFill>
                <a:schemeClr val="accent5">
                  <a:lumMod val="75000"/>
                </a:schemeClr>
              </a:solidFill>
              <a:cs typeface="Arial" panose="020B0604020202020204" pitchFamily="34" charset="0"/>
            </a:endParaRPr>
          </a:p>
        </p:txBody>
      </p:sp>
      <p:sp>
        <p:nvSpPr>
          <p:cNvPr id="11" name="Rectangle 10"/>
          <p:cNvSpPr/>
          <p:nvPr/>
        </p:nvSpPr>
        <p:spPr>
          <a:xfrm>
            <a:off x="129218" y="4211848"/>
            <a:ext cx="6467651" cy="507831"/>
          </a:xfrm>
          <a:prstGeom prst="rect">
            <a:avLst/>
          </a:prstGeom>
        </p:spPr>
        <p:txBody>
          <a:bodyPr wrap="square">
            <a:spAutoFit/>
          </a:bodyPr>
          <a:lstStyle/>
          <a:p>
            <a:pPr>
              <a:lnSpc>
                <a:spcPct val="150000"/>
              </a:lnSpc>
              <a:spcBef>
                <a:spcPts val="600"/>
              </a:spcBef>
              <a:buFont typeface="Wingdings" panose="05000000000000000000" pitchFamily="2" charset="2"/>
              <a:buChar char="v"/>
            </a:pPr>
            <a:r>
              <a:rPr lang="en-US" b="1" dirty="0" smtClean="0">
                <a:solidFill>
                  <a:schemeClr val="accent5">
                    <a:lumMod val="75000"/>
                  </a:schemeClr>
                </a:solidFill>
                <a:cs typeface="Arial" panose="020B0604020202020204" pitchFamily="34" charset="0"/>
              </a:rPr>
              <a:t>Chickasaw Avenue from Miller Avenue to MLK Freeway (4)</a:t>
            </a:r>
            <a:endParaRPr lang="en-US" b="1" dirty="0">
              <a:solidFill>
                <a:schemeClr val="accent5">
                  <a:lumMod val="75000"/>
                </a:schemeClr>
              </a:solidFill>
              <a:cs typeface="Arial" panose="020B0604020202020204" pitchFamily="34" charset="0"/>
            </a:endParaRPr>
          </a:p>
        </p:txBody>
      </p:sp>
      <p:sp>
        <p:nvSpPr>
          <p:cNvPr id="14" name="Rectangle 13"/>
          <p:cNvSpPr/>
          <p:nvPr/>
        </p:nvSpPr>
        <p:spPr>
          <a:xfrm>
            <a:off x="129219" y="3704017"/>
            <a:ext cx="6096000" cy="507831"/>
          </a:xfrm>
          <a:prstGeom prst="rect">
            <a:avLst/>
          </a:prstGeom>
        </p:spPr>
        <p:txBody>
          <a:bodyPr>
            <a:spAutoFit/>
          </a:bodyPr>
          <a:lstStyle/>
          <a:p>
            <a:pPr>
              <a:lnSpc>
                <a:spcPct val="150000"/>
              </a:lnSpc>
              <a:spcBef>
                <a:spcPts val="600"/>
              </a:spcBef>
              <a:buFont typeface="Wingdings" panose="05000000000000000000" pitchFamily="2" charset="2"/>
              <a:buChar char="v"/>
            </a:pPr>
            <a:r>
              <a:rPr lang="en-US" b="1" dirty="0" smtClean="0">
                <a:solidFill>
                  <a:schemeClr val="accent5">
                    <a:lumMod val="75000"/>
                  </a:schemeClr>
                </a:solidFill>
                <a:cs typeface="Arial" panose="020B0604020202020204" pitchFamily="34" charset="0"/>
              </a:rPr>
              <a:t>Quails Lane from Miller Avenue to S. Edgewood Terrace (3)</a:t>
            </a:r>
            <a:endParaRPr lang="en-US" b="1" dirty="0">
              <a:solidFill>
                <a:schemeClr val="accent5">
                  <a:lumMod val="75000"/>
                </a:schemeClr>
              </a:solidFill>
              <a:cs typeface="Arial" panose="020B0604020202020204" pitchFamily="34" charset="0"/>
            </a:endParaRPr>
          </a:p>
        </p:txBody>
      </p:sp>
      <p:sp>
        <p:nvSpPr>
          <p:cNvPr id="15" name="Rectangle 14"/>
          <p:cNvSpPr/>
          <p:nvPr/>
        </p:nvSpPr>
        <p:spPr>
          <a:xfrm>
            <a:off x="129219" y="3208521"/>
            <a:ext cx="6096000" cy="507831"/>
          </a:xfrm>
          <a:prstGeom prst="rect">
            <a:avLst/>
          </a:prstGeom>
        </p:spPr>
        <p:txBody>
          <a:bodyPr>
            <a:spAutoFit/>
          </a:bodyPr>
          <a:lstStyle/>
          <a:p>
            <a:pPr>
              <a:lnSpc>
                <a:spcPct val="150000"/>
              </a:lnSpc>
              <a:spcBef>
                <a:spcPts val="600"/>
              </a:spcBef>
              <a:buFont typeface="Wingdings" panose="05000000000000000000" pitchFamily="2" charset="2"/>
              <a:buChar char="v"/>
            </a:pPr>
            <a:r>
              <a:rPr lang="en-US" b="1" dirty="0" smtClean="0">
                <a:solidFill>
                  <a:schemeClr val="accent5">
                    <a:lumMod val="75000"/>
                  </a:schemeClr>
                </a:solidFill>
                <a:cs typeface="Arial" panose="020B0604020202020204" pitchFamily="34" charset="0"/>
              </a:rPr>
              <a:t>Crouch </a:t>
            </a:r>
            <a:r>
              <a:rPr lang="en-US" b="1" dirty="0" smtClean="0">
                <a:solidFill>
                  <a:schemeClr val="accent5">
                    <a:lumMod val="75000"/>
                  </a:schemeClr>
                </a:solidFill>
                <a:cs typeface="Arial" panose="020B0604020202020204" pitchFamily="34" charset="0"/>
              </a:rPr>
              <a:t>Street </a:t>
            </a:r>
            <a:r>
              <a:rPr lang="en-US" b="1" dirty="0" smtClean="0">
                <a:solidFill>
                  <a:schemeClr val="accent5">
                    <a:lumMod val="75000"/>
                  </a:schemeClr>
                </a:solidFill>
                <a:cs typeface="Arial" panose="020B0604020202020204" pitchFamily="34" charset="0"/>
              </a:rPr>
              <a:t>from Burton Avenue to E. Berry Street (2)</a:t>
            </a:r>
            <a:endParaRPr lang="en-US" b="1" dirty="0">
              <a:solidFill>
                <a:schemeClr val="accent5">
                  <a:lumMod val="75000"/>
                </a:schemeClr>
              </a:solidFill>
              <a:cs typeface="Arial" panose="020B0604020202020204" pitchFamily="34" charset="0"/>
            </a:endParaRPr>
          </a:p>
        </p:txBody>
      </p:sp>
      <p:pic>
        <p:nvPicPr>
          <p:cNvPr id="9" name="Picture 8"/>
          <p:cNvPicPr>
            <a:picLocks noChangeAspect="1"/>
          </p:cNvPicPr>
          <p:nvPr/>
        </p:nvPicPr>
        <p:blipFill>
          <a:blip r:embed="rId3"/>
          <a:stretch>
            <a:fillRect/>
          </a:stretch>
        </p:blipFill>
        <p:spPr>
          <a:xfrm>
            <a:off x="5789022" y="660922"/>
            <a:ext cx="5398897" cy="2372639"/>
          </a:xfrm>
          <a:prstGeom prst="rect">
            <a:avLst/>
          </a:prstGeom>
          <a:ln w="28575">
            <a:solidFill>
              <a:srgbClr val="002060"/>
            </a:solidFill>
          </a:ln>
        </p:spPr>
      </p:pic>
      <p:pic>
        <p:nvPicPr>
          <p:cNvPr id="12" name="Picture 11"/>
          <p:cNvPicPr>
            <a:picLocks noChangeAspect="1"/>
          </p:cNvPicPr>
          <p:nvPr/>
        </p:nvPicPr>
        <p:blipFill>
          <a:blip r:embed="rId4"/>
          <a:stretch>
            <a:fillRect/>
          </a:stretch>
        </p:blipFill>
        <p:spPr>
          <a:xfrm>
            <a:off x="6236814" y="2421316"/>
            <a:ext cx="5489206" cy="2565402"/>
          </a:xfrm>
          <a:prstGeom prst="rect">
            <a:avLst/>
          </a:prstGeom>
          <a:ln w="28575">
            <a:solidFill>
              <a:srgbClr val="002060"/>
            </a:solidFill>
          </a:ln>
        </p:spPr>
      </p:pic>
      <p:pic>
        <p:nvPicPr>
          <p:cNvPr id="13" name="Picture 12"/>
          <p:cNvPicPr>
            <a:picLocks noChangeAspect="1"/>
          </p:cNvPicPr>
          <p:nvPr/>
        </p:nvPicPr>
        <p:blipFill>
          <a:blip r:embed="rId5"/>
          <a:stretch>
            <a:fillRect/>
          </a:stretch>
        </p:blipFill>
        <p:spPr>
          <a:xfrm>
            <a:off x="6631178" y="4211848"/>
            <a:ext cx="5218315" cy="2472662"/>
          </a:xfrm>
          <a:prstGeom prst="rect">
            <a:avLst/>
          </a:prstGeom>
          <a:ln w="28575">
            <a:solidFill>
              <a:srgbClr val="002060"/>
            </a:solidFill>
          </a:ln>
        </p:spPr>
      </p:pic>
    </p:spTree>
    <p:extLst>
      <p:ext uri="{BB962C8B-B14F-4D97-AF65-F5344CB8AC3E}">
        <p14:creationId xmlns:p14="http://schemas.microsoft.com/office/powerpoint/2010/main" val="310607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15771" y="1461769"/>
            <a:ext cx="8356532" cy="47383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b="1" i="1" u="sng" dirty="0" smtClean="0">
                <a:solidFill>
                  <a:srgbClr val="002060"/>
                </a:solidFill>
                <a:latin typeface="Calibri"/>
                <a:ea typeface="+mn-ea"/>
                <a:cs typeface="+mn-cs"/>
              </a:rPr>
              <a:t>2022 Bond Funded Streets</a:t>
            </a:r>
          </a:p>
          <a:p>
            <a:pPr>
              <a:lnSpc>
                <a:spcPct val="100000"/>
              </a:lnSpc>
              <a:spcBef>
                <a:spcPts val="0"/>
              </a:spcBef>
            </a:pPr>
            <a:r>
              <a:rPr lang="en-US" sz="1800" i="1" dirty="0" smtClean="0">
                <a:solidFill>
                  <a:srgbClr val="002060"/>
                </a:solidFill>
                <a:latin typeface="Calibri"/>
                <a:ea typeface="+mn-ea"/>
                <a:cs typeface="+mn-cs"/>
              </a:rPr>
              <a:t>Burton Avenue (S. Hughes Avenue to E. Dead End)</a:t>
            </a:r>
          </a:p>
          <a:p>
            <a:pPr>
              <a:lnSpc>
                <a:spcPct val="100000"/>
              </a:lnSpc>
              <a:spcBef>
                <a:spcPts val="0"/>
              </a:spcBef>
            </a:pPr>
            <a:r>
              <a:rPr lang="en-US" sz="1800" i="1" dirty="0" smtClean="0">
                <a:solidFill>
                  <a:srgbClr val="002060"/>
                </a:solidFill>
                <a:latin typeface="Calibri"/>
                <a:ea typeface="+mn-ea"/>
                <a:cs typeface="+mn-cs"/>
              </a:rPr>
              <a:t>Crouch Street (Burton Avenue to E. Berry Street)</a:t>
            </a:r>
          </a:p>
          <a:p>
            <a:pPr>
              <a:lnSpc>
                <a:spcPct val="100000"/>
              </a:lnSpc>
              <a:spcBef>
                <a:spcPts val="0"/>
              </a:spcBef>
            </a:pPr>
            <a:r>
              <a:rPr lang="en-US" sz="1800" i="1" dirty="0" smtClean="0">
                <a:solidFill>
                  <a:srgbClr val="002060"/>
                </a:solidFill>
                <a:latin typeface="Calibri"/>
                <a:ea typeface="+mn-ea"/>
                <a:cs typeface="+mn-cs"/>
              </a:rPr>
              <a:t>Quails Lane (Miller Avenue to S. Edgewood Terrace)</a:t>
            </a:r>
          </a:p>
          <a:p>
            <a:pPr>
              <a:lnSpc>
                <a:spcPct val="100000"/>
              </a:lnSpc>
              <a:spcBef>
                <a:spcPts val="0"/>
              </a:spcBef>
            </a:pPr>
            <a:r>
              <a:rPr lang="en-US" sz="1800" i="1" dirty="0" smtClean="0">
                <a:solidFill>
                  <a:srgbClr val="002060"/>
                </a:solidFill>
                <a:latin typeface="Calibri"/>
                <a:ea typeface="+mn-ea"/>
                <a:cs typeface="+mn-cs"/>
              </a:rPr>
              <a:t>Chickasaw Avenue (Miller Avenue to MLK Freeway)</a:t>
            </a:r>
          </a:p>
          <a:p>
            <a:pPr>
              <a:lnSpc>
                <a:spcPct val="100000"/>
              </a:lnSpc>
              <a:spcBef>
                <a:spcPts val="0"/>
              </a:spcBef>
            </a:pPr>
            <a:endParaRPr lang="en-US" sz="1800" i="1" dirty="0">
              <a:solidFill>
                <a:srgbClr val="002060"/>
              </a:solidFill>
              <a:latin typeface="Calibri"/>
            </a:endParaRPr>
          </a:p>
          <a:p>
            <a:pPr>
              <a:lnSpc>
                <a:spcPct val="100000"/>
              </a:lnSpc>
              <a:spcBef>
                <a:spcPts val="0"/>
              </a:spcBef>
            </a:pPr>
            <a:endParaRPr lang="en-US" sz="2400" b="1" i="1" dirty="0">
              <a:solidFill>
                <a:srgbClr val="002060"/>
              </a:solidFill>
              <a:latin typeface="Calibri"/>
              <a:ea typeface="+mn-ea"/>
              <a:cs typeface="+mn-cs"/>
            </a:endParaRPr>
          </a:p>
        </p:txBody>
      </p:sp>
      <p:sp>
        <p:nvSpPr>
          <p:cNvPr id="3" name="Title 1"/>
          <p:cNvSpPr txBox="1">
            <a:spLocks/>
          </p:cNvSpPr>
          <p:nvPr/>
        </p:nvSpPr>
        <p:spPr>
          <a:xfrm>
            <a:off x="734869" y="1461769"/>
            <a:ext cx="3997569" cy="9801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4500" b="1" i="1" dirty="0" smtClean="0">
                <a:solidFill>
                  <a:schemeClr val="accent5">
                    <a:lumMod val="50000"/>
                  </a:schemeClr>
                </a:solidFill>
                <a:latin typeface="Calibri"/>
                <a:ea typeface="+mn-ea"/>
                <a:cs typeface="+mn-cs"/>
              </a:rPr>
              <a:t>Project Funding</a:t>
            </a:r>
            <a:endParaRPr lang="en-US" sz="4500" b="1" dirty="0">
              <a:solidFill>
                <a:schemeClr val="accent5">
                  <a:lumMod val="50000"/>
                </a:schemeClr>
              </a:solidFill>
            </a:endParaRPr>
          </a:p>
        </p:txBody>
      </p:sp>
    </p:spTree>
    <p:extLst>
      <p:ext uri="{BB962C8B-B14F-4D97-AF65-F5344CB8AC3E}">
        <p14:creationId xmlns:p14="http://schemas.microsoft.com/office/powerpoint/2010/main" val="24747769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06371" y="3262353"/>
            <a:ext cx="8356532" cy="13045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8000" b="1" i="1" dirty="0" smtClean="0">
                <a:solidFill>
                  <a:srgbClr val="002060"/>
                </a:solidFill>
                <a:latin typeface="Calibri"/>
                <a:ea typeface="+mn-ea"/>
                <a:cs typeface="+mn-cs"/>
              </a:rPr>
              <a:t>Summary of Improvements</a:t>
            </a:r>
            <a:endParaRPr lang="en-US" sz="8000" b="1" dirty="0"/>
          </a:p>
        </p:txBody>
      </p:sp>
    </p:spTree>
    <p:extLst>
      <p:ext uri="{BB962C8B-B14F-4D97-AF65-F5344CB8AC3E}">
        <p14:creationId xmlns:p14="http://schemas.microsoft.com/office/powerpoint/2010/main" val="17765718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327571" y="3253595"/>
            <a:ext cx="3780199" cy="3460827"/>
          </a:xfrm>
          <a:prstGeom prst="rect">
            <a:avLst/>
          </a:prstGeom>
          <a:ln w="19050">
            <a:solidFill>
              <a:schemeClr val="accent5">
                <a:lumMod val="75000"/>
              </a:schemeClr>
            </a:solidFill>
          </a:ln>
        </p:spPr>
      </p:pic>
      <p:pic>
        <p:nvPicPr>
          <p:cNvPr id="13" name="Picture 12"/>
          <p:cNvPicPr>
            <a:picLocks noChangeAspect="1"/>
          </p:cNvPicPr>
          <p:nvPr/>
        </p:nvPicPr>
        <p:blipFill>
          <a:blip r:embed="rId4"/>
          <a:stretch>
            <a:fillRect/>
          </a:stretch>
        </p:blipFill>
        <p:spPr>
          <a:xfrm>
            <a:off x="5551714" y="1545515"/>
            <a:ext cx="3931920" cy="3416159"/>
          </a:xfrm>
          <a:prstGeom prst="rect">
            <a:avLst/>
          </a:prstGeom>
          <a:ln w="19050">
            <a:solidFill>
              <a:schemeClr val="accent5">
                <a:lumMod val="75000"/>
              </a:schemeClr>
            </a:solidFill>
          </a:ln>
        </p:spPr>
      </p:pic>
      <p:pic>
        <p:nvPicPr>
          <p:cNvPr id="3" name="Picture 2"/>
          <p:cNvPicPr>
            <a:picLocks noChangeAspect="1"/>
          </p:cNvPicPr>
          <p:nvPr/>
        </p:nvPicPr>
        <p:blipFill>
          <a:blip r:embed="rId5"/>
          <a:stretch>
            <a:fillRect/>
          </a:stretch>
        </p:blipFill>
        <p:spPr>
          <a:xfrm>
            <a:off x="169136" y="1471355"/>
            <a:ext cx="3971669" cy="3696108"/>
          </a:xfrm>
          <a:prstGeom prst="rect">
            <a:avLst/>
          </a:prstGeom>
          <a:ln w="19050">
            <a:solidFill>
              <a:schemeClr val="accent5">
                <a:lumMod val="75000"/>
              </a:schemeClr>
            </a:solidFill>
          </a:ln>
        </p:spPr>
      </p:pic>
      <p:sp>
        <p:nvSpPr>
          <p:cNvPr id="2" name="Title 1"/>
          <p:cNvSpPr>
            <a:spLocks noGrp="1"/>
          </p:cNvSpPr>
          <p:nvPr>
            <p:ph type="title"/>
          </p:nvPr>
        </p:nvSpPr>
        <p:spPr>
          <a:xfrm>
            <a:off x="6059663" y="403354"/>
            <a:ext cx="5634322" cy="1325563"/>
          </a:xfrm>
        </p:spPr>
        <p:txBody>
          <a:bodyPr>
            <a:normAutofit fontScale="90000"/>
          </a:bodyPr>
          <a:lstStyle/>
          <a:p>
            <a:pPr lvl="0">
              <a:lnSpc>
                <a:spcPct val="100000"/>
              </a:lnSpc>
              <a:spcBef>
                <a:spcPts val="0"/>
              </a:spcBef>
            </a:pPr>
            <a:r>
              <a:rPr lang="en-US" sz="6000" b="1" i="1" dirty="0" smtClean="0">
                <a:solidFill>
                  <a:srgbClr val="002060"/>
                </a:solidFill>
                <a:latin typeface="Calibri"/>
                <a:ea typeface="+mn-ea"/>
                <a:cs typeface="+mn-cs"/>
              </a:rPr>
              <a:t>Existing Conditions</a:t>
            </a:r>
            <a:endParaRPr lang="en-US" dirty="0"/>
          </a:p>
        </p:txBody>
      </p:sp>
      <p:sp>
        <p:nvSpPr>
          <p:cNvPr id="11" name="TextBox 10"/>
          <p:cNvSpPr txBox="1"/>
          <p:nvPr/>
        </p:nvSpPr>
        <p:spPr>
          <a:xfrm>
            <a:off x="8629235" y="5967938"/>
            <a:ext cx="3340528" cy="584775"/>
          </a:xfrm>
          <a:prstGeom prst="rect">
            <a:avLst/>
          </a:prstGeom>
          <a:solidFill>
            <a:schemeClr val="bg1"/>
          </a:solidFill>
        </p:spPr>
        <p:txBody>
          <a:bodyPr wrap="square" rtlCol="0">
            <a:spAutoFit/>
          </a:bodyPr>
          <a:lstStyle/>
          <a:p>
            <a:r>
              <a:rPr lang="en-US" sz="1600" b="1" dirty="0" smtClean="0"/>
              <a:t>Damaged Asphalt Paving, damaged curb and gutter</a:t>
            </a:r>
            <a:endParaRPr lang="en-US" sz="1600" b="1" dirty="0"/>
          </a:p>
        </p:txBody>
      </p:sp>
      <p:sp>
        <p:nvSpPr>
          <p:cNvPr id="10" name="TextBox 9"/>
          <p:cNvSpPr txBox="1"/>
          <p:nvPr/>
        </p:nvSpPr>
        <p:spPr>
          <a:xfrm>
            <a:off x="993999" y="1559640"/>
            <a:ext cx="2463924" cy="338554"/>
          </a:xfrm>
          <a:prstGeom prst="rect">
            <a:avLst/>
          </a:prstGeom>
          <a:solidFill>
            <a:schemeClr val="bg1"/>
          </a:solidFill>
        </p:spPr>
        <p:txBody>
          <a:bodyPr wrap="square" rtlCol="0">
            <a:spAutoFit/>
          </a:bodyPr>
          <a:lstStyle/>
          <a:p>
            <a:r>
              <a:rPr lang="en-US" sz="1600" b="1" dirty="0" smtClean="0"/>
              <a:t>Damaged Asphalt Paving</a:t>
            </a:r>
            <a:endParaRPr lang="en-US" sz="1600" b="1" dirty="0"/>
          </a:p>
        </p:txBody>
      </p:sp>
      <p:pic>
        <p:nvPicPr>
          <p:cNvPr id="5" name="Picture 4"/>
          <p:cNvPicPr>
            <a:picLocks noChangeAspect="1"/>
          </p:cNvPicPr>
          <p:nvPr/>
        </p:nvPicPr>
        <p:blipFill>
          <a:blip r:embed="rId6"/>
          <a:stretch>
            <a:fillRect/>
          </a:stretch>
        </p:blipFill>
        <p:spPr>
          <a:xfrm>
            <a:off x="2364240" y="3830527"/>
            <a:ext cx="4448039" cy="2971570"/>
          </a:xfrm>
          <a:prstGeom prst="rect">
            <a:avLst/>
          </a:prstGeom>
          <a:ln w="19050">
            <a:solidFill>
              <a:schemeClr val="accent5">
                <a:lumMod val="75000"/>
              </a:schemeClr>
            </a:solidFill>
          </a:ln>
        </p:spPr>
      </p:pic>
    </p:spTree>
    <p:extLst>
      <p:ext uri="{BB962C8B-B14F-4D97-AF65-F5344CB8AC3E}">
        <p14:creationId xmlns:p14="http://schemas.microsoft.com/office/powerpoint/2010/main" val="2995362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49787</TotalTime>
  <Words>2397</Words>
  <Application>Microsoft Office PowerPoint</Application>
  <PresentationFormat>Widescreen</PresentationFormat>
  <Paragraphs>374</Paragraphs>
  <Slides>51</Slides>
  <Notes>14</Notes>
  <HiddenSlides>13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Calibri Light</vt:lpstr>
      <vt:lpstr>Wingdings</vt:lpstr>
      <vt:lpstr>Office Theme</vt:lpstr>
      <vt:lpstr>PowerPoint Presentation</vt:lpstr>
      <vt:lpstr> Stop Six/Poly Oversight and Echo Heights Street Improvements 2022 Bond Year 1 –Contract 4 CPN 102930</vt:lpstr>
      <vt:lpstr> Meeting Purpose </vt:lpstr>
      <vt:lpstr>Agenda</vt:lpstr>
      <vt:lpstr>PowerPoint Presentation</vt:lpstr>
      <vt:lpstr>Project Limits</vt:lpstr>
      <vt:lpstr>PowerPoint Presentation</vt:lpstr>
      <vt:lpstr>PowerPoint Presentation</vt:lpstr>
      <vt:lpstr>Existing Conditions</vt:lpstr>
      <vt:lpstr>Summary of Improvements Burton Avenue</vt:lpstr>
      <vt:lpstr>Summary of Improvements Crouch Avenue</vt:lpstr>
      <vt:lpstr>Summary of Improvements Quails Lane</vt:lpstr>
      <vt:lpstr>Summary of Improvements Chickasaw Avenue</vt:lpstr>
      <vt:lpstr>PowerPoint Presentation</vt:lpstr>
      <vt:lpstr>Why are we doing this project?</vt:lpstr>
      <vt:lpstr>How will we know construction is starting?</vt:lpstr>
      <vt:lpstr>How will we know construction is starting?</vt:lpstr>
      <vt:lpstr>Will our water be turned off?</vt:lpstr>
      <vt:lpstr>Do you replace the water service line up to my house?</vt:lpstr>
      <vt:lpstr>If you see water running down the street, don’t turn it off</vt:lpstr>
      <vt:lpstr>How does the temporary line  impact my home &amp; water bill?</vt:lpstr>
      <vt:lpstr>Will you need access to our property? This construction is in the street. If Fort Worth Water needs access to your property we will contact you. </vt:lpstr>
      <vt:lpstr>What part of the sewer line are customers responsible for?</vt:lpstr>
      <vt:lpstr>Will the construction affect my irrigation? </vt:lpstr>
      <vt:lpstr>Are we getting new curb, gutter and sidewalks?</vt:lpstr>
      <vt:lpstr>Will I be able to access my driveway?</vt:lpstr>
      <vt:lpstr>What happens if my property is damaged?</vt:lpstr>
      <vt:lpstr>Will there be lane closures during construction?</vt:lpstr>
      <vt:lpstr>Will the city’s trash truck be able to pick up my trash and recycling during construction?</vt:lpstr>
      <vt:lpstr>PowerPoint Presentation</vt:lpstr>
      <vt:lpstr>Typical Construction Process</vt:lpstr>
      <vt:lpstr>Typical Concrete Construction Process</vt:lpstr>
      <vt:lpstr>Proposed Improvement</vt:lpstr>
      <vt:lpstr>Proposed Improvement</vt:lpstr>
      <vt:lpstr>Construction Schedule</vt:lpstr>
      <vt:lpstr>PowerPoint Presentation</vt:lpstr>
      <vt:lpstr>Where can I get more information?</vt:lpstr>
      <vt:lpstr>PowerPoint Presentation</vt:lpstr>
      <vt:lpstr>Summary of Improvements Elmwood And Uvalde</vt:lpstr>
      <vt:lpstr>Summary of Improvements Ash Crescent, Avenue C, and Avenue D</vt:lpstr>
      <vt:lpstr>Summary of Improvements Avenue B, Ann Street, and Belzise Terrace</vt:lpstr>
      <vt:lpstr>Typical Asphalt Construction Process</vt:lpstr>
      <vt:lpstr>Proposed Improvement</vt:lpstr>
      <vt:lpstr>Summary of Improvements Ash Crescent Street</vt:lpstr>
      <vt:lpstr>Summary of Improvements Avenue B</vt:lpstr>
      <vt:lpstr>Summary of Improvements Avenue C</vt:lpstr>
      <vt:lpstr>Summary of Improvements Avenue D</vt:lpstr>
      <vt:lpstr>Summary of Improvements Elmwood Avenue</vt:lpstr>
      <vt:lpstr>Summary of Improvements Uvalde Street</vt:lpstr>
      <vt:lpstr>Summary of Improvements Ann Street</vt:lpstr>
      <vt:lpstr>Summary of Improvements Belzise Terrace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Duffie</dc:creator>
  <cp:lastModifiedBy>Robbins, Gregory P</cp:lastModifiedBy>
  <cp:revision>298</cp:revision>
  <dcterms:created xsi:type="dcterms:W3CDTF">2016-11-15T22:06:58Z</dcterms:created>
  <dcterms:modified xsi:type="dcterms:W3CDTF">2023-02-21T00:35:15Z</dcterms:modified>
</cp:coreProperties>
</file>