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sldIdLst>
    <p:sldId id="257" r:id="rId5"/>
    <p:sldId id="282" r:id="rId6"/>
    <p:sldId id="281" r:id="rId7"/>
    <p:sldId id="301" r:id="rId8"/>
    <p:sldId id="302" r:id="rId9"/>
    <p:sldId id="303" r:id="rId10"/>
    <p:sldId id="259" r:id="rId11"/>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5" autoAdjust="0"/>
    <p:restoredTop sz="73813" autoAdjust="0"/>
  </p:normalViewPr>
  <p:slideViewPr>
    <p:cSldViewPr snapToGrid="0" snapToObjects="1">
      <p:cViewPr varScale="1">
        <p:scale>
          <a:sx n="64" d="100"/>
          <a:sy n="64" d="100"/>
        </p:scale>
        <p:origin x="1334"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vl1pPr>
          </a:lstStyle>
          <a:p>
            <a:fld id="{9FA6194F-2C0F-8347-9AF0-2E6DDB1D7349}" type="datetimeFigureOut">
              <a:rPr lang="en-US" smtClean="0"/>
              <a:t>7/12/2022</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201E0ACB-E39B-B947-A349-DDBC65D1B5B5}" type="slidenum">
              <a:rPr lang="en-US" smtClean="0"/>
              <a:t>‹#›</a:t>
            </a:fld>
            <a:endParaRPr lang="en-US"/>
          </a:p>
        </p:txBody>
      </p:sp>
    </p:spTree>
    <p:extLst>
      <p:ext uri="{BB962C8B-B14F-4D97-AF65-F5344CB8AC3E}">
        <p14:creationId xmlns:p14="http://schemas.microsoft.com/office/powerpoint/2010/main" val="163195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1E0ACB-E39B-B947-A349-DDBC65D1B5B5}" type="slidenum">
              <a:rPr lang="en-US" smtClean="0"/>
              <a:t>1</a:t>
            </a:fld>
            <a:endParaRPr lang="en-US"/>
          </a:p>
        </p:txBody>
      </p:sp>
    </p:spTree>
    <p:extLst>
      <p:ext uri="{BB962C8B-B14F-4D97-AF65-F5344CB8AC3E}">
        <p14:creationId xmlns:p14="http://schemas.microsoft.com/office/powerpoint/2010/main" val="412450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1E0ACB-E39B-B947-A349-DDBC65D1B5B5}" type="slidenum">
              <a:rPr lang="en-US" smtClean="0"/>
              <a:t>2</a:t>
            </a:fld>
            <a:endParaRPr lang="en-US"/>
          </a:p>
        </p:txBody>
      </p:sp>
    </p:spTree>
    <p:extLst>
      <p:ext uri="{BB962C8B-B14F-4D97-AF65-F5344CB8AC3E}">
        <p14:creationId xmlns:p14="http://schemas.microsoft.com/office/powerpoint/2010/main" val="1267070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dirty="0"/>
          </a:p>
        </p:txBody>
      </p:sp>
      <p:sp>
        <p:nvSpPr>
          <p:cNvPr id="4" name="Slide Number Placeholder 3"/>
          <p:cNvSpPr>
            <a:spLocks noGrp="1"/>
          </p:cNvSpPr>
          <p:nvPr>
            <p:ph type="sldNum" sz="quarter" idx="5"/>
          </p:nvPr>
        </p:nvSpPr>
        <p:spPr/>
        <p:txBody>
          <a:bodyPr/>
          <a:lstStyle/>
          <a:p>
            <a:fld id="{201E0ACB-E39B-B947-A349-DDBC65D1B5B5}" type="slidenum">
              <a:rPr lang="en-US" smtClean="0"/>
              <a:t>3</a:t>
            </a:fld>
            <a:endParaRPr lang="en-US"/>
          </a:p>
        </p:txBody>
      </p:sp>
    </p:spTree>
    <p:extLst>
      <p:ext uri="{BB962C8B-B14F-4D97-AF65-F5344CB8AC3E}">
        <p14:creationId xmlns:p14="http://schemas.microsoft.com/office/powerpoint/2010/main" val="3710124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dirty="0"/>
          </a:p>
        </p:txBody>
      </p:sp>
      <p:sp>
        <p:nvSpPr>
          <p:cNvPr id="4" name="Slide Number Placeholder 3"/>
          <p:cNvSpPr>
            <a:spLocks noGrp="1"/>
          </p:cNvSpPr>
          <p:nvPr>
            <p:ph type="sldNum" sz="quarter" idx="5"/>
          </p:nvPr>
        </p:nvSpPr>
        <p:spPr/>
        <p:txBody>
          <a:bodyPr/>
          <a:lstStyle/>
          <a:p>
            <a:fld id="{201E0ACB-E39B-B947-A349-DDBC65D1B5B5}" type="slidenum">
              <a:rPr lang="en-US" smtClean="0"/>
              <a:t>4</a:t>
            </a:fld>
            <a:endParaRPr lang="en-US"/>
          </a:p>
        </p:txBody>
      </p:sp>
    </p:spTree>
    <p:extLst>
      <p:ext uri="{BB962C8B-B14F-4D97-AF65-F5344CB8AC3E}">
        <p14:creationId xmlns:p14="http://schemas.microsoft.com/office/powerpoint/2010/main" val="3505308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dirty="0"/>
          </a:p>
        </p:txBody>
      </p:sp>
      <p:sp>
        <p:nvSpPr>
          <p:cNvPr id="4" name="Slide Number Placeholder 3"/>
          <p:cNvSpPr>
            <a:spLocks noGrp="1"/>
          </p:cNvSpPr>
          <p:nvPr>
            <p:ph type="sldNum" sz="quarter" idx="5"/>
          </p:nvPr>
        </p:nvSpPr>
        <p:spPr/>
        <p:txBody>
          <a:bodyPr/>
          <a:lstStyle/>
          <a:p>
            <a:fld id="{201E0ACB-E39B-B947-A349-DDBC65D1B5B5}" type="slidenum">
              <a:rPr lang="en-US" smtClean="0"/>
              <a:t>5</a:t>
            </a:fld>
            <a:endParaRPr lang="en-US"/>
          </a:p>
        </p:txBody>
      </p:sp>
    </p:spTree>
    <p:extLst>
      <p:ext uri="{BB962C8B-B14F-4D97-AF65-F5344CB8AC3E}">
        <p14:creationId xmlns:p14="http://schemas.microsoft.com/office/powerpoint/2010/main" val="889597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dirty="0"/>
          </a:p>
        </p:txBody>
      </p:sp>
      <p:sp>
        <p:nvSpPr>
          <p:cNvPr id="4" name="Slide Number Placeholder 3"/>
          <p:cNvSpPr>
            <a:spLocks noGrp="1"/>
          </p:cNvSpPr>
          <p:nvPr>
            <p:ph type="sldNum" sz="quarter" idx="5"/>
          </p:nvPr>
        </p:nvSpPr>
        <p:spPr/>
        <p:txBody>
          <a:bodyPr/>
          <a:lstStyle/>
          <a:p>
            <a:fld id="{201E0ACB-E39B-B947-A349-DDBC65D1B5B5}" type="slidenum">
              <a:rPr lang="en-US" smtClean="0"/>
              <a:t>6</a:t>
            </a:fld>
            <a:endParaRPr lang="en-US"/>
          </a:p>
        </p:txBody>
      </p:sp>
    </p:spTree>
    <p:extLst>
      <p:ext uri="{BB962C8B-B14F-4D97-AF65-F5344CB8AC3E}">
        <p14:creationId xmlns:p14="http://schemas.microsoft.com/office/powerpoint/2010/main" val="2836030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1E0ACB-E39B-B947-A349-DDBC65D1B5B5}" type="slidenum">
              <a:rPr lang="en-US" smtClean="0"/>
              <a:t>7</a:t>
            </a:fld>
            <a:endParaRPr lang="en-US"/>
          </a:p>
        </p:txBody>
      </p:sp>
    </p:spTree>
    <p:extLst>
      <p:ext uri="{BB962C8B-B14F-4D97-AF65-F5344CB8AC3E}">
        <p14:creationId xmlns:p14="http://schemas.microsoft.com/office/powerpoint/2010/main" val="27453857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1725599"/>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ED2254-45B2-B54D-BEC6-71265D60D238}"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1721986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8D0349-43A6-CD41-956C-4E4790E5DEBC}" type="datetime1">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1685502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617B94-9417-164D-AE1D-7FAAD696DDBB}"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786923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39F715-45CB-FF43-A389-507B9C88DD0D}"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161481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441948F-7DA9-7149-BD86-0562327F3A8E}"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987077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2001" cy="1725599"/>
          </a:xfrm>
          <a:prstGeom prst="rect">
            <a:avLst/>
          </a:prstGeom>
        </p:spPr>
      </p:pic>
      <p:sp>
        <p:nvSpPr>
          <p:cNvPr id="2" name="Title 1"/>
          <p:cNvSpPr>
            <a:spLocks noGrp="1"/>
          </p:cNvSpPr>
          <p:nvPr>
            <p:ph type="title"/>
          </p:nvPr>
        </p:nvSpPr>
        <p:spPr>
          <a:xfrm>
            <a:off x="838200" y="1189581"/>
            <a:ext cx="10515600" cy="1325563"/>
          </a:xfrm>
        </p:spPr>
        <p:txBody>
          <a:bodyPr/>
          <a:lstStyle/>
          <a:p>
            <a:r>
              <a:rPr lang="en-US"/>
              <a:t>Click to edit Master title style</a:t>
            </a:r>
          </a:p>
        </p:txBody>
      </p:sp>
      <p:sp>
        <p:nvSpPr>
          <p:cNvPr id="3" name="Content Placeholder 2"/>
          <p:cNvSpPr>
            <a:spLocks noGrp="1"/>
          </p:cNvSpPr>
          <p:nvPr>
            <p:ph idx="1"/>
          </p:nvPr>
        </p:nvSpPr>
        <p:spPr>
          <a:xfrm>
            <a:off x="838200" y="2607276"/>
            <a:ext cx="10515600" cy="35449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07EA88-435C-1D4D-8846-EA58676B817C}"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3B1B1-3A7F-AE40-94E9-B6B723601248}" type="slidenum">
              <a:rPr lang="en-US" smtClean="0"/>
              <a:t>‹#›</a:t>
            </a:fld>
            <a:endParaRPr lang="en-US" dirty="0"/>
          </a:p>
        </p:txBody>
      </p:sp>
    </p:spTree>
    <p:extLst>
      <p:ext uri="{BB962C8B-B14F-4D97-AF65-F5344CB8AC3E}">
        <p14:creationId xmlns:p14="http://schemas.microsoft.com/office/powerpoint/2010/main" val="504806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955580-7081-A84B-BB0A-90C82C01DD24}" type="datetime1">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193010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1B0ABC-767E-7D47-8427-87BA0D61E31B}" type="datetime1">
              <a:rPr lang="en-US" smtClean="0"/>
              <a:t>7/12/2022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145449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B0F080-921C-B84F-A674-0F9F99A9DB01}" type="datetime1">
              <a:rPr lang="en-US" smtClean="0"/>
              <a:t>7/12/2022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939011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AF8DC-20D6-144E-8491-DE042473875A}" type="datetime1">
              <a:rPr lang="en-US" smtClean="0"/>
              <a:t>7/12/2022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10305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Master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32858"/>
            <a:ext cx="12192000" cy="5225142"/>
          </a:xfrm>
          <a:prstGeom prst="rect">
            <a:avLst/>
          </a:prstGeom>
        </p:spPr>
      </p:pic>
      <p:sp>
        <p:nvSpPr>
          <p:cNvPr id="2" name="Title 1"/>
          <p:cNvSpPr>
            <a:spLocks noGrp="1"/>
          </p:cNvSpPr>
          <p:nvPr>
            <p:ph type="title" hasCustomPrompt="1"/>
          </p:nvPr>
        </p:nvSpPr>
        <p:spPr>
          <a:xfrm>
            <a:off x="571499" y="710584"/>
            <a:ext cx="11049001" cy="1325563"/>
          </a:xfrm>
        </p:spPr>
        <p:txBody>
          <a:bodyPr>
            <a:normAutofit/>
          </a:bodyPr>
          <a:lstStyle>
            <a:lvl1pPr algn="ctr">
              <a:defRPr sz="5400"/>
            </a:lvl1pPr>
          </a:lstStyle>
          <a:p>
            <a:r>
              <a:rPr lang="en-US" dirty="0"/>
              <a:t>Thank you</a:t>
            </a:r>
          </a:p>
        </p:txBody>
      </p:sp>
    </p:spTree>
    <p:extLst>
      <p:ext uri="{BB962C8B-B14F-4D97-AF65-F5344CB8AC3E}">
        <p14:creationId xmlns:p14="http://schemas.microsoft.com/office/powerpoint/2010/main" val="219499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06D20E-2172-7C41-8159-37079A6D4C94}" type="datetime1">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3B1B1-3A7F-AE40-94E9-B6B723601248}" type="slidenum">
              <a:rPr lang="en-US" smtClean="0"/>
              <a:t>‹#›</a:t>
            </a:fld>
            <a:endParaRPr lang="en-US"/>
          </a:p>
        </p:txBody>
      </p:sp>
    </p:spTree>
    <p:extLst>
      <p:ext uri="{BB962C8B-B14F-4D97-AF65-F5344CB8AC3E}">
        <p14:creationId xmlns:p14="http://schemas.microsoft.com/office/powerpoint/2010/main" val="1248188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34D8A-4D7A-E649-877E-7F09D244BB12}" type="datetime1">
              <a:rPr lang="en-US" smtClean="0"/>
              <a:t>7/12/2022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03B1B1-3A7F-AE40-94E9-B6B723601248}" type="slidenum">
              <a:rPr lang="en-US" smtClean="0"/>
              <a:t>‹#›</a:t>
            </a:fld>
            <a:endParaRPr lang="en-US"/>
          </a:p>
        </p:txBody>
      </p:sp>
    </p:spTree>
    <p:extLst>
      <p:ext uri="{BB962C8B-B14F-4D97-AF65-F5344CB8AC3E}">
        <p14:creationId xmlns:p14="http://schemas.microsoft.com/office/powerpoint/2010/main" val="1500754597"/>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aziz.rahman@fortworthtexas.gov"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3105513"/>
            <a:ext cx="10515600" cy="976184"/>
          </a:xfrm>
        </p:spPr>
        <p:txBody>
          <a:bodyPr>
            <a:normAutofit fontScale="90000"/>
          </a:bodyPr>
          <a:lstStyle/>
          <a:p>
            <a:r>
              <a:rPr lang="en-US" b="1" dirty="0"/>
              <a:t>Pre-Bid Meeting</a:t>
            </a:r>
            <a:br>
              <a:rPr lang="en-US" b="1" dirty="0"/>
            </a:br>
            <a:r>
              <a:rPr lang="en-US" sz="4400" dirty="0"/>
              <a:t>Traffic Signal Modifications and Upgrades at Various Locations Throughout the City</a:t>
            </a:r>
          </a:p>
        </p:txBody>
      </p:sp>
      <p:sp>
        <p:nvSpPr>
          <p:cNvPr id="3" name="Text Placeholder 2"/>
          <p:cNvSpPr>
            <a:spLocks noGrp="1"/>
          </p:cNvSpPr>
          <p:nvPr>
            <p:ph type="body" idx="1"/>
          </p:nvPr>
        </p:nvSpPr>
        <p:spPr>
          <a:xfrm>
            <a:off x="838200" y="4190377"/>
            <a:ext cx="10515600" cy="1500187"/>
          </a:xfrm>
        </p:spPr>
        <p:txBody>
          <a:bodyPr>
            <a:normAutofit fontScale="92500" lnSpcReduction="20000"/>
          </a:bodyPr>
          <a:lstStyle/>
          <a:p>
            <a:endParaRPr lang="en-US" dirty="0">
              <a:solidFill>
                <a:srgbClr val="002060"/>
              </a:solidFill>
            </a:endParaRPr>
          </a:p>
          <a:p>
            <a:r>
              <a:rPr lang="en-US" dirty="0">
                <a:solidFill>
                  <a:srgbClr val="002060"/>
                </a:solidFill>
              </a:rPr>
              <a:t>Aziz Rahman</a:t>
            </a:r>
          </a:p>
          <a:p>
            <a:r>
              <a:rPr lang="en-US" dirty="0">
                <a:solidFill>
                  <a:srgbClr val="002060"/>
                </a:solidFill>
              </a:rPr>
              <a:t>Transportation Management Division, TPW</a:t>
            </a:r>
          </a:p>
          <a:p>
            <a:r>
              <a:rPr lang="en-US" dirty="0">
                <a:solidFill>
                  <a:srgbClr val="002060"/>
                </a:solidFill>
              </a:rPr>
              <a:t>City of Fort Worth</a:t>
            </a:r>
          </a:p>
        </p:txBody>
      </p:sp>
    </p:spTree>
    <p:extLst>
      <p:ext uri="{BB962C8B-B14F-4D97-AF65-F5344CB8AC3E}">
        <p14:creationId xmlns:p14="http://schemas.microsoft.com/office/powerpoint/2010/main" val="22761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AF65E-0295-4A7E-85F7-3614DD02CE5D}"/>
              </a:ext>
            </a:extLst>
          </p:cNvPr>
          <p:cNvSpPr>
            <a:spLocks noGrp="1"/>
          </p:cNvSpPr>
          <p:nvPr>
            <p:ph type="title"/>
          </p:nvPr>
        </p:nvSpPr>
        <p:spPr/>
        <p:txBody>
          <a:bodyPr/>
          <a:lstStyle/>
          <a:p>
            <a:r>
              <a:rPr lang="en-US" dirty="0"/>
              <a:t>Project Goal:</a:t>
            </a:r>
            <a:endParaRPr lang="en-US" sz="3600" dirty="0"/>
          </a:p>
        </p:txBody>
      </p:sp>
      <p:sp>
        <p:nvSpPr>
          <p:cNvPr id="3" name="Content Placeholder 2">
            <a:extLst>
              <a:ext uri="{FF2B5EF4-FFF2-40B4-BE49-F238E27FC236}">
                <a16:creationId xmlns:a16="http://schemas.microsoft.com/office/drawing/2014/main" id="{B49D6F99-964D-41D4-80C7-D343FBA4D4B4}"/>
              </a:ext>
            </a:extLst>
          </p:cNvPr>
          <p:cNvSpPr>
            <a:spLocks noGrp="1"/>
          </p:cNvSpPr>
          <p:nvPr>
            <p:ph idx="1"/>
          </p:nvPr>
        </p:nvSpPr>
        <p:spPr/>
        <p:txBody>
          <a:bodyPr>
            <a:normAutofit/>
          </a:bodyPr>
          <a:lstStyle/>
          <a:p>
            <a:r>
              <a:rPr lang="en-US" dirty="0"/>
              <a:t>This Contract will provide for construction services on an as-needed (work order) basis for construction of projects related to traffic signal, sidewalk ramps, school flasher, pedestrian beacon, signs, pavement markings and streetlights to improve overall traffic and pedestrian safety with the city limits of Fort Worth.  </a:t>
            </a:r>
          </a:p>
          <a:p>
            <a:endParaRPr lang="en-US" dirty="0"/>
          </a:p>
        </p:txBody>
      </p:sp>
      <p:sp>
        <p:nvSpPr>
          <p:cNvPr id="4" name="Slide Number Placeholder 3">
            <a:extLst>
              <a:ext uri="{FF2B5EF4-FFF2-40B4-BE49-F238E27FC236}">
                <a16:creationId xmlns:a16="http://schemas.microsoft.com/office/drawing/2014/main" id="{0ECC0464-E8E7-400B-854B-B20A73C211C6}"/>
              </a:ext>
            </a:extLst>
          </p:cNvPr>
          <p:cNvSpPr>
            <a:spLocks noGrp="1"/>
          </p:cNvSpPr>
          <p:nvPr>
            <p:ph type="sldNum" sz="quarter" idx="12"/>
          </p:nvPr>
        </p:nvSpPr>
        <p:spPr/>
        <p:txBody>
          <a:bodyPr/>
          <a:lstStyle/>
          <a:p>
            <a:fld id="{A603B1B1-3A7F-AE40-94E9-B6B723601248}" type="slidenum">
              <a:rPr lang="en-US" smtClean="0"/>
              <a:t>2</a:t>
            </a:fld>
            <a:endParaRPr lang="en-US" dirty="0"/>
          </a:p>
        </p:txBody>
      </p:sp>
    </p:spTree>
    <p:extLst>
      <p:ext uri="{BB962C8B-B14F-4D97-AF65-F5344CB8AC3E}">
        <p14:creationId xmlns:p14="http://schemas.microsoft.com/office/powerpoint/2010/main" val="2877320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F3AC6-1B14-462C-A0FC-1672CEB43DE3}"/>
              </a:ext>
            </a:extLst>
          </p:cNvPr>
          <p:cNvSpPr>
            <a:spLocks noGrp="1"/>
          </p:cNvSpPr>
          <p:nvPr>
            <p:ph type="title"/>
          </p:nvPr>
        </p:nvSpPr>
        <p:spPr/>
        <p:txBody>
          <a:bodyPr/>
          <a:lstStyle/>
          <a:p>
            <a:r>
              <a:rPr lang="en-US" dirty="0"/>
              <a:t>Project Overview, Scope, Schedule</a:t>
            </a:r>
            <a:endParaRPr lang="en-US" sz="3600" dirty="0"/>
          </a:p>
        </p:txBody>
      </p:sp>
      <p:sp>
        <p:nvSpPr>
          <p:cNvPr id="3" name="Content Placeholder 2">
            <a:extLst>
              <a:ext uri="{FF2B5EF4-FFF2-40B4-BE49-F238E27FC236}">
                <a16:creationId xmlns:a16="http://schemas.microsoft.com/office/drawing/2014/main" id="{A7778944-9A35-4757-AC2E-40426604DF3E}"/>
              </a:ext>
            </a:extLst>
          </p:cNvPr>
          <p:cNvSpPr>
            <a:spLocks noGrp="1"/>
          </p:cNvSpPr>
          <p:nvPr>
            <p:ph idx="1"/>
          </p:nvPr>
        </p:nvSpPr>
        <p:spPr>
          <a:xfrm>
            <a:off x="838200" y="2604400"/>
            <a:ext cx="10515600" cy="3751950"/>
          </a:xfrm>
        </p:spPr>
        <p:txBody>
          <a:bodyPr>
            <a:normAutofit fontScale="85000" lnSpcReduction="10000"/>
          </a:bodyPr>
          <a:lstStyle/>
          <a:p>
            <a:r>
              <a:rPr lang="en-US" dirty="0"/>
              <a:t>Scope</a:t>
            </a:r>
          </a:p>
          <a:p>
            <a:pPr lvl="1"/>
            <a:r>
              <a:rPr lang="en-US" dirty="0"/>
              <a:t>The contractor shall furnish materials, labor, equipment, transportation, insurance, permits and other services necessary for a completed installation or removal. </a:t>
            </a:r>
          </a:p>
          <a:p>
            <a:pPr lvl="1"/>
            <a:r>
              <a:rPr lang="en-US" dirty="0"/>
              <a:t>The major work will consist of the (approximate) following traffic signal improvements, pavement marking and signing, concrete sidewalk, and curb ramps. </a:t>
            </a:r>
          </a:p>
          <a:p>
            <a:r>
              <a:rPr lang="en-US" dirty="0"/>
              <a:t>Schedule</a:t>
            </a:r>
          </a:p>
          <a:p>
            <a:pPr lvl="1"/>
            <a:r>
              <a:rPr lang="en-US" dirty="0"/>
              <a:t>Bid date-Thursday, July 21, 2022 until 1:30p</a:t>
            </a:r>
          </a:p>
          <a:p>
            <a:pPr lvl="1"/>
            <a:r>
              <a:rPr lang="en-US" dirty="0"/>
              <a:t>Submitted by Mail, Courier services or hand delivery at Purchasing Division, 200 Texas Street, Fort Worth, Texas 76102 at south end lobby of the city hall.</a:t>
            </a:r>
          </a:p>
          <a:p>
            <a:pPr lvl="1"/>
            <a:r>
              <a:rPr lang="en-US" dirty="0"/>
              <a:t>Bids will be opened publicly and read aloud at 2:00 PM CST in the City Council Chambers. </a:t>
            </a:r>
          </a:p>
          <a:p>
            <a:pPr lvl="1"/>
            <a:r>
              <a:rPr lang="en-US" dirty="0"/>
              <a:t>Inquires- Monday, July 18, 2022 before 2:00p</a:t>
            </a:r>
          </a:p>
        </p:txBody>
      </p:sp>
      <p:sp>
        <p:nvSpPr>
          <p:cNvPr id="4" name="Slide Number Placeholder 3">
            <a:extLst>
              <a:ext uri="{FF2B5EF4-FFF2-40B4-BE49-F238E27FC236}">
                <a16:creationId xmlns:a16="http://schemas.microsoft.com/office/drawing/2014/main" id="{765E3AC5-9FB7-45CB-A422-B277F704C6AD}"/>
              </a:ext>
            </a:extLst>
          </p:cNvPr>
          <p:cNvSpPr>
            <a:spLocks noGrp="1"/>
          </p:cNvSpPr>
          <p:nvPr>
            <p:ph type="sldNum" sz="quarter" idx="12"/>
          </p:nvPr>
        </p:nvSpPr>
        <p:spPr/>
        <p:txBody>
          <a:bodyPr/>
          <a:lstStyle/>
          <a:p>
            <a:fld id="{A603B1B1-3A7F-AE40-94E9-B6B723601248}" type="slidenum">
              <a:rPr lang="en-US" smtClean="0"/>
              <a:t>3</a:t>
            </a:fld>
            <a:endParaRPr lang="en-US" dirty="0"/>
          </a:p>
        </p:txBody>
      </p:sp>
    </p:spTree>
    <p:extLst>
      <p:ext uri="{BB962C8B-B14F-4D97-AF65-F5344CB8AC3E}">
        <p14:creationId xmlns:p14="http://schemas.microsoft.com/office/powerpoint/2010/main" val="1708610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F3AC6-1B14-462C-A0FC-1672CEB43DE3}"/>
              </a:ext>
            </a:extLst>
          </p:cNvPr>
          <p:cNvSpPr>
            <a:spLocks noGrp="1"/>
          </p:cNvSpPr>
          <p:nvPr>
            <p:ph type="title"/>
          </p:nvPr>
        </p:nvSpPr>
        <p:spPr/>
        <p:txBody>
          <a:bodyPr/>
          <a:lstStyle/>
          <a:p>
            <a:r>
              <a:rPr lang="en-US" dirty="0"/>
              <a:t>Cont’d-Project Overview, Scope, Schedule</a:t>
            </a:r>
            <a:endParaRPr lang="en-US" sz="3600" dirty="0"/>
          </a:p>
        </p:txBody>
      </p:sp>
      <p:sp>
        <p:nvSpPr>
          <p:cNvPr id="3" name="Content Placeholder 2">
            <a:extLst>
              <a:ext uri="{FF2B5EF4-FFF2-40B4-BE49-F238E27FC236}">
                <a16:creationId xmlns:a16="http://schemas.microsoft.com/office/drawing/2014/main" id="{A7778944-9A35-4757-AC2E-40426604DF3E}"/>
              </a:ext>
            </a:extLst>
          </p:cNvPr>
          <p:cNvSpPr>
            <a:spLocks noGrp="1"/>
          </p:cNvSpPr>
          <p:nvPr>
            <p:ph idx="1"/>
          </p:nvPr>
        </p:nvSpPr>
        <p:spPr>
          <a:xfrm>
            <a:off x="838200" y="2604400"/>
            <a:ext cx="10515600" cy="3751950"/>
          </a:xfrm>
        </p:spPr>
        <p:txBody>
          <a:bodyPr>
            <a:normAutofit/>
          </a:bodyPr>
          <a:lstStyle/>
          <a:p>
            <a:r>
              <a:rPr lang="en-US" dirty="0"/>
              <a:t>Contract Award and funding</a:t>
            </a:r>
          </a:p>
          <a:p>
            <a:pPr lvl="1"/>
            <a:r>
              <a:rPr lang="en-US" dirty="0"/>
              <a:t>This ITB is to establish unit prices upon which work order will be issued.</a:t>
            </a:r>
          </a:p>
          <a:p>
            <a:pPr lvl="1"/>
            <a:r>
              <a:rPr lang="en-US" dirty="0"/>
              <a:t> City reserve the right to award one or more contracts to qualified bidders within its identified project budget. </a:t>
            </a:r>
          </a:p>
          <a:p>
            <a:pPr lvl="1"/>
            <a:r>
              <a:rPr lang="en-US" dirty="0"/>
              <a:t>There is no guarantee of the amount and value of work to be ordered.</a:t>
            </a:r>
          </a:p>
          <a:p>
            <a:r>
              <a:rPr lang="en-US" dirty="0"/>
              <a:t>Time Period and Renewal</a:t>
            </a:r>
          </a:p>
          <a:p>
            <a:pPr lvl="1"/>
            <a:r>
              <a:rPr lang="en-US" dirty="0"/>
              <a:t>One calendar year and additional three one year renewals under the same terms, conditions and unit prices.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765E3AC5-9FB7-45CB-A422-B277F704C6AD}"/>
              </a:ext>
            </a:extLst>
          </p:cNvPr>
          <p:cNvSpPr>
            <a:spLocks noGrp="1"/>
          </p:cNvSpPr>
          <p:nvPr>
            <p:ph type="sldNum" sz="quarter" idx="12"/>
          </p:nvPr>
        </p:nvSpPr>
        <p:spPr/>
        <p:txBody>
          <a:bodyPr/>
          <a:lstStyle/>
          <a:p>
            <a:fld id="{A603B1B1-3A7F-AE40-94E9-B6B723601248}" type="slidenum">
              <a:rPr lang="en-US" smtClean="0"/>
              <a:t>4</a:t>
            </a:fld>
            <a:endParaRPr lang="en-US" dirty="0"/>
          </a:p>
        </p:txBody>
      </p:sp>
    </p:spTree>
    <p:extLst>
      <p:ext uri="{BB962C8B-B14F-4D97-AF65-F5344CB8AC3E}">
        <p14:creationId xmlns:p14="http://schemas.microsoft.com/office/powerpoint/2010/main" val="410823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F3AC6-1B14-462C-A0FC-1672CEB43DE3}"/>
              </a:ext>
            </a:extLst>
          </p:cNvPr>
          <p:cNvSpPr>
            <a:spLocks noGrp="1"/>
          </p:cNvSpPr>
          <p:nvPr>
            <p:ph type="title"/>
          </p:nvPr>
        </p:nvSpPr>
        <p:spPr/>
        <p:txBody>
          <a:bodyPr/>
          <a:lstStyle/>
          <a:p>
            <a:r>
              <a:rPr lang="en-US" dirty="0"/>
              <a:t>Cont’d- Project Overview, Scope, Schedule </a:t>
            </a:r>
            <a:endParaRPr lang="en-US" sz="3600" dirty="0"/>
          </a:p>
        </p:txBody>
      </p:sp>
      <p:sp>
        <p:nvSpPr>
          <p:cNvPr id="3" name="Content Placeholder 2">
            <a:extLst>
              <a:ext uri="{FF2B5EF4-FFF2-40B4-BE49-F238E27FC236}">
                <a16:creationId xmlns:a16="http://schemas.microsoft.com/office/drawing/2014/main" id="{A7778944-9A35-4757-AC2E-40426604DF3E}"/>
              </a:ext>
            </a:extLst>
          </p:cNvPr>
          <p:cNvSpPr>
            <a:spLocks noGrp="1"/>
          </p:cNvSpPr>
          <p:nvPr>
            <p:ph idx="1"/>
          </p:nvPr>
        </p:nvSpPr>
        <p:spPr>
          <a:xfrm>
            <a:off x="838200" y="2604400"/>
            <a:ext cx="10515600" cy="3751950"/>
          </a:xfrm>
        </p:spPr>
        <p:txBody>
          <a:bodyPr>
            <a:normAutofit fontScale="85000" lnSpcReduction="10000"/>
          </a:bodyPr>
          <a:lstStyle/>
          <a:p>
            <a:r>
              <a:rPr lang="en-US" dirty="0"/>
              <a:t>Prequalification</a:t>
            </a:r>
          </a:p>
          <a:p>
            <a:pPr lvl="1"/>
            <a:r>
              <a:rPr lang="en-US" dirty="0"/>
              <a:t>No prequalified contactors for work type related to traffic signal.</a:t>
            </a:r>
          </a:p>
          <a:p>
            <a:pPr lvl="1"/>
            <a:r>
              <a:rPr lang="en-US" dirty="0"/>
              <a:t>Electrical Work Qualifications and Certification Requirements</a:t>
            </a:r>
          </a:p>
          <a:p>
            <a:pPr lvl="1"/>
            <a:r>
              <a:rPr lang="en-US" dirty="0"/>
              <a:t>Following work types must be performed only by prequalified contractors and subcontractors-</a:t>
            </a:r>
          </a:p>
          <a:p>
            <a:pPr lvl="2"/>
            <a:r>
              <a:rPr lang="en-US" dirty="0"/>
              <a:t>Roadway and Pedestrian Lighting</a:t>
            </a:r>
          </a:p>
          <a:p>
            <a:pPr lvl="2"/>
            <a:r>
              <a:rPr lang="en-US" dirty="0"/>
              <a:t>Asphalt/Concrete Paving Construction/ Reconstruction (Less than 15,000 square yards)</a:t>
            </a:r>
          </a:p>
          <a:p>
            <a:r>
              <a:rPr lang="en-US" dirty="0"/>
              <a:t>Time of Completion</a:t>
            </a:r>
          </a:p>
          <a:p>
            <a:pPr lvl="1"/>
            <a:r>
              <a:rPr lang="en-US" dirty="0"/>
              <a:t>Time of completion will be determine on a work order basis. </a:t>
            </a:r>
          </a:p>
          <a:p>
            <a:pPr lvl="1"/>
            <a:r>
              <a:rPr lang="en-US" dirty="0"/>
              <a:t>Bidders will submit a work schedule and the work will be complete within the days specified in each work order by the bidders.					</a:t>
            </a:r>
          </a:p>
          <a:p>
            <a:pPr lvl="1"/>
            <a:r>
              <a:rPr lang="en-US" dirty="0"/>
              <a:t>Provisions for liquidated damages are set forth in the Agreement.</a:t>
            </a:r>
          </a:p>
        </p:txBody>
      </p:sp>
      <p:sp>
        <p:nvSpPr>
          <p:cNvPr id="4" name="Slide Number Placeholder 3">
            <a:extLst>
              <a:ext uri="{FF2B5EF4-FFF2-40B4-BE49-F238E27FC236}">
                <a16:creationId xmlns:a16="http://schemas.microsoft.com/office/drawing/2014/main" id="{765E3AC5-9FB7-45CB-A422-B277F704C6AD}"/>
              </a:ext>
            </a:extLst>
          </p:cNvPr>
          <p:cNvSpPr>
            <a:spLocks noGrp="1"/>
          </p:cNvSpPr>
          <p:nvPr>
            <p:ph type="sldNum" sz="quarter" idx="12"/>
          </p:nvPr>
        </p:nvSpPr>
        <p:spPr/>
        <p:txBody>
          <a:bodyPr/>
          <a:lstStyle/>
          <a:p>
            <a:fld id="{A603B1B1-3A7F-AE40-94E9-B6B723601248}" type="slidenum">
              <a:rPr lang="en-US" smtClean="0"/>
              <a:t>5</a:t>
            </a:fld>
            <a:endParaRPr lang="en-US" dirty="0"/>
          </a:p>
        </p:txBody>
      </p:sp>
    </p:spTree>
    <p:extLst>
      <p:ext uri="{BB962C8B-B14F-4D97-AF65-F5344CB8AC3E}">
        <p14:creationId xmlns:p14="http://schemas.microsoft.com/office/powerpoint/2010/main" val="2231796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F3AC6-1B14-462C-A0FC-1672CEB43DE3}"/>
              </a:ext>
            </a:extLst>
          </p:cNvPr>
          <p:cNvSpPr>
            <a:spLocks noGrp="1"/>
          </p:cNvSpPr>
          <p:nvPr>
            <p:ph type="title"/>
          </p:nvPr>
        </p:nvSpPr>
        <p:spPr/>
        <p:txBody>
          <a:bodyPr/>
          <a:lstStyle/>
          <a:p>
            <a:r>
              <a:rPr lang="en-US" dirty="0"/>
              <a:t>Cont’d-Project Overview, Scope, Schedule</a:t>
            </a:r>
            <a:endParaRPr lang="en-US" sz="3600" dirty="0"/>
          </a:p>
        </p:txBody>
      </p:sp>
      <p:sp>
        <p:nvSpPr>
          <p:cNvPr id="3" name="Content Placeholder 2">
            <a:extLst>
              <a:ext uri="{FF2B5EF4-FFF2-40B4-BE49-F238E27FC236}">
                <a16:creationId xmlns:a16="http://schemas.microsoft.com/office/drawing/2014/main" id="{A7778944-9A35-4757-AC2E-40426604DF3E}"/>
              </a:ext>
            </a:extLst>
          </p:cNvPr>
          <p:cNvSpPr>
            <a:spLocks noGrp="1"/>
          </p:cNvSpPr>
          <p:nvPr>
            <p:ph idx="1"/>
          </p:nvPr>
        </p:nvSpPr>
        <p:spPr>
          <a:xfrm>
            <a:off x="838200" y="2604400"/>
            <a:ext cx="10515600" cy="3751950"/>
          </a:xfrm>
        </p:spPr>
        <p:txBody>
          <a:bodyPr>
            <a:normAutofit fontScale="85000" lnSpcReduction="10000"/>
          </a:bodyPr>
          <a:lstStyle/>
          <a:p>
            <a:r>
              <a:rPr lang="en-US" dirty="0"/>
              <a:t>MBE Goal</a:t>
            </a:r>
          </a:p>
          <a:p>
            <a:pPr lvl="1"/>
            <a:r>
              <a:rPr lang="en-US" dirty="0"/>
              <a:t>0% of the contract amount.</a:t>
            </a:r>
          </a:p>
          <a:p>
            <a:r>
              <a:rPr lang="en-US" dirty="0"/>
              <a:t>Bid Evaluation</a:t>
            </a:r>
          </a:p>
          <a:p>
            <a:pPr lvl="1"/>
            <a:r>
              <a:rPr lang="en-US" dirty="0"/>
              <a:t>Award to lowest responsible and responsive Bidder whose evaluation by City indicates that the award will be in the best interests of the City. </a:t>
            </a:r>
          </a:p>
          <a:p>
            <a:pPr lvl="1"/>
            <a:r>
              <a:rPr lang="en-US" dirty="0"/>
              <a:t>City reserves the right to accept or reject any or all bids based on the qualification and past performance on the traffic signal projects. </a:t>
            </a:r>
          </a:p>
          <a:p>
            <a:pPr lvl="1"/>
            <a:r>
              <a:rPr lang="en-US" dirty="0"/>
              <a:t>Contractor shall submit any reference or necessary documents if requested by the City within the prescribed time that include but not limited to manpower and equipment records, financial ability of Bidders, assigned key personnel, proposed Subcontractors and construction schedule to assist the City in evaluating the ability of the apparent low bidder to deliver a quality product and successfully complete projects for the amount bid within the stipulated time frame. 			</a:t>
            </a:r>
          </a:p>
        </p:txBody>
      </p:sp>
      <p:sp>
        <p:nvSpPr>
          <p:cNvPr id="4" name="Slide Number Placeholder 3">
            <a:extLst>
              <a:ext uri="{FF2B5EF4-FFF2-40B4-BE49-F238E27FC236}">
                <a16:creationId xmlns:a16="http://schemas.microsoft.com/office/drawing/2014/main" id="{765E3AC5-9FB7-45CB-A422-B277F704C6AD}"/>
              </a:ext>
            </a:extLst>
          </p:cNvPr>
          <p:cNvSpPr>
            <a:spLocks noGrp="1"/>
          </p:cNvSpPr>
          <p:nvPr>
            <p:ph type="sldNum" sz="quarter" idx="12"/>
          </p:nvPr>
        </p:nvSpPr>
        <p:spPr/>
        <p:txBody>
          <a:bodyPr/>
          <a:lstStyle/>
          <a:p>
            <a:fld id="{A603B1B1-3A7F-AE40-94E9-B6B723601248}" type="slidenum">
              <a:rPr lang="en-US" smtClean="0"/>
              <a:t>6</a:t>
            </a:fld>
            <a:endParaRPr lang="en-US" dirty="0"/>
          </a:p>
        </p:txBody>
      </p:sp>
    </p:spTree>
    <p:extLst>
      <p:ext uri="{BB962C8B-B14F-4D97-AF65-F5344CB8AC3E}">
        <p14:creationId xmlns:p14="http://schemas.microsoft.com/office/powerpoint/2010/main" val="1126442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Thank you</a:t>
            </a:r>
          </a:p>
        </p:txBody>
      </p:sp>
      <p:sp>
        <p:nvSpPr>
          <p:cNvPr id="3" name="Title 1"/>
          <p:cNvSpPr txBox="1">
            <a:spLocks/>
          </p:cNvSpPr>
          <p:nvPr/>
        </p:nvSpPr>
        <p:spPr>
          <a:xfrm>
            <a:off x="571498" y="2036147"/>
            <a:ext cx="11049001" cy="336031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tx1"/>
                </a:solidFill>
                <a:latin typeface="+mj-lt"/>
                <a:ea typeface="+mj-ea"/>
                <a:cs typeface="+mj-cs"/>
              </a:defRPr>
            </a:lvl1pPr>
          </a:lstStyle>
          <a:p>
            <a:r>
              <a:rPr lang="en-US" sz="2400" dirty="0"/>
              <a:t>Please send question to </a:t>
            </a:r>
          </a:p>
          <a:p>
            <a:r>
              <a:rPr lang="en-US" sz="2400" dirty="0"/>
              <a:t>Aziz Rahman, P.E., P.T.O.E.</a:t>
            </a:r>
          </a:p>
          <a:p>
            <a:r>
              <a:rPr lang="en-US" sz="2400" dirty="0">
                <a:hlinkClick r:id="rId3"/>
              </a:rPr>
              <a:t>aziz.rahman@fortworthtexas.gov</a:t>
            </a:r>
            <a:endParaRPr lang="en-US" sz="2400" dirty="0"/>
          </a:p>
          <a:p>
            <a:r>
              <a:rPr lang="en-US" sz="2400" dirty="0"/>
              <a:t>817-734-2861</a:t>
            </a:r>
          </a:p>
        </p:txBody>
      </p:sp>
    </p:spTree>
    <p:extLst>
      <p:ext uri="{BB962C8B-B14F-4D97-AF65-F5344CB8AC3E}">
        <p14:creationId xmlns:p14="http://schemas.microsoft.com/office/powerpoint/2010/main" val="118831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oosh_Default_PowerpointTemplate [Read-Only]" id="{7783CC6D-ED58-41F2-A694-9A90BA01CD65}" vid="{A38B3A1B-BBFE-4107-83DA-AE4DF2DD2B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97A1129803C3458357FEC775AC6722" ma:contentTypeVersion="12" ma:contentTypeDescription="Create a new document." ma:contentTypeScope="" ma:versionID="39c1361de9cb46101bc4fd67d280e7c8">
  <xsd:schema xmlns:xsd="http://www.w3.org/2001/XMLSchema" xmlns:xs="http://www.w3.org/2001/XMLSchema" xmlns:p="http://schemas.microsoft.com/office/2006/metadata/properties" xmlns:ns3="c8f6a559-e88a-408f-8a3d-c161ed6b3c20" xmlns:ns4="a49839c1-d1c8-4acf-b782-d5cf62b71e8d" targetNamespace="http://schemas.microsoft.com/office/2006/metadata/properties" ma:root="true" ma:fieldsID="5a5c54d71616ca3f01e0dcf3828ccdf4" ns3:_="" ns4:_="">
    <xsd:import namespace="c8f6a559-e88a-408f-8a3d-c161ed6b3c20"/>
    <xsd:import namespace="a49839c1-d1c8-4acf-b782-d5cf62b71e8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6a559-e88a-408f-8a3d-c161ed6b3c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49839c1-d1c8-4acf-b782-d5cf62b71e8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46CF6BF-38FA-4293-BDCF-4A469FBAAF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f6a559-e88a-408f-8a3d-c161ed6b3c20"/>
    <ds:schemaRef ds:uri="a49839c1-d1c8-4acf-b782-d5cf62b71e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7E322B-32DF-4B70-B3E5-8E95354F6984}">
  <ds:schemaRefs>
    <ds:schemaRef ds:uri="http://schemas.microsoft.com/sharepoint/v3/contenttype/forms"/>
  </ds:schemaRefs>
</ds:datastoreItem>
</file>

<file path=customXml/itemProps3.xml><?xml version="1.0" encoding="utf-8"?>
<ds:datastoreItem xmlns:ds="http://schemas.openxmlformats.org/officeDocument/2006/customXml" ds:itemID="{EB093601-DE1E-4F44-9E4C-9D6025D675E2}">
  <ds:schemaRefs>
    <ds:schemaRef ds:uri="http://purl.org/dc/elements/1.1/"/>
    <ds:schemaRef ds:uri="http://schemas.microsoft.com/office/2006/metadata/properties"/>
    <ds:schemaRef ds:uri="http://schemas.openxmlformats.org/package/2006/metadata/core-properties"/>
    <ds:schemaRef ds:uri="a49839c1-d1c8-4acf-b782-d5cf62b71e8d"/>
    <ds:schemaRef ds:uri="http://schemas.microsoft.com/office/infopath/2007/PartnerControls"/>
    <ds:schemaRef ds:uri="http://purl.org/dc/terms/"/>
    <ds:schemaRef ds:uri="http://schemas.microsoft.com/office/2006/documentManagement/types"/>
    <ds:schemaRef ds:uri="http://purl.org/dc/dcmitype/"/>
    <ds:schemaRef ds:uri="c8f6a559-e88a-408f-8a3d-c161ed6b3c2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Swoosh_Default_PowerpointTemplate</Template>
  <TotalTime>13776</TotalTime>
  <Words>588</Words>
  <Application>Microsoft Office PowerPoint</Application>
  <PresentationFormat>Widescreen</PresentationFormat>
  <Paragraphs>58</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Pre-Bid Meeting Traffic Signal Modifications and Upgrades at Various Locations Throughout the City</vt:lpstr>
      <vt:lpstr>Project Goal:</vt:lpstr>
      <vt:lpstr>Project Overview, Scope, Schedule</vt:lpstr>
      <vt:lpstr>Cont’d-Project Overview, Scope, Schedule</vt:lpstr>
      <vt:lpstr>Cont’d- Project Overview, Scope, Schedule </vt:lpstr>
      <vt:lpstr>Cont’d-Project Overview, Scope, Schedule</vt:lpstr>
      <vt:lpstr>Thank you</vt:lpstr>
    </vt:vector>
  </TitlesOfParts>
  <Company>City of Fort Worth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 Charging Station</dc:title>
  <dc:creator>Rahman, Aziz</dc:creator>
  <cp:lastModifiedBy>Munoz, Andrea</cp:lastModifiedBy>
  <cp:revision>140</cp:revision>
  <cp:lastPrinted>2021-06-24T20:03:33Z</cp:lastPrinted>
  <dcterms:created xsi:type="dcterms:W3CDTF">2021-04-05T19:40:10Z</dcterms:created>
  <dcterms:modified xsi:type="dcterms:W3CDTF">2022-07-12T22:52:21Z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0x0101006397A1129803C3458357FEC775AC6722</vt:lpwstr>
  </property>
</Properties>
</file>