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  <p:sldId id="276" r:id="rId8"/>
    <p:sldId id="259" r:id="rId9"/>
    <p:sldId id="264" r:id="rId10"/>
    <p:sldId id="272" r:id="rId11"/>
    <p:sldId id="263" r:id="rId12"/>
    <p:sldId id="260" r:id="rId13"/>
    <p:sldId id="269" r:id="rId14"/>
    <p:sldId id="273" r:id="rId15"/>
    <p:sldId id="274" r:id="rId16"/>
    <p:sldId id="275" r:id="rId17"/>
    <p:sldId id="265" r:id="rId18"/>
    <p:sldId id="266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9403-08F2-1D98-81E1-781C36A0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8DAD-C6B9-96DA-BA9A-CF37247ED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2A4AC-2F0D-FD12-3E52-C125E6A7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6266-4320-B89F-C70C-58051E43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3E01-BD4B-D61C-6416-7439476A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4DA4-48E1-60DF-EED3-E6481991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CB69B-B432-D4A7-B8F7-E0C3E6558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54C0-E7CD-455D-0F6D-FE7990B8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8521-E400-1A6F-F002-95E343E0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1C90-71FE-48F0-2BB9-63BF3EA3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C940F-222D-23F3-B3A9-900C31ABC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84DC2-5853-9E76-901A-767658740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79B7-1CDB-936B-68F6-0FBF72A1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EFAC-5A76-3692-14E6-5486A32E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F212-41C0-1500-A9C9-C5B97CE6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085D-51A8-2EDE-EEA3-4B93CE1E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AC293-DE33-7FC1-0526-F2441F1E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E437-B42C-27FB-1C7D-F9887329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F42F-E16F-5147-C28A-592FC2BE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8D47-8699-68D8-E561-EB0521DD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5F73-8A4F-BC06-961F-FE35D7D5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11AE-869F-CCB5-DAA1-F26D1812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15294-223C-5DC5-1413-6F1C2F19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07D1-3786-E7DC-E28D-5DD3A31D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B1F54-6A2E-DAAD-D3C8-D2928B28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0AB3-180F-C16F-0993-3F3519FD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F7CA-BFBE-D2AF-7858-32D7250CD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594C-30F5-136C-EC5B-9700954C6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DA34-78F5-FD4B-B0D8-C98C0704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E9F59-0F2A-965A-7732-4EE29DB2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8CB1C-16E5-DC45-E06F-103955CB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12F8-BDDE-6E8C-043A-DB5C801B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29E1-E1E1-BC49-A1B9-34F2A5FE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09BE2-0E11-CB6E-ADBE-9FA31662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97EE1-E90C-D3B7-D0B2-0E054112E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88E2F-51DF-19C2-5089-0958C471E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1B298-A189-BC9E-43F5-89B8D34C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6E828-5753-F341-930B-D868BE21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E91DF-B182-C0D5-9469-006FCC08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DF2B-9A56-B621-4EF8-94F51771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148B0-1BE7-8E07-6355-C8BF38B5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14AA6-6D06-171C-1202-DCD27DF2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945DE-2469-0A06-47AC-89D4F102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15998-5793-C634-233A-B94A0949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8C3EB-9417-1C80-2B8F-C424A875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6920-3F4A-F27C-E8AA-B2B02D71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1A65-8DE7-5E3A-A01F-0CB81697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F673-B217-3998-013E-5648CEA2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29800-9B65-AB25-82C2-33E211B09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F7D81-F6E5-EEE9-F097-4696FCA4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37DA-B34D-6454-0073-31692DE3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2AB61-A075-7011-4B78-3CDA33A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4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99E3-C5FF-4D3E-A720-7882298E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9F33C-AE6F-794D-3299-71B1B47B0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B8D6-C82C-5B62-1EEE-C0A099119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4D1FE-D328-DB29-1291-97CE6703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3B9E3-9A8B-1564-AAFF-81F83419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4D9DA-1BD5-8E5A-6787-C621ADBF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A94A2-A872-201E-81A5-EC54CC45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DBFD-12F5-61E8-0F34-6964C65F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80459"/>
            <a:ext cx="10515600" cy="249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275B-C9AA-31C0-713E-2A8EA7790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6B4A-2071-4D8D-997C-C830D6EF70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0CEA-D5E3-F45B-40D7-E5F59B2C7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C933-D382-E769-62EF-2A4885A8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FBC20-34D9-4552-8A34-8C04828DC4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6DFE7-2644-53BF-83FF-804B5DB6CB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4065"/>
            <a:ext cx="1219200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anta.Kaba@fortworthtexas.gov" TargetMode="External"/><Relationship Id="rId2" Type="http://schemas.openxmlformats.org/officeDocument/2006/relationships/hyperlink" Target="mailto:sbooth@lja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gov.fortworthtexas.service&amp;hl=en_US" TargetMode="External"/><Relationship Id="rId2" Type="http://schemas.openxmlformats.org/officeDocument/2006/relationships/hyperlink" Target="https://apps.apple.com/us/app/myfw/id14630827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5AD1-A598-A837-7A71-7B9BB47B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0682"/>
            <a:ext cx="9144000" cy="333787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Community Meeting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Design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plans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South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Hulen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Street and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West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Risinger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Road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D2C18-5CED-9DC6-49EA-9C42983DB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559"/>
            <a:ext cx="9144000" cy="16557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City Project Number 103312 _Project Manager: Fanta Kaba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Project Engineers: Quiddity Engineering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August 24, 2023</a:t>
            </a:r>
          </a:p>
        </p:txBody>
      </p:sp>
    </p:spTree>
    <p:extLst>
      <p:ext uri="{BB962C8B-B14F-4D97-AF65-F5344CB8AC3E}">
        <p14:creationId xmlns:p14="http://schemas.microsoft.com/office/powerpoint/2010/main" val="182235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159486-FABC-501E-B641-CB7559B3C25A}"/>
              </a:ext>
            </a:extLst>
          </p:cNvPr>
          <p:cNvSpPr/>
          <p:nvPr/>
        </p:nvSpPr>
        <p:spPr>
          <a:xfrm>
            <a:off x="3245147" y="1957166"/>
            <a:ext cx="7961508" cy="4702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4EDD6E-A6DA-EC32-17D0-02F1E6583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940" b="8908"/>
          <a:stretch/>
        </p:blipFill>
        <p:spPr bwMode="auto">
          <a:xfrm>
            <a:off x="3245147" y="1957166"/>
            <a:ext cx="7982926" cy="47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00" y="927170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Preliminary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8B0EC-4A65-ABB2-2F5F-88FE6BC99F60}"/>
              </a:ext>
            </a:extLst>
          </p:cNvPr>
          <p:cNvSpPr/>
          <p:nvPr/>
        </p:nvSpPr>
        <p:spPr>
          <a:xfrm>
            <a:off x="3223729" y="4300970"/>
            <a:ext cx="16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10004-C83A-B162-E831-F21DCCB49AF8}"/>
              </a:ext>
            </a:extLst>
          </p:cNvPr>
          <p:cNvSpPr/>
          <p:nvPr/>
        </p:nvSpPr>
        <p:spPr>
          <a:xfrm>
            <a:off x="7678199" y="6320772"/>
            <a:ext cx="10629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Walgreens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A5567-A34F-A87C-50D5-723BB51987E1}"/>
              </a:ext>
            </a:extLst>
          </p:cNvPr>
          <p:cNvSpPr/>
          <p:nvPr/>
        </p:nvSpPr>
        <p:spPr>
          <a:xfrm>
            <a:off x="7096658" y="2029913"/>
            <a:ext cx="5040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CVS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CBA9DC8-8BD4-6A2E-5455-1ADD9D54A08D}"/>
              </a:ext>
            </a:extLst>
          </p:cNvPr>
          <p:cNvSpPr/>
          <p:nvPr/>
        </p:nvSpPr>
        <p:spPr>
          <a:xfrm rot="10800000">
            <a:off x="3431421" y="2168616"/>
            <a:ext cx="171450" cy="584775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6B734-0678-97F6-CE9D-8ED59EE49774}"/>
              </a:ext>
            </a:extLst>
          </p:cNvPr>
          <p:cNvSpPr/>
          <p:nvPr/>
        </p:nvSpPr>
        <p:spPr>
          <a:xfrm>
            <a:off x="3275734" y="2168222"/>
            <a:ext cx="482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EF437-26DB-F9D9-3D72-D4CF8B8509E2}"/>
              </a:ext>
            </a:extLst>
          </p:cNvPr>
          <p:cNvSpPr/>
          <p:nvPr/>
        </p:nvSpPr>
        <p:spPr>
          <a:xfrm rot="16200000">
            <a:off x="10418170" y="2377631"/>
            <a:ext cx="1241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988B-F2CF-5615-EFAC-CA5ECA1B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5" y="2970833"/>
            <a:ext cx="2071985" cy="225984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E7230984-4B86-4D93-7F30-36BC5B7D3A81}"/>
              </a:ext>
            </a:extLst>
          </p:cNvPr>
          <p:cNvSpPr/>
          <p:nvPr/>
        </p:nvSpPr>
        <p:spPr>
          <a:xfrm rot="10800000">
            <a:off x="802564" y="3025030"/>
            <a:ext cx="144679" cy="523219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AD6E4-4AE7-212A-684D-D6EE5E6D7A85}"/>
              </a:ext>
            </a:extLst>
          </p:cNvPr>
          <p:cNvSpPr/>
          <p:nvPr/>
        </p:nvSpPr>
        <p:spPr>
          <a:xfrm>
            <a:off x="674666" y="3079226"/>
            <a:ext cx="400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ED7175-057D-6554-F1E5-F558E642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91" y="5290574"/>
            <a:ext cx="1054291" cy="31010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Key Map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A09E5-1241-3BB7-A3D7-8BEC9508205D}"/>
              </a:ext>
            </a:extLst>
          </p:cNvPr>
          <p:cNvSpPr/>
          <p:nvPr/>
        </p:nvSpPr>
        <p:spPr>
          <a:xfrm>
            <a:off x="647395" y="4154952"/>
            <a:ext cx="9797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08F8A-9587-5305-78F6-5425E2E20573}"/>
              </a:ext>
            </a:extLst>
          </p:cNvPr>
          <p:cNvSpPr/>
          <p:nvPr/>
        </p:nvSpPr>
        <p:spPr>
          <a:xfrm rot="16200000">
            <a:off x="1095576" y="3329294"/>
            <a:ext cx="7617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5EA54-89D8-6D84-D2AB-08D9BFA63599}"/>
              </a:ext>
            </a:extLst>
          </p:cNvPr>
          <p:cNvSpPr/>
          <p:nvPr/>
        </p:nvSpPr>
        <p:spPr>
          <a:xfrm>
            <a:off x="802564" y="3840973"/>
            <a:ext cx="889836" cy="372887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159486-FABC-501E-B641-CB7559B3C25A}"/>
              </a:ext>
            </a:extLst>
          </p:cNvPr>
          <p:cNvSpPr/>
          <p:nvPr/>
        </p:nvSpPr>
        <p:spPr>
          <a:xfrm>
            <a:off x="3245147" y="1957166"/>
            <a:ext cx="7961508" cy="4702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CBBA055-A573-C8DD-A9F0-7D1DD484D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8455"/>
          <a:stretch/>
        </p:blipFill>
        <p:spPr bwMode="auto">
          <a:xfrm>
            <a:off x="3239902" y="1957165"/>
            <a:ext cx="7961508" cy="47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00" y="927170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Preliminary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8B0EC-4A65-ABB2-2F5F-88FE6BC99F60}"/>
              </a:ext>
            </a:extLst>
          </p:cNvPr>
          <p:cNvSpPr/>
          <p:nvPr/>
        </p:nvSpPr>
        <p:spPr>
          <a:xfrm>
            <a:off x="9044948" y="4086697"/>
            <a:ext cx="16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10004-C83A-B162-E831-F21DCCB49AF8}"/>
              </a:ext>
            </a:extLst>
          </p:cNvPr>
          <p:cNvSpPr/>
          <p:nvPr/>
        </p:nvSpPr>
        <p:spPr>
          <a:xfrm>
            <a:off x="5590102" y="5930830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Chase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A5567-A34F-A87C-50D5-723BB51987E1}"/>
              </a:ext>
            </a:extLst>
          </p:cNvPr>
          <p:cNvSpPr/>
          <p:nvPr/>
        </p:nvSpPr>
        <p:spPr>
          <a:xfrm>
            <a:off x="5379060" y="2011639"/>
            <a:ext cx="8176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 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CBA9DC8-8BD4-6A2E-5455-1ADD9D54A08D}"/>
              </a:ext>
            </a:extLst>
          </p:cNvPr>
          <p:cNvSpPr/>
          <p:nvPr/>
        </p:nvSpPr>
        <p:spPr>
          <a:xfrm rot="10800000">
            <a:off x="10804176" y="2199190"/>
            <a:ext cx="171450" cy="584775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6B734-0678-97F6-CE9D-8ED59EE49774}"/>
              </a:ext>
            </a:extLst>
          </p:cNvPr>
          <p:cNvSpPr/>
          <p:nvPr/>
        </p:nvSpPr>
        <p:spPr>
          <a:xfrm>
            <a:off x="10648489" y="2219664"/>
            <a:ext cx="482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EF437-26DB-F9D9-3D72-D4CF8B8509E2}"/>
              </a:ext>
            </a:extLst>
          </p:cNvPr>
          <p:cNvSpPr/>
          <p:nvPr/>
        </p:nvSpPr>
        <p:spPr>
          <a:xfrm rot="16200000">
            <a:off x="2762563" y="2432107"/>
            <a:ext cx="1241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988B-F2CF-5615-EFAC-CA5ECA1B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5" y="2970833"/>
            <a:ext cx="2071985" cy="225984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E7230984-4B86-4D93-7F30-36BC5B7D3A81}"/>
              </a:ext>
            </a:extLst>
          </p:cNvPr>
          <p:cNvSpPr/>
          <p:nvPr/>
        </p:nvSpPr>
        <p:spPr>
          <a:xfrm rot="10800000">
            <a:off x="802564" y="3025030"/>
            <a:ext cx="144679" cy="523219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AD6E4-4AE7-212A-684D-D6EE5E6D7A85}"/>
              </a:ext>
            </a:extLst>
          </p:cNvPr>
          <p:cNvSpPr/>
          <p:nvPr/>
        </p:nvSpPr>
        <p:spPr>
          <a:xfrm>
            <a:off x="674666" y="3079226"/>
            <a:ext cx="400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ED7175-057D-6554-F1E5-F558E642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91" y="5290574"/>
            <a:ext cx="1054291" cy="31010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Key Map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A09E5-1241-3BB7-A3D7-8BEC9508205D}"/>
              </a:ext>
            </a:extLst>
          </p:cNvPr>
          <p:cNvSpPr/>
          <p:nvPr/>
        </p:nvSpPr>
        <p:spPr>
          <a:xfrm>
            <a:off x="647395" y="4154952"/>
            <a:ext cx="9797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08F8A-9587-5305-78F6-5425E2E20573}"/>
              </a:ext>
            </a:extLst>
          </p:cNvPr>
          <p:cNvSpPr/>
          <p:nvPr/>
        </p:nvSpPr>
        <p:spPr>
          <a:xfrm rot="16200000">
            <a:off x="1095576" y="3329294"/>
            <a:ext cx="7617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5EA54-89D8-6D84-D2AB-08D9BFA63599}"/>
              </a:ext>
            </a:extLst>
          </p:cNvPr>
          <p:cNvSpPr/>
          <p:nvPr/>
        </p:nvSpPr>
        <p:spPr>
          <a:xfrm>
            <a:off x="1676763" y="3871930"/>
            <a:ext cx="1078343" cy="372887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64D86-8E77-3363-B01B-FADAC5D6492B}"/>
              </a:ext>
            </a:extLst>
          </p:cNvPr>
          <p:cNvSpPr/>
          <p:nvPr/>
        </p:nvSpPr>
        <p:spPr>
          <a:xfrm>
            <a:off x="8842721" y="5941305"/>
            <a:ext cx="11596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McDonald’s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06702B-A338-6F0F-D533-2C15E877A5C1}"/>
              </a:ext>
            </a:extLst>
          </p:cNvPr>
          <p:cNvSpPr/>
          <p:nvPr/>
        </p:nvSpPr>
        <p:spPr>
          <a:xfrm>
            <a:off x="10496203" y="5930829"/>
            <a:ext cx="787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Golden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Chick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12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55298309-4DA7-96BE-FA3B-EC02EDA4F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4755"/>
          <a:stretch/>
        </p:blipFill>
        <p:spPr bwMode="auto">
          <a:xfrm rot="5400000">
            <a:off x="4966334" y="419002"/>
            <a:ext cx="4702158" cy="77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00" y="927170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Preliminary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8B0EC-4A65-ABB2-2F5F-88FE6BC99F60}"/>
              </a:ext>
            </a:extLst>
          </p:cNvPr>
          <p:cNvSpPr/>
          <p:nvPr/>
        </p:nvSpPr>
        <p:spPr>
          <a:xfrm rot="16200000">
            <a:off x="10257991" y="5721278"/>
            <a:ext cx="16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10004-C83A-B162-E831-F21DCCB49AF8}"/>
              </a:ext>
            </a:extLst>
          </p:cNvPr>
          <p:cNvSpPr/>
          <p:nvPr/>
        </p:nvSpPr>
        <p:spPr>
          <a:xfrm>
            <a:off x="8704149" y="6028383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Chase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A5567-A34F-A87C-50D5-723BB51987E1}"/>
              </a:ext>
            </a:extLst>
          </p:cNvPr>
          <p:cNvSpPr/>
          <p:nvPr/>
        </p:nvSpPr>
        <p:spPr>
          <a:xfrm>
            <a:off x="7206840" y="1967873"/>
            <a:ext cx="115961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Walgreens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CBA9DC8-8BD4-6A2E-5455-1ADD9D54A08D}"/>
              </a:ext>
            </a:extLst>
          </p:cNvPr>
          <p:cNvSpPr/>
          <p:nvPr/>
        </p:nvSpPr>
        <p:spPr>
          <a:xfrm rot="16200000">
            <a:off x="10773399" y="1916899"/>
            <a:ext cx="171450" cy="584775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6B734-0678-97F6-CE9D-8ED59EE49774}"/>
              </a:ext>
            </a:extLst>
          </p:cNvPr>
          <p:cNvSpPr/>
          <p:nvPr/>
        </p:nvSpPr>
        <p:spPr>
          <a:xfrm rot="5400000">
            <a:off x="10586934" y="1886120"/>
            <a:ext cx="482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EF437-26DB-F9D9-3D72-D4CF8B8509E2}"/>
              </a:ext>
            </a:extLst>
          </p:cNvPr>
          <p:cNvSpPr/>
          <p:nvPr/>
        </p:nvSpPr>
        <p:spPr>
          <a:xfrm>
            <a:off x="3753995" y="4085702"/>
            <a:ext cx="1241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988B-F2CF-5615-EFAC-CA5ECA1B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5" y="2970833"/>
            <a:ext cx="2071985" cy="225984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E7230984-4B86-4D93-7F30-36BC5B7D3A81}"/>
              </a:ext>
            </a:extLst>
          </p:cNvPr>
          <p:cNvSpPr/>
          <p:nvPr/>
        </p:nvSpPr>
        <p:spPr>
          <a:xfrm rot="10800000">
            <a:off x="802564" y="3025030"/>
            <a:ext cx="144679" cy="523219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AD6E4-4AE7-212A-684D-D6EE5E6D7A85}"/>
              </a:ext>
            </a:extLst>
          </p:cNvPr>
          <p:cNvSpPr/>
          <p:nvPr/>
        </p:nvSpPr>
        <p:spPr>
          <a:xfrm>
            <a:off x="674666" y="3079226"/>
            <a:ext cx="400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ED7175-057D-6554-F1E5-F558E642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91" y="5290574"/>
            <a:ext cx="1054291" cy="31010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Key Map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A09E5-1241-3BB7-A3D7-8BEC9508205D}"/>
              </a:ext>
            </a:extLst>
          </p:cNvPr>
          <p:cNvSpPr/>
          <p:nvPr/>
        </p:nvSpPr>
        <p:spPr>
          <a:xfrm>
            <a:off x="647395" y="4154952"/>
            <a:ext cx="9797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08F8A-9587-5305-78F6-5425E2E20573}"/>
              </a:ext>
            </a:extLst>
          </p:cNvPr>
          <p:cNvSpPr/>
          <p:nvPr/>
        </p:nvSpPr>
        <p:spPr>
          <a:xfrm rot="16200000">
            <a:off x="1095576" y="3329294"/>
            <a:ext cx="7617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5EA54-89D8-6D84-D2AB-08D9BFA63599}"/>
              </a:ext>
            </a:extLst>
          </p:cNvPr>
          <p:cNvSpPr/>
          <p:nvPr/>
        </p:nvSpPr>
        <p:spPr>
          <a:xfrm rot="16200000">
            <a:off x="1209464" y="4439425"/>
            <a:ext cx="1078343" cy="372887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BF7FD-802B-F45E-1AB0-EBF4E9C82037}"/>
              </a:ext>
            </a:extLst>
          </p:cNvPr>
          <p:cNvSpPr/>
          <p:nvPr/>
        </p:nvSpPr>
        <p:spPr>
          <a:xfrm>
            <a:off x="3428410" y="1967873"/>
            <a:ext cx="1159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5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Oil Change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47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7BBEA0D8-49B1-4BE6-A1B8-343319A4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1"/>
          <a:stretch/>
        </p:blipFill>
        <p:spPr bwMode="auto">
          <a:xfrm rot="5400000">
            <a:off x="5229339" y="644652"/>
            <a:ext cx="4702157" cy="72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00" y="927170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Preliminary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8B0EC-4A65-ABB2-2F5F-88FE6BC99F60}"/>
              </a:ext>
            </a:extLst>
          </p:cNvPr>
          <p:cNvSpPr/>
          <p:nvPr/>
        </p:nvSpPr>
        <p:spPr>
          <a:xfrm rot="16200000">
            <a:off x="3306549" y="2637176"/>
            <a:ext cx="16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10004-C83A-B162-E831-F21DCCB49AF8}"/>
              </a:ext>
            </a:extLst>
          </p:cNvPr>
          <p:cNvSpPr/>
          <p:nvPr/>
        </p:nvSpPr>
        <p:spPr>
          <a:xfrm>
            <a:off x="6096000" y="6050650"/>
            <a:ext cx="77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CBA9DC8-8BD4-6A2E-5455-1ADD9D54A08D}"/>
              </a:ext>
            </a:extLst>
          </p:cNvPr>
          <p:cNvSpPr/>
          <p:nvPr/>
        </p:nvSpPr>
        <p:spPr>
          <a:xfrm rot="16200000">
            <a:off x="10773399" y="1916899"/>
            <a:ext cx="171450" cy="584775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6B734-0678-97F6-CE9D-8ED59EE49774}"/>
              </a:ext>
            </a:extLst>
          </p:cNvPr>
          <p:cNvSpPr/>
          <p:nvPr/>
        </p:nvSpPr>
        <p:spPr>
          <a:xfrm rot="5400000">
            <a:off x="10586934" y="1886120"/>
            <a:ext cx="482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7EF437-26DB-F9D9-3D72-D4CF8B8509E2}"/>
              </a:ext>
            </a:extLst>
          </p:cNvPr>
          <p:cNvSpPr/>
          <p:nvPr/>
        </p:nvSpPr>
        <p:spPr>
          <a:xfrm>
            <a:off x="9325691" y="4284346"/>
            <a:ext cx="1241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988B-F2CF-5615-EFAC-CA5ECA1B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5" y="2970833"/>
            <a:ext cx="2071985" cy="225984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E7230984-4B86-4D93-7F30-36BC5B7D3A81}"/>
              </a:ext>
            </a:extLst>
          </p:cNvPr>
          <p:cNvSpPr/>
          <p:nvPr/>
        </p:nvSpPr>
        <p:spPr>
          <a:xfrm rot="10800000">
            <a:off x="802564" y="3025030"/>
            <a:ext cx="144679" cy="523219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AD6E4-4AE7-212A-684D-D6EE5E6D7A85}"/>
              </a:ext>
            </a:extLst>
          </p:cNvPr>
          <p:cNvSpPr/>
          <p:nvPr/>
        </p:nvSpPr>
        <p:spPr>
          <a:xfrm>
            <a:off x="674666" y="3079226"/>
            <a:ext cx="400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ED7175-057D-6554-F1E5-F558E642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91" y="5290574"/>
            <a:ext cx="1054291" cy="31010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Key Map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A09E5-1241-3BB7-A3D7-8BEC9508205D}"/>
              </a:ext>
            </a:extLst>
          </p:cNvPr>
          <p:cNvSpPr/>
          <p:nvPr/>
        </p:nvSpPr>
        <p:spPr>
          <a:xfrm>
            <a:off x="647395" y="4154952"/>
            <a:ext cx="9797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08F8A-9587-5305-78F6-5425E2E20573}"/>
              </a:ext>
            </a:extLst>
          </p:cNvPr>
          <p:cNvSpPr/>
          <p:nvPr/>
        </p:nvSpPr>
        <p:spPr>
          <a:xfrm rot="16200000">
            <a:off x="1095576" y="3329294"/>
            <a:ext cx="7617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11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11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5EA54-89D8-6D84-D2AB-08D9BFA63599}"/>
              </a:ext>
            </a:extLst>
          </p:cNvPr>
          <p:cNvSpPr/>
          <p:nvPr/>
        </p:nvSpPr>
        <p:spPr>
          <a:xfrm rot="16200000">
            <a:off x="1209464" y="3323561"/>
            <a:ext cx="1078343" cy="372887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35CF91-B6F9-37B8-4637-1F27F78BD0AD}"/>
              </a:ext>
            </a:extLst>
          </p:cNvPr>
          <p:cNvSpPr/>
          <p:nvPr/>
        </p:nvSpPr>
        <p:spPr>
          <a:xfrm>
            <a:off x="7144651" y="1905299"/>
            <a:ext cx="57490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147C1-37EB-BCDB-A607-4ACD21BDD667}"/>
              </a:ext>
            </a:extLst>
          </p:cNvPr>
          <p:cNvSpPr/>
          <p:nvPr/>
        </p:nvSpPr>
        <p:spPr>
          <a:xfrm>
            <a:off x="10374239" y="6042444"/>
            <a:ext cx="8458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Jack in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Box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17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016316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79"/>
            <a:ext cx="10515600" cy="360648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Currently in design phase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No ROW acquisition is anticipated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Coordination with existing utilities is ongoing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Contract execution for construction – Summer 2024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Estimated construction start – Fall 2024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Estimated construction duration – 12 months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Estimated construction cost - $2,223,585.00</a:t>
            </a:r>
          </a:p>
        </p:txBody>
      </p:sp>
    </p:spTree>
    <p:extLst>
      <p:ext uri="{BB962C8B-B14F-4D97-AF65-F5344CB8AC3E}">
        <p14:creationId xmlns:p14="http://schemas.microsoft.com/office/powerpoint/2010/main" val="413198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650" y="1016316"/>
            <a:ext cx="691515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Please Contact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7F480-EDCB-3ABB-EA6A-740B9096C8E8}"/>
              </a:ext>
            </a:extLst>
          </p:cNvPr>
          <p:cNvSpPr txBox="1"/>
          <p:nvPr/>
        </p:nvSpPr>
        <p:spPr>
          <a:xfrm>
            <a:off x="923925" y="2057400"/>
            <a:ext cx="7353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Design Engineer: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David Leslie, PE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Quiddity Engineering</a:t>
            </a:r>
          </a:p>
          <a:p>
            <a:r>
              <a:rPr lang="en-US" sz="2400" b="1" i="1" dirty="0"/>
              <a:t>972-265-7192</a:t>
            </a:r>
          </a:p>
          <a:p>
            <a:r>
              <a:rPr lang="en-US" sz="2400" dirty="0">
                <a:hlinkClick r:id="rId2"/>
              </a:rPr>
              <a:t>dleslie@quiddity.com</a:t>
            </a:r>
            <a:endParaRPr lang="en-US" sz="2400" dirty="0"/>
          </a:p>
          <a:p>
            <a:endParaRPr lang="en-US" dirty="0"/>
          </a:p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City of Fort Worth Project Manager: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Fanta Kaba, PE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Professional Engineer, Transportation Public Works</a:t>
            </a:r>
          </a:p>
          <a:p>
            <a:r>
              <a:rPr lang="en-US" sz="2400" b="1" i="1" dirty="0"/>
              <a:t>817-682-3181</a:t>
            </a:r>
          </a:p>
          <a:p>
            <a:r>
              <a:rPr lang="en-US" sz="2400" dirty="0">
                <a:hlinkClick r:id="rId3"/>
              </a:rPr>
              <a:t>Fanta.Kaba@fortworthtexas.gov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3253-C274-470C-804B-7F7C5855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668" y="1172993"/>
            <a:ext cx="4816876" cy="1419287"/>
          </a:xfrm>
        </p:spPr>
        <p:txBody>
          <a:bodyPr/>
          <a:lstStyle/>
          <a:p>
            <a:r>
              <a:rPr lang="en-US" sz="43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Service Requests (</a:t>
            </a:r>
            <a:r>
              <a:rPr lang="en-US" sz="4300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MyFortWorth</a:t>
            </a:r>
            <a:r>
              <a:rPr lang="en-US" sz="43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A8F7C-BE2F-44F9-88FE-E008C508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37" y="3303387"/>
            <a:ext cx="10720526" cy="29067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MyFW</a:t>
            </a:r>
            <a:r>
              <a:rPr lang="en-US" dirty="0"/>
              <a:t> App for Apple: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https://apps.apple.com/us/app/myfw/id1463082731</a:t>
            </a:r>
            <a:endParaRPr lang="en-US" dirty="0"/>
          </a:p>
          <a:p>
            <a:r>
              <a:rPr lang="en-US" dirty="0" err="1"/>
              <a:t>MyFW</a:t>
            </a:r>
            <a:r>
              <a:rPr lang="en-US" dirty="0"/>
              <a:t> App for Google:</a:t>
            </a:r>
          </a:p>
          <a:p>
            <a:pPr lvl="1"/>
            <a:r>
              <a:rPr lang="en-US" dirty="0">
                <a:hlinkClick r:id="rId3"/>
              </a:rPr>
              <a:t>https://play.google.com/store/apps/details?id=gov.fortworthtexas.service&amp;hl=en_US</a:t>
            </a:r>
            <a:endParaRPr lang="en-US" dirty="0"/>
          </a:p>
          <a:p>
            <a:r>
              <a:rPr lang="en-US" dirty="0"/>
              <a:t>Text </a:t>
            </a:r>
            <a:r>
              <a:rPr lang="en-US" b="1" dirty="0"/>
              <a:t>HELLO</a:t>
            </a:r>
            <a:r>
              <a:rPr lang="en-US" dirty="0"/>
              <a:t> to 817-835-MYFW (6939).</a:t>
            </a:r>
          </a:p>
          <a:p>
            <a:r>
              <a:rPr lang="en-US" b="1" dirty="0"/>
              <a:t>City Call Center:</a:t>
            </a:r>
            <a:br>
              <a:rPr lang="en-US" dirty="0"/>
            </a:br>
            <a:r>
              <a:rPr lang="en-US" dirty="0"/>
              <a:t>817-392-1234</a:t>
            </a:r>
          </a:p>
          <a:p>
            <a:r>
              <a:rPr lang="en-US" dirty="0"/>
              <a:t>Chat Box on City of Fort Worth Website</a:t>
            </a:r>
          </a:p>
        </p:txBody>
      </p:sp>
    </p:spTree>
    <p:extLst>
      <p:ext uri="{BB962C8B-B14F-4D97-AF65-F5344CB8AC3E}">
        <p14:creationId xmlns:p14="http://schemas.microsoft.com/office/powerpoint/2010/main" val="36710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6582" y="1895740"/>
            <a:ext cx="3380104" cy="64770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50" spc="-5" dirty="0">
                <a:solidFill>
                  <a:srgbClr val="000000"/>
                </a:solidFill>
                <a:latin typeface="Arial"/>
                <a:cs typeface="Arial"/>
              </a:rPr>
              <a:t>Thank </a:t>
            </a:r>
            <a:r>
              <a:rPr sz="4050" spc="-1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4050" spc="20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sz="40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6369" y="2969581"/>
            <a:ext cx="4307827" cy="215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55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1CA973-0CC8-D6EA-B6F3-F6E9F39C4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080" y="1945958"/>
            <a:ext cx="9895840" cy="2859722"/>
          </a:xfrm>
        </p:spPr>
        <p:txBody>
          <a:bodyPr>
            <a:noAutofit/>
          </a:bodyPr>
          <a:lstStyle/>
          <a:p>
            <a:r>
              <a:rPr lang="en-US" sz="2800" dirty="0"/>
              <a:t>Good evening. Thank you for joining this </a:t>
            </a:r>
            <a:r>
              <a:rPr lang="en-US" sz="2800" b="1" dirty="0"/>
              <a:t>DESIGN PLAN </a:t>
            </a:r>
            <a:r>
              <a:rPr lang="en-US" sz="2800" dirty="0"/>
              <a:t>discussion. </a:t>
            </a:r>
            <a:r>
              <a:rPr lang="en-US" sz="2000" i="1" dirty="0"/>
              <a:t>Design means no final construction is in play and your input is being considered.</a:t>
            </a:r>
          </a:p>
          <a:p>
            <a:r>
              <a:rPr lang="en-US" sz="2800" dirty="0"/>
              <a:t>We will wait until 6:05PM to start for any still logging in.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Please mute yourselves to avoid echo/ disturbance during the meeting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You may ask questions using the chat box as shown in picture below. Or at the end during the Q/A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This meeting will be recorded and available online at the City’s website.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Note: To mute please press the speaker symbol on the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79742-1028-77EF-07A1-99C61442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219398" cy="11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244916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79"/>
            <a:ext cx="10515600" cy="360648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Provide details about the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status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of this project: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DESIGN PHASE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Our Design Process:  30% - 60% - 90%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Project Details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Project Schedule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Project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6541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244916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+mn-lt"/>
              </a:rPr>
              <a:t>DESIGN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79"/>
            <a:ext cx="10515600" cy="360648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30% Submittal: Conceptual Design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 Traffic Study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60% Submittal: Preliminary Design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 Constructability Walk Through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Utilities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ROW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90% Submittal: Final Design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   Construction plans</a:t>
            </a:r>
          </a:p>
        </p:txBody>
      </p:sp>
    </p:spTree>
    <p:extLst>
      <p:ext uri="{BB962C8B-B14F-4D97-AF65-F5344CB8AC3E}">
        <p14:creationId xmlns:p14="http://schemas.microsoft.com/office/powerpoint/2010/main" val="48896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244916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Why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79"/>
            <a:ext cx="10515600" cy="360648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Found a need to improve traffic flow at the intersection during peak hours, reduce delays, and improve overall safety for all users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Improve pedestrian safety at the intersection by installing pedestrian actuated signals with push buttons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Improve pedestrian access elements such as ADA compliant curb ramps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Project funded by 2022 Bond</a:t>
            </a:r>
          </a:p>
        </p:txBody>
      </p:sp>
    </p:spTree>
    <p:extLst>
      <p:ext uri="{BB962C8B-B14F-4D97-AF65-F5344CB8AC3E}">
        <p14:creationId xmlns:p14="http://schemas.microsoft.com/office/powerpoint/2010/main" val="17198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139" y="1016316"/>
            <a:ext cx="57666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Traffic Operations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1879"/>
            <a:ext cx="10870769" cy="416369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Purpose: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Evaluate improvements to increase capacity, improve mobility, and improve operation.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Background: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Intersection is heavily trafficked with an approximate Average Daily Traffic (ADT) = 30,000 vehicles per day.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Heavy westbound (WB) and southbound (SB) left turn movements.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North Crowley High School located south on 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Hulen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Street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I-35 and Crowley Middle School located east on W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Risinger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Road</a:t>
            </a:r>
          </a:p>
          <a:p>
            <a:pPr lvl="2"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1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139" y="1016316"/>
            <a:ext cx="57666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Traffic Operations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1879"/>
            <a:ext cx="10646044" cy="44541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Analysis: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existing intersection has a high crash rate of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18.8 crashes per year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from 2018-2022.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existing left turn queue exceeds available turn lane storage for all approaches except northbound (NB) 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Hulen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Street.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Intersection Level of Service analyzed for 5 improvement alternatives in 3 analysis years (2026, 2031, and 2046)</a:t>
            </a:r>
          </a:p>
          <a:p>
            <a:pPr lvl="3">
              <a:spcAft>
                <a:spcPts val="600"/>
              </a:spcAft>
            </a:pPr>
            <a:endParaRPr lang="en-US" sz="2200" dirty="0"/>
          </a:p>
          <a:p>
            <a:pPr lvl="2"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5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139" y="1016316"/>
            <a:ext cx="57666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Traffic Operations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057-376E-F0AD-BC5B-E2531470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879"/>
            <a:ext cx="10515600" cy="41636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Recommendations: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Reconstruct all Left Turn Lanes (LTLs) to provide positive offset.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Reconstruct WB LTL to provide dual WB LTLs.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Install NB channelized right with yield operation.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Total LTL lengths be extended the maximum length to maintain existing adjacent median opening spacing.</a:t>
            </a:r>
          </a:p>
        </p:txBody>
      </p:sp>
    </p:spTree>
    <p:extLst>
      <p:ext uri="{BB962C8B-B14F-4D97-AF65-F5344CB8AC3E}">
        <p14:creationId xmlns:p14="http://schemas.microsoft.com/office/powerpoint/2010/main" val="19764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7C1BAE3-7CC8-14DB-8982-4830EB39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47" y="1385667"/>
            <a:ext cx="4916992" cy="53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CC14-206B-CFCA-64DB-03D8EA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00" y="927170"/>
            <a:ext cx="54102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Location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8B0EC-4A65-ABB2-2F5F-88FE6BC99F60}"/>
              </a:ext>
            </a:extLst>
          </p:cNvPr>
          <p:cNvSpPr/>
          <p:nvPr/>
        </p:nvSpPr>
        <p:spPr>
          <a:xfrm>
            <a:off x="1540536" y="3774512"/>
            <a:ext cx="1631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Risinger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100999-A5DE-2869-742A-751E9FBC45BB}"/>
              </a:ext>
            </a:extLst>
          </p:cNvPr>
          <p:cNvSpPr/>
          <p:nvPr/>
        </p:nvSpPr>
        <p:spPr>
          <a:xfrm>
            <a:off x="3308706" y="3497814"/>
            <a:ext cx="925825" cy="92582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CC845-1A81-CAA7-DAE8-9807AB112C20}"/>
              </a:ext>
            </a:extLst>
          </p:cNvPr>
          <p:cNvSpPr/>
          <p:nvPr/>
        </p:nvSpPr>
        <p:spPr>
          <a:xfrm>
            <a:off x="2458278" y="2996797"/>
            <a:ext cx="5040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56E3E-A868-66FE-275B-76D0E5330CCC}"/>
              </a:ext>
            </a:extLst>
          </p:cNvPr>
          <p:cNvSpPr/>
          <p:nvPr/>
        </p:nvSpPr>
        <p:spPr>
          <a:xfrm>
            <a:off x="4293634" y="4349698"/>
            <a:ext cx="681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Chase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D5855-8D28-61F1-0183-28F736C3A616}"/>
              </a:ext>
            </a:extLst>
          </p:cNvPr>
          <p:cNvSpPr/>
          <p:nvPr/>
        </p:nvSpPr>
        <p:spPr>
          <a:xfrm>
            <a:off x="4234531" y="2953109"/>
            <a:ext cx="77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</a:t>
            </a:r>
          </a:p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85D85-AD7E-B51F-B0E3-6A5D1A57B329}"/>
              </a:ext>
            </a:extLst>
          </p:cNvPr>
          <p:cNvSpPr/>
          <p:nvPr/>
        </p:nvSpPr>
        <p:spPr>
          <a:xfrm>
            <a:off x="2458278" y="5884387"/>
            <a:ext cx="9989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AutoZone</a:t>
            </a:r>
            <a:endParaRPr lang="en-US" sz="1600" b="0" cap="none" spc="0" dirty="0">
              <a:ln w="0">
                <a:noFill/>
              </a:ln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8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0AD504-3EFF-9D09-A108-EC1C9F7F1931}"/>
              </a:ext>
            </a:extLst>
          </p:cNvPr>
          <p:cNvSpPr/>
          <p:nvPr/>
        </p:nvSpPr>
        <p:spPr>
          <a:xfrm>
            <a:off x="2394286" y="4700148"/>
            <a:ext cx="10629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Walgreens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CBA9DC8-8BD4-6A2E-5455-1ADD9D54A08D}"/>
              </a:ext>
            </a:extLst>
          </p:cNvPr>
          <p:cNvSpPr/>
          <p:nvPr/>
        </p:nvSpPr>
        <p:spPr>
          <a:xfrm rot="10800000">
            <a:off x="6008446" y="1552551"/>
            <a:ext cx="171450" cy="584775"/>
          </a:xfrm>
          <a:prstGeom prst="downArrow">
            <a:avLst>
              <a:gd name="adj1" fmla="val 27777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6B734-0678-97F6-CE9D-8ED59EE49774}"/>
              </a:ext>
            </a:extLst>
          </p:cNvPr>
          <p:cNvSpPr/>
          <p:nvPr/>
        </p:nvSpPr>
        <p:spPr>
          <a:xfrm>
            <a:off x="5852759" y="1552551"/>
            <a:ext cx="482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38100">
                    <a:schemeClr val="tx1">
                      <a:lumMod val="75000"/>
                      <a:lumOff val="2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434C24-C67A-AF6A-453B-04457BE8D09F}"/>
              </a:ext>
            </a:extLst>
          </p:cNvPr>
          <p:cNvSpPr/>
          <p:nvPr/>
        </p:nvSpPr>
        <p:spPr>
          <a:xfrm rot="16200000">
            <a:off x="3139137" y="1998827"/>
            <a:ext cx="1241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  <a:r>
              <a:rPr lang="en-US" sz="2000" b="0" cap="none" spc="0" dirty="0" err="1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Hulen</a:t>
            </a:r>
            <a:r>
              <a:rPr lang="en-US" sz="2000" b="0" cap="none" spc="0" dirty="0">
                <a:ln w="0">
                  <a:noFill/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</a:t>
            </a:r>
          </a:p>
        </p:txBody>
      </p:sp>
    </p:spTree>
    <p:extLst>
      <p:ext uri="{BB962C8B-B14F-4D97-AF65-F5344CB8AC3E}">
        <p14:creationId xmlns:p14="http://schemas.microsoft.com/office/powerpoint/2010/main" val="409622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b821a2-ad97-4be5-b642-e29c10d111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B8C4D2DF19C449E0EB99B9CC092BC" ma:contentTypeVersion="13" ma:contentTypeDescription="Create a new document." ma:contentTypeScope="" ma:versionID="5db31db8b932b63f69992342c0dcb095">
  <xsd:schema xmlns:xsd="http://www.w3.org/2001/XMLSchema" xmlns:xs="http://www.w3.org/2001/XMLSchema" xmlns:p="http://schemas.microsoft.com/office/2006/metadata/properties" xmlns:ns3="10b821a2-ad97-4be5-b642-e29c10d11103" xmlns:ns4="70821fed-af2a-49da-9660-bd98c07ac665" targetNamespace="http://schemas.microsoft.com/office/2006/metadata/properties" ma:root="true" ma:fieldsID="b1750bea720095df29588ec53c3f1baa" ns3:_="" ns4:_="">
    <xsd:import namespace="10b821a2-ad97-4be5-b642-e29c10d11103"/>
    <xsd:import namespace="70821fed-af2a-49da-9660-bd98c07ac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821a2-ad97-4be5-b642-e29c10d11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21fed-af2a-49da-9660-bd98c07ac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4CF2E-996E-476E-95A5-8ABB45B8E8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0821fed-af2a-49da-9660-bd98c07ac665"/>
    <ds:schemaRef ds:uri="http://purl.org/dc/elements/1.1/"/>
    <ds:schemaRef ds:uri="http://schemas.microsoft.com/office/2006/metadata/properties"/>
    <ds:schemaRef ds:uri="10b821a2-ad97-4be5-b642-e29c10d111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D364EF-01CE-4807-A7C0-5D73E5579B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CB389-8E25-402A-98EE-837F0E96D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821a2-ad97-4be5-b642-e29c10d11103"/>
    <ds:schemaRef ds:uri="70821fed-af2a-49da-9660-bd98c07ac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722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Community Meeting  on Design plans  South Hulen Street and West Risinger Road </vt:lpstr>
      <vt:lpstr>PowerPoint Presentation</vt:lpstr>
      <vt:lpstr>Agenda</vt:lpstr>
      <vt:lpstr>DESIGN PHASE</vt:lpstr>
      <vt:lpstr>Why this Project</vt:lpstr>
      <vt:lpstr>Traffic Operations Study</vt:lpstr>
      <vt:lpstr>Traffic Operations Study</vt:lpstr>
      <vt:lpstr>Traffic Operations Study</vt:lpstr>
      <vt:lpstr>Project Location</vt:lpstr>
      <vt:lpstr>Preliminary Design</vt:lpstr>
      <vt:lpstr>Preliminary Design</vt:lpstr>
      <vt:lpstr>Preliminary Design</vt:lpstr>
      <vt:lpstr>Preliminary Design</vt:lpstr>
      <vt:lpstr>Project Schedule</vt:lpstr>
      <vt:lpstr>Please Contact Us</vt:lpstr>
      <vt:lpstr>Service Requests (MyFortWorth)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Booth</dc:creator>
  <cp:lastModifiedBy>Kaba, Fanta</cp:lastModifiedBy>
  <cp:revision>30</cp:revision>
  <dcterms:created xsi:type="dcterms:W3CDTF">2023-03-05T17:30:49Z</dcterms:created>
  <dcterms:modified xsi:type="dcterms:W3CDTF">2023-08-24T22:41:19Z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0x01010074CB8C4D2DF19C449E0EB99B9CC092BC</vt:lpwstr>
  </property>
</Properties>
</file>