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4"/>
    <p:sldMasterId id="2147483648" r:id="rId5"/>
  </p:sldMasterIdLst>
  <p:notesMasterIdLst>
    <p:notesMasterId r:id="rId24"/>
  </p:notesMasterIdLst>
  <p:sldIdLst>
    <p:sldId id="1909" r:id="rId6"/>
    <p:sldId id="1910" r:id="rId7"/>
    <p:sldId id="1911" r:id="rId8"/>
    <p:sldId id="1882" r:id="rId9"/>
    <p:sldId id="1906" r:id="rId10"/>
    <p:sldId id="1913" r:id="rId11"/>
    <p:sldId id="1880" r:id="rId12"/>
    <p:sldId id="1914" r:id="rId13"/>
    <p:sldId id="1915" r:id="rId14"/>
    <p:sldId id="1916" r:id="rId15"/>
    <p:sldId id="1917" r:id="rId16"/>
    <p:sldId id="1918" r:id="rId17"/>
    <p:sldId id="1919" r:id="rId18"/>
    <p:sldId id="1920" r:id="rId19"/>
    <p:sldId id="1921" r:id="rId20"/>
    <p:sldId id="1922" r:id="rId21"/>
    <p:sldId id="1923" r:id="rId22"/>
    <p:sldId id="1924" r:id="rId23"/>
  </p:sldIdLst>
  <p:sldSz cx="18288000" cy="10287000"/>
  <p:notesSz cx="7010400" cy="92964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E8FBC9-FB6E-423D-A1A1-3934890239ED}">
          <p14:sldIdLst>
            <p14:sldId id="1909"/>
            <p14:sldId id="1910"/>
          </p14:sldIdLst>
        </p14:section>
        <p14:section name="Project Initiation Process" id="{E16B190D-6174-4C42-BEE8-1C11F1F12716}">
          <p14:sldIdLst>
            <p14:sldId id="1911"/>
            <p14:sldId id="1882"/>
            <p14:sldId id="1906"/>
          </p14:sldIdLst>
        </p14:section>
        <p14:section name="Funding" id="{A4949E73-BF1F-4C3A-8B91-F6EF96069C0C}">
          <p14:sldIdLst>
            <p14:sldId id="1913"/>
            <p14:sldId id="1880"/>
          </p14:sldIdLst>
        </p14:section>
        <p14:section name="Coordination" id="{E47F8148-3C7A-4D88-BE2E-84703AD14DB8}">
          <p14:sldIdLst>
            <p14:sldId id="1914"/>
            <p14:sldId id="1915"/>
          </p14:sldIdLst>
        </p14:section>
        <p14:section name="Cast Iron Program" id="{82BE270B-26B4-4EE6-BC48-A8AC18AB2852}">
          <p14:sldIdLst>
            <p14:sldId id="1916"/>
            <p14:sldId id="1917"/>
            <p14:sldId id="1918"/>
            <p14:sldId id="1919"/>
            <p14:sldId id="1920"/>
            <p14:sldId id="1921"/>
            <p14:sldId id="1922"/>
            <p14:sldId id="1923"/>
            <p14:sldId id="19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427105-1206-6F81-8485-F540B7609CF7}" name="Anand, Annie" initials="AA" userId="S::annie.anand@fortworthtexas.gov::402fb76d-5f16-4933-b9f7-24f33a351d1c" providerId="AD"/>
  <p188:author id="{BED3D01B-50D4-8E9C-03C7-5DE43C9675F2}" name="Arega, Zelalem" initials="AZ" userId="S::zelalem.arega@fortworthtexas.gov::d0b6f42b-28ea-4243-bc90-4e90904a041b" providerId="AD"/>
  <p188:author id="{26ABCF28-F35F-F886-9CEF-1C53E42C13F7}" name="Prieur, Lauren L" initials="PL" userId="S::lauren.prieur@fortworthtexas.gov::c6aa0d2a-c14d-41fb-ad5f-130893c72a19" providerId="AD"/>
  <p188:author id="{4D69C958-210B-E191-DE54-F3B27986C40C}" name="Miranda, Karla N" initials="MK" userId="S::karla.miranda@fortworthtexas.gov::e4424c6d-5f5c-4b3d-bd0c-696408e1a65b" providerId="AD"/>
  <p188:author id="{518A48B1-70E8-9FF7-68A8-025371574700}" name="St. Louis, Chelsea O" initials="SO" userId="S::chelsea.st.louis@fortworthtexas.gov::491634e5-46a6-4e9a-85fb-4acc6ddbb250" providerId="AD"/>
  <p188:author id="{37D0ACB8-1435-55F2-5045-439F7860F7E9}" name="Lopez, Raul" initials="LR" userId="S::raul.lopezroura@fortworthtexas.gov::3e07c571-cc17-489d-b891-38736938a69f" providerId="AD"/>
  <p188:author id="{0EF543BC-FD37-1E0B-44C8-AC81B2D346A4}" name="Porter, Kelly K" initials="PK" userId="S::kelly.porter@fortworthtexas.gov::81cfd49c-435e-413b-8d37-d18bb26a92a4" providerId="AD"/>
  <p188:author id="{8A9BF2C0-70A3-9722-43BF-B43997F8A7D2}" name="Wadsack, Patricia L" initials="WP" userId="S::patricia.wadsack@fortworthtexas.gov::9ece76e0-ae9d-4fd5-8951-8f0259f996e1" providerId="AD"/>
  <p188:author id="{7F91AACE-08B8-C067-FFC0-C0E13E1916BD}" name="Hanna, Mary" initials="HM" userId="S::mary.hanna@fortworthtexas.gov::e707470d-e62d-4f48-b077-7e7ed86dba42" providerId="AD"/>
  <p188:author id="{4FC108D3-6073-A28B-B155-8806F1CB577D}" name="Robbins, Gregory P" initials="RG" userId="S::gregory.robbins@fortworthtexas.gov::f41af19e-7551-45de-a927-bd898e65458d" providerId="AD"/>
  <p188:author id="{87A664DF-FE3F-1967-E7D9-2867DA93293F}" name="McDonald, Cauner I" initials="MC" userId="S::cauner.mcdonald@fortworthtexas.gov::9812feeb-0bd2-45ef-9a2b-1096bd147b76" providerId="AD"/>
  <p188:author id="{85E070FF-CAA3-706F-7152-C672901B535A}" name="Arvelo, Viviana M" initials="AV" userId="S::viviana.arvelo@fortworthtexas.gov::63646f93-519b-4c30-9bb9-61f355f0957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, Julia" initials="RJ" lastIdx="1" clrIdx="0">
    <p:extLst>
      <p:ext uri="{19B8F6BF-5375-455C-9EA6-DF929625EA0E}">
        <p15:presenceInfo xmlns:p15="http://schemas.microsoft.com/office/powerpoint/2012/main" userId="S::julia.ryan@fortworthtexas.gov::0fbe5c61-7e63-4432-b2e0-e33c7fe4484e" providerId="AD"/>
      </p:ext>
    </p:extLst>
  </p:cmAuthor>
  <p:cmAuthor id="2" name="St. Louis, Chelsea O" initials="SO" lastIdx="5" clrIdx="1">
    <p:extLst>
      <p:ext uri="{19B8F6BF-5375-455C-9EA6-DF929625EA0E}">
        <p15:presenceInfo xmlns:p15="http://schemas.microsoft.com/office/powerpoint/2012/main" userId="S::chelsea.st.louis@fortworthtexas.gov::491634e5-46a6-4e9a-85fb-4acc6ddbb250" providerId="AD"/>
      </p:ext>
    </p:extLst>
  </p:cmAuthor>
  <p:cmAuthor id="3" name="Zarate, Lane M" initials="ZLM" lastIdx="3" clrIdx="2">
    <p:extLst>
      <p:ext uri="{19B8F6BF-5375-455C-9EA6-DF929625EA0E}">
        <p15:presenceInfo xmlns:p15="http://schemas.microsoft.com/office/powerpoint/2012/main" userId="S-1-5-21-13641068-483087845-1663972903-113085" providerId="AD"/>
      </p:ext>
    </p:extLst>
  </p:cmAuthor>
  <p:cmAuthor id="4" name="Prieur, Lauren L" initials="PLL" lastIdx="8" clrIdx="3">
    <p:extLst>
      <p:ext uri="{19B8F6BF-5375-455C-9EA6-DF929625EA0E}">
        <p15:presenceInfo xmlns:p15="http://schemas.microsoft.com/office/powerpoint/2012/main" userId="S-1-5-21-13641068-483087845-1663972903-114634" providerId="AD"/>
      </p:ext>
    </p:extLst>
  </p:cmAuthor>
  <p:cmAuthor id="5" name="Arvelo, Viviana M" initials="AV" lastIdx="38" clrIdx="4">
    <p:extLst>
      <p:ext uri="{19B8F6BF-5375-455C-9EA6-DF929625EA0E}">
        <p15:presenceInfo xmlns:p15="http://schemas.microsoft.com/office/powerpoint/2012/main" userId="S::viviana.arvelo@fortworthtexas.gov::63646f93-519b-4c30-9bb9-61f355f09574" providerId="AD"/>
      </p:ext>
    </p:extLst>
  </p:cmAuthor>
  <p:cmAuthor id="6" name="Gupta, Rajnish" initials="GR" lastIdx="7" clrIdx="5">
    <p:extLst>
      <p:ext uri="{19B8F6BF-5375-455C-9EA6-DF929625EA0E}">
        <p15:presenceInfo xmlns:p15="http://schemas.microsoft.com/office/powerpoint/2012/main" userId="S::rajnish.gupta@fortworthtexas.gov::5ce85159-24a1-416e-a5f8-ead16301370c" providerId="AD"/>
      </p:ext>
    </p:extLst>
  </p:cmAuthor>
  <p:cmAuthor id="7" name="Wadsack, Patricia L" initials="WP" lastIdx="6" clrIdx="6">
    <p:extLst>
      <p:ext uri="{19B8F6BF-5375-455C-9EA6-DF929625EA0E}">
        <p15:presenceInfo xmlns:p15="http://schemas.microsoft.com/office/powerpoint/2012/main" userId="S::patricia.wadsack@fortworthtexas.gov::9ece76e0-ae9d-4fd5-8951-8f0259f996e1" providerId="AD"/>
      </p:ext>
    </p:extLst>
  </p:cmAuthor>
  <p:cmAuthor id="8" name="Porter, Kelly K" initials="PK" lastIdx="6" clrIdx="7">
    <p:extLst>
      <p:ext uri="{19B8F6BF-5375-455C-9EA6-DF929625EA0E}">
        <p15:presenceInfo xmlns:p15="http://schemas.microsoft.com/office/powerpoint/2012/main" userId="S::kelly.porter@fortworthtexas.gov::81cfd49c-435e-413b-8d37-d18bb26a92a4" providerId="AD"/>
      </p:ext>
    </p:extLst>
  </p:cmAuthor>
  <p:cmAuthor id="9" name="Lopez, Raul" initials="LR" lastIdx="1" clrIdx="8">
    <p:extLst>
      <p:ext uri="{19B8F6BF-5375-455C-9EA6-DF929625EA0E}">
        <p15:presenceInfo xmlns:p15="http://schemas.microsoft.com/office/powerpoint/2012/main" userId="S-1-5-21-13641068-483087845-1663972903-17239" providerId="AD"/>
      </p:ext>
    </p:extLst>
  </p:cmAuthor>
  <p:cmAuthor id="10" name="Lopez, Raul" initials="LR [2]" lastIdx="20" clrIdx="9">
    <p:extLst>
      <p:ext uri="{19B8F6BF-5375-455C-9EA6-DF929625EA0E}">
        <p15:presenceInfo xmlns:p15="http://schemas.microsoft.com/office/powerpoint/2012/main" userId="S::raul.lopezroura@fortworthtexas.gov::3e07c571-cc17-489d-b891-38736938a69f" providerId="AD"/>
      </p:ext>
    </p:extLst>
  </p:cmAuthor>
  <p:cmAuthor id="11" name="Acevedo, Lissette" initials="AL" lastIdx="35" clrIdx="10">
    <p:extLst>
      <p:ext uri="{19B8F6BF-5375-455C-9EA6-DF929625EA0E}">
        <p15:presenceInfo xmlns:p15="http://schemas.microsoft.com/office/powerpoint/2012/main" userId="S::lissette.acevedo@fortworthtexas.gov::03963051-886e-4e1c-a048-0158ecb0234e" providerId="AD"/>
      </p:ext>
    </p:extLst>
  </p:cmAuthor>
  <p:cmAuthor id="12" name="Hanna, Mary" initials="HM" lastIdx="1" clrIdx="11">
    <p:extLst>
      <p:ext uri="{19B8F6BF-5375-455C-9EA6-DF929625EA0E}">
        <p15:presenceInfo xmlns:p15="http://schemas.microsoft.com/office/powerpoint/2012/main" userId="S::mary.hanna@fortworthtexas.gov::e707470d-e62d-4f48-b077-7e7ed86dba42" providerId="AD"/>
      </p:ext>
    </p:extLst>
  </p:cmAuthor>
  <p:cmAuthor id="13" name="Hall, Monty" initials="HM" lastIdx="1" clrIdx="12">
    <p:extLst>
      <p:ext uri="{19B8F6BF-5375-455C-9EA6-DF929625EA0E}">
        <p15:presenceInfo xmlns:p15="http://schemas.microsoft.com/office/powerpoint/2012/main" userId="S::monty.hall@fortworthtexas.gov::d55b3c44-e24c-4f0a-966c-7303f76e4a44" providerId="AD"/>
      </p:ext>
    </p:extLst>
  </p:cmAuthor>
  <p:cmAuthor id="14" name="Anand, Annie" initials="AA" lastIdx="5" clrIdx="13">
    <p:extLst>
      <p:ext uri="{19B8F6BF-5375-455C-9EA6-DF929625EA0E}">
        <p15:presenceInfo xmlns:p15="http://schemas.microsoft.com/office/powerpoint/2012/main" userId="S::annie.anand@fortworthtexas.gov::402fb76d-5f16-4933-b9f7-24f33a351d1c" providerId="AD"/>
      </p:ext>
    </p:extLst>
  </p:cmAuthor>
  <p:cmAuthor id="15" name="Miranda, Karla N" initials="MK" lastIdx="15" clrIdx="14">
    <p:extLst>
      <p:ext uri="{19B8F6BF-5375-455C-9EA6-DF929625EA0E}">
        <p15:presenceInfo xmlns:p15="http://schemas.microsoft.com/office/powerpoint/2012/main" userId="S::karla.miranda@fortworthtexas.gov::e4424c6d-5f5c-4b3d-bd0c-696408e1a65b" providerId="AD"/>
      </p:ext>
    </p:extLst>
  </p:cmAuthor>
  <p:cmAuthor id="16" name="Bryant, Armond" initials="BA" lastIdx="11" clrIdx="15">
    <p:extLst>
      <p:ext uri="{19B8F6BF-5375-455C-9EA6-DF929625EA0E}">
        <p15:presenceInfo xmlns:p15="http://schemas.microsoft.com/office/powerpoint/2012/main" userId="S::armond.bryant@fortworthtexas.gov::edd727f8-bd5f-4c40-9cc5-f1cdd148411b" providerId="AD"/>
      </p:ext>
    </p:extLst>
  </p:cmAuthor>
  <p:cmAuthor id="17" name="Allen, Chad A" initials="AC" lastIdx="1" clrIdx="16">
    <p:extLst>
      <p:ext uri="{19B8F6BF-5375-455C-9EA6-DF929625EA0E}">
        <p15:presenceInfo xmlns:p15="http://schemas.microsoft.com/office/powerpoint/2012/main" userId="S::chad.allen@fortworthtexas.gov::f9e8bd0f-f08e-47d2-a623-b919d4f372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14042"/>
    <a:srgbClr val="DAE3F3"/>
    <a:srgbClr val="E6D5CC"/>
    <a:srgbClr val="F9F5F3"/>
    <a:srgbClr val="3B5675"/>
    <a:srgbClr val="C0EDFF"/>
    <a:srgbClr val="000000"/>
    <a:srgbClr val="CFD5EA"/>
    <a:srgbClr val="91A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953C0-0EA1-4675-9720-615634A62E58}" v="329" dt="2025-09-19T01:27:46.536"/>
    <p1510:client id="{ADC312D1-4EC0-7780-D2A6-AF0297CF598B}" v="6" dt="2025-09-18T21:45:07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38ABD-D9C7-4558-8D88-61337387625F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EAC82-32D7-4682-9ED2-D15BD956AE0F}">
      <dgm:prSet custT="1"/>
      <dgm:spPr/>
      <dgm:t>
        <a:bodyPr/>
        <a:lstStyle/>
        <a:p>
          <a:pPr>
            <a:defRPr b="1"/>
          </a:pPr>
          <a:r>
            <a:rPr lang="en-US" sz="2800" b="1" cap="all" baseline="0" dirty="0">
              <a:latin typeface="Poppins Bold" panose="00000800000000000000" charset="0"/>
              <a:cs typeface="Poppins Bold" panose="00000800000000000000" charset="0"/>
            </a:rPr>
            <a:t>Cast Iron Program</a:t>
          </a:r>
        </a:p>
      </dgm:t>
    </dgm:pt>
    <dgm:pt modelId="{1AF53430-EE84-41C8-9BAE-BF47D5AB2FC6}" type="parTrans" cxnId="{EFE9F231-0CE2-41CD-BBD4-95BD524D6BB3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11F1AE40-5A93-4057-BC56-D6633CCE7E7B}" type="sibTrans" cxnId="{EFE9F231-0CE2-41CD-BBD4-95BD524D6BB3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A6C5AD38-7945-4C15-AF5F-4801DA868551}">
      <dgm:prSet custT="1"/>
      <dgm:spPr/>
      <dgm:t>
        <a:bodyPr/>
        <a:lstStyle/>
        <a:p>
          <a:pPr rtl="0">
            <a:defRPr b="1"/>
          </a:pPr>
          <a:r>
            <a:rPr lang="en-US" sz="2800" b="1" cap="all" baseline="0" dirty="0">
              <a:latin typeface="Poppins Bold" panose="00000800000000000000" charset="0"/>
              <a:ea typeface="Calibri"/>
              <a:cs typeface="Poppins Bold" panose="00000800000000000000" charset="0"/>
            </a:rPr>
            <a:t>Why Cut New Pavement?</a:t>
          </a:r>
          <a:endParaRPr lang="en-US" sz="2800" b="1" cap="all" baseline="0" dirty="0">
            <a:latin typeface="Poppins Bold" panose="00000800000000000000" charset="0"/>
            <a:cs typeface="Poppins Bold" panose="00000800000000000000" charset="0"/>
          </a:endParaRPr>
        </a:p>
      </dgm:t>
    </dgm:pt>
    <dgm:pt modelId="{A8009352-1F91-4CF3-93C8-48321650A4A7}" type="parTrans" cxnId="{1E358175-979D-4831-9C34-6E8D80019305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370AFC30-70B7-4515-BA7C-854973580C97}" type="sibTrans" cxnId="{1E358175-979D-4831-9C34-6E8D80019305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E0BC96EB-AA18-4995-8CCE-70C80DB0734B}">
      <dgm:prSet phldr="0" custT="1"/>
      <dgm:spPr/>
      <dgm:t>
        <a:bodyPr/>
        <a:lstStyle/>
        <a:p>
          <a:pPr rtl="0">
            <a:defRPr b="1"/>
          </a:pPr>
          <a:r>
            <a:rPr lang="en-US" sz="2800" b="0" cap="all" baseline="0" dirty="0">
              <a:latin typeface="+mn-lt"/>
              <a:ea typeface="Calibri"/>
              <a:cs typeface="Poppins Bold" panose="00000800000000000000" charset="0"/>
            </a:rPr>
            <a:t>TPW and Water Projects </a:t>
          </a:r>
          <a:endParaRPr lang="en-US" sz="2800" b="0" cap="all" baseline="0" dirty="0">
            <a:latin typeface="+mn-lt"/>
            <a:cs typeface="Poppins Bold" panose="00000800000000000000" charset="0"/>
          </a:endParaRPr>
        </a:p>
      </dgm:t>
    </dgm:pt>
    <dgm:pt modelId="{CF0ADC29-B82A-4C50-BC72-3E615AE05B4D}" type="parTrans" cxnId="{CF8C0F51-08EB-4C24-AE17-19EEF6148771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7BD9BAC1-088E-431A-83B4-ADC18451DA54}" type="sibTrans" cxnId="{CF8C0F51-08EB-4C24-AE17-19EEF6148771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F5A9A692-8AB1-41D5-9229-5BBF9156498C}">
      <dgm:prSet phldr="0" custT="1"/>
      <dgm:spPr/>
      <dgm:t>
        <a:bodyPr/>
        <a:lstStyle/>
        <a:p>
          <a:pPr rtl="0">
            <a:defRPr b="1"/>
          </a:pPr>
          <a:r>
            <a:rPr lang="en-US" sz="2800" b="1" cap="all" baseline="0" dirty="0">
              <a:latin typeface="Poppins Bold" panose="00000800000000000000" charset="0"/>
              <a:ea typeface="Calibri"/>
              <a:cs typeface="Poppins Bold" panose="00000800000000000000" charset="0"/>
            </a:rPr>
            <a:t>Project Initiation Process</a:t>
          </a:r>
        </a:p>
      </dgm:t>
    </dgm:pt>
    <dgm:pt modelId="{98AA518C-A8A5-4E98-86BD-E17F5500728C}" type="parTrans" cxnId="{E599B630-4C7E-412C-A1FC-A5A05715BF9A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97AD239C-442D-4063-A98E-0EDB18F2B7B4}" type="sibTrans" cxnId="{E599B630-4C7E-412C-A1FC-A5A05715BF9A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525D8122-9EDA-41CE-AB9C-52D321C8BFB0}">
      <dgm:prSet phldr="0" custT="1"/>
      <dgm:spPr/>
      <dgm:t>
        <a:bodyPr/>
        <a:lstStyle/>
        <a:p>
          <a:pPr rtl="0">
            <a:defRPr b="1"/>
          </a:pPr>
          <a:r>
            <a:rPr lang="en-US" sz="2800" b="0" cap="all" baseline="0" dirty="0">
              <a:latin typeface="+mn-lt"/>
              <a:ea typeface="Calibri"/>
              <a:cs typeface="Poppins Bold" panose="00000800000000000000" charset="0"/>
            </a:rPr>
            <a:t>Transportation and Public Works Initiated</a:t>
          </a:r>
          <a:endParaRPr lang="en-US" sz="2800" b="0" cap="all" baseline="0" dirty="0">
            <a:latin typeface="+mn-lt"/>
            <a:cs typeface="Poppins Bold" panose="00000800000000000000" charset="0"/>
          </a:endParaRPr>
        </a:p>
      </dgm:t>
    </dgm:pt>
    <dgm:pt modelId="{2962B9A8-5B24-44F1-AF17-283FDA9E7E7D}" type="parTrans" cxnId="{B4B1A1C3-CCB9-4306-9BE2-586B2B77D284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F8D8791F-00B4-4F86-8AF7-C3F402747B4B}" type="sibTrans" cxnId="{B4B1A1C3-CCB9-4306-9BE2-586B2B77D284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B9414D52-07CC-408B-A4A5-A9B5C080DEE3}">
      <dgm:prSet phldr="0" custT="1"/>
      <dgm:spPr/>
      <dgm:t>
        <a:bodyPr/>
        <a:lstStyle/>
        <a:p>
          <a:pPr rtl="0">
            <a:defRPr b="1"/>
          </a:pPr>
          <a:r>
            <a:rPr lang="en-US" sz="3200" b="1" cap="all" baseline="0" dirty="0">
              <a:latin typeface="Poppins Bold" panose="00000800000000000000" charset="0"/>
              <a:ea typeface="Calibri"/>
              <a:cs typeface="Poppins Bold" panose="00000800000000000000" charset="0"/>
            </a:rPr>
            <a:t>Scope of Work and Funding Breakdown</a:t>
          </a:r>
        </a:p>
      </dgm:t>
    </dgm:pt>
    <dgm:pt modelId="{478DDBE0-74C8-469D-8AF6-4A6994562250}" type="parTrans" cxnId="{7088AE30-BC83-4765-855D-7BF20B002ED6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DC782381-CFFC-41DF-9379-7C3615328EF2}" type="sibTrans" cxnId="{7088AE30-BC83-4765-855D-7BF20B002ED6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67B72EF6-B5A7-4E4F-8C90-656CCDC416D4}">
      <dgm:prSet phldr="0" custT="1"/>
      <dgm:spPr/>
      <dgm:t>
        <a:bodyPr/>
        <a:lstStyle/>
        <a:p>
          <a:pPr rtl="0">
            <a:defRPr b="1"/>
          </a:pPr>
          <a:r>
            <a:rPr lang="en-US" sz="2800" b="0" cap="all" baseline="0" dirty="0">
              <a:latin typeface="+mn-lt"/>
              <a:ea typeface="Calibri"/>
              <a:cs typeface="Poppins Bold" panose="00000800000000000000" charset="0"/>
            </a:rPr>
            <a:t>Water Department Initiated  </a:t>
          </a:r>
        </a:p>
      </dgm:t>
    </dgm:pt>
    <dgm:pt modelId="{6834E6EC-82E2-4421-968C-983D6285A9F2}" type="parTrans" cxnId="{EEB1EAA1-3387-43DB-8573-D7EE5D3F9B49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A3F777B6-F11C-42E7-8868-960186287ADD}" type="sibTrans" cxnId="{EEB1EAA1-3387-43DB-8573-D7EE5D3F9B49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1C493732-795D-4600-9E4D-442891AE153C}">
      <dgm:prSet phldr="0" custT="1"/>
      <dgm:spPr/>
      <dgm:t>
        <a:bodyPr/>
        <a:lstStyle/>
        <a:p>
          <a:pPr rtl="0">
            <a:defRPr b="1"/>
          </a:pPr>
          <a:r>
            <a:rPr lang="en-US" sz="2800" b="1" cap="all" baseline="0" dirty="0">
              <a:latin typeface="Poppins Bold" panose="00000800000000000000" charset="0"/>
              <a:ea typeface="Calibri"/>
              <a:cs typeface="Poppins Bold" panose="00000800000000000000" charset="0"/>
            </a:rPr>
            <a:t>Capital Project Coordination</a:t>
          </a:r>
        </a:p>
      </dgm:t>
    </dgm:pt>
    <dgm:pt modelId="{83A3DF15-7629-4A18-8059-4DE779C2FDE3}" type="parTrans" cxnId="{560CDA86-A695-4664-85B1-454DE7A5D54C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33AAF4CF-196C-40E5-8795-C2D83583F941}" type="sibTrans" cxnId="{560CDA86-A695-4664-85B1-454DE7A5D54C}">
      <dgm:prSet/>
      <dgm:spPr/>
      <dgm:t>
        <a:bodyPr/>
        <a:lstStyle/>
        <a:p>
          <a:endParaRPr lang="en-US" sz="2400" cap="all" baseline="0">
            <a:latin typeface="Poppins Bold" panose="00000800000000000000" charset="0"/>
            <a:cs typeface="Poppins Bold" panose="00000800000000000000" charset="0"/>
          </a:endParaRPr>
        </a:p>
      </dgm:t>
    </dgm:pt>
    <dgm:pt modelId="{2A52B99B-4DA0-4C76-B31E-969A119392AB}" type="pres">
      <dgm:prSet presAssocID="{B9B38ABD-D9C7-4558-8D88-61337387625F}" presName="linear" presStyleCnt="0">
        <dgm:presLayoutVars>
          <dgm:dir/>
          <dgm:animLvl val="lvl"/>
          <dgm:resizeHandles val="exact"/>
        </dgm:presLayoutVars>
      </dgm:prSet>
      <dgm:spPr/>
    </dgm:pt>
    <dgm:pt modelId="{9AB738F2-7D1D-42B9-B263-135384137D14}" type="pres">
      <dgm:prSet presAssocID="{F5A9A692-8AB1-41D5-9229-5BBF9156498C}" presName="parentLin" presStyleCnt="0"/>
      <dgm:spPr/>
    </dgm:pt>
    <dgm:pt modelId="{D5BECFBF-B875-491F-9C72-454092ACFC91}" type="pres">
      <dgm:prSet presAssocID="{F5A9A692-8AB1-41D5-9229-5BBF9156498C}" presName="parentLeftMargin" presStyleLbl="node1" presStyleIdx="0" presStyleCnt="5"/>
      <dgm:spPr/>
    </dgm:pt>
    <dgm:pt modelId="{30BBDBCC-C809-4EF2-A296-DB81DACA4592}" type="pres">
      <dgm:prSet presAssocID="{F5A9A692-8AB1-41D5-9229-5BBF9156498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DE86349-F7A4-42B4-9651-3AA748995563}" type="pres">
      <dgm:prSet presAssocID="{F5A9A692-8AB1-41D5-9229-5BBF9156498C}" presName="negativeSpace" presStyleCnt="0"/>
      <dgm:spPr/>
    </dgm:pt>
    <dgm:pt modelId="{835D397F-F25B-434E-809C-845904538304}" type="pres">
      <dgm:prSet presAssocID="{F5A9A692-8AB1-41D5-9229-5BBF9156498C}" presName="childText" presStyleLbl="conFgAcc1" presStyleIdx="0" presStyleCnt="5">
        <dgm:presLayoutVars>
          <dgm:bulletEnabled val="1"/>
        </dgm:presLayoutVars>
      </dgm:prSet>
      <dgm:spPr/>
    </dgm:pt>
    <dgm:pt modelId="{988B5E1A-3A34-4170-B8AC-1E28583EF565}" type="pres">
      <dgm:prSet presAssocID="{97AD239C-442D-4063-A98E-0EDB18F2B7B4}" presName="spaceBetweenRectangles" presStyleCnt="0"/>
      <dgm:spPr/>
    </dgm:pt>
    <dgm:pt modelId="{989BADDE-A208-4883-BC75-B5B4596A9F8F}" type="pres">
      <dgm:prSet presAssocID="{B9414D52-07CC-408B-A4A5-A9B5C080DEE3}" presName="parentLin" presStyleCnt="0"/>
      <dgm:spPr/>
    </dgm:pt>
    <dgm:pt modelId="{6D43D9FA-4A34-4D89-B345-CE9E881EF286}" type="pres">
      <dgm:prSet presAssocID="{B9414D52-07CC-408B-A4A5-A9B5C080DEE3}" presName="parentLeftMargin" presStyleLbl="node1" presStyleIdx="0" presStyleCnt="5"/>
      <dgm:spPr/>
    </dgm:pt>
    <dgm:pt modelId="{175AEEE9-5972-472B-BDD9-AD8418D7C065}" type="pres">
      <dgm:prSet presAssocID="{B9414D52-07CC-408B-A4A5-A9B5C080DEE3}" presName="parentText" presStyleLbl="node1" presStyleIdx="1" presStyleCnt="5" custScaleX="164551">
        <dgm:presLayoutVars>
          <dgm:chMax val="0"/>
          <dgm:bulletEnabled val="1"/>
        </dgm:presLayoutVars>
      </dgm:prSet>
      <dgm:spPr/>
    </dgm:pt>
    <dgm:pt modelId="{C3F42950-A743-47BE-A90F-B129AA1F4AE6}" type="pres">
      <dgm:prSet presAssocID="{B9414D52-07CC-408B-A4A5-A9B5C080DEE3}" presName="negativeSpace" presStyleCnt="0"/>
      <dgm:spPr/>
    </dgm:pt>
    <dgm:pt modelId="{2C552A9E-25E9-43D9-BFD8-D91C9C54577C}" type="pres">
      <dgm:prSet presAssocID="{B9414D52-07CC-408B-A4A5-A9B5C080DEE3}" presName="childText" presStyleLbl="conFgAcc1" presStyleIdx="1" presStyleCnt="5">
        <dgm:presLayoutVars>
          <dgm:bulletEnabled val="1"/>
        </dgm:presLayoutVars>
      </dgm:prSet>
      <dgm:spPr/>
    </dgm:pt>
    <dgm:pt modelId="{91BDD3CA-82DC-4F04-B690-5CA28D963E55}" type="pres">
      <dgm:prSet presAssocID="{DC782381-CFFC-41DF-9379-7C3615328EF2}" presName="spaceBetweenRectangles" presStyleCnt="0"/>
      <dgm:spPr/>
    </dgm:pt>
    <dgm:pt modelId="{8E1F3F82-CE13-4042-A55C-82AE08505EB5}" type="pres">
      <dgm:prSet presAssocID="{1C493732-795D-4600-9E4D-442891AE153C}" presName="parentLin" presStyleCnt="0"/>
      <dgm:spPr/>
    </dgm:pt>
    <dgm:pt modelId="{E969B613-ADA3-433A-AFF2-D617773BBA44}" type="pres">
      <dgm:prSet presAssocID="{1C493732-795D-4600-9E4D-442891AE153C}" presName="parentLeftMargin" presStyleLbl="node1" presStyleIdx="1" presStyleCnt="5"/>
      <dgm:spPr/>
    </dgm:pt>
    <dgm:pt modelId="{B74264A9-FA0A-4CFE-A5EE-BD1184456D5D}" type="pres">
      <dgm:prSet presAssocID="{1C493732-795D-4600-9E4D-442891AE153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805A451-357D-41F9-B3DE-6E91A9F9F291}" type="pres">
      <dgm:prSet presAssocID="{1C493732-795D-4600-9E4D-442891AE153C}" presName="negativeSpace" presStyleCnt="0"/>
      <dgm:spPr/>
    </dgm:pt>
    <dgm:pt modelId="{FA4247AD-ADE9-4048-984B-EE93DFB4360E}" type="pres">
      <dgm:prSet presAssocID="{1C493732-795D-4600-9E4D-442891AE153C}" presName="childText" presStyleLbl="conFgAcc1" presStyleIdx="2" presStyleCnt="5">
        <dgm:presLayoutVars>
          <dgm:bulletEnabled val="1"/>
        </dgm:presLayoutVars>
      </dgm:prSet>
      <dgm:spPr/>
    </dgm:pt>
    <dgm:pt modelId="{CEDDDC14-B94E-43E6-A881-C350E0FEC2FC}" type="pres">
      <dgm:prSet presAssocID="{33AAF4CF-196C-40E5-8795-C2D83583F941}" presName="spaceBetweenRectangles" presStyleCnt="0"/>
      <dgm:spPr/>
    </dgm:pt>
    <dgm:pt modelId="{D113BE55-A8EA-4ADB-93B2-67C041B3CCA6}" type="pres">
      <dgm:prSet presAssocID="{EFCEAC82-32D7-4682-9ED2-D15BD956AE0F}" presName="parentLin" presStyleCnt="0"/>
      <dgm:spPr/>
    </dgm:pt>
    <dgm:pt modelId="{85AD60FB-50F9-4BD5-AAE3-C195A220DAA4}" type="pres">
      <dgm:prSet presAssocID="{EFCEAC82-32D7-4682-9ED2-D15BD956AE0F}" presName="parentLeftMargin" presStyleLbl="node1" presStyleIdx="2" presStyleCnt="5"/>
      <dgm:spPr/>
    </dgm:pt>
    <dgm:pt modelId="{B33E00AE-F52A-416A-BC45-C8D05ECA2E27}" type="pres">
      <dgm:prSet presAssocID="{EFCEAC82-32D7-4682-9ED2-D15BD956AE0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36D3F43-7098-4128-95A7-88AEC92126DA}" type="pres">
      <dgm:prSet presAssocID="{EFCEAC82-32D7-4682-9ED2-D15BD956AE0F}" presName="negativeSpace" presStyleCnt="0"/>
      <dgm:spPr/>
    </dgm:pt>
    <dgm:pt modelId="{61DFCBE8-256F-471E-9B35-BF30A0DEDA46}" type="pres">
      <dgm:prSet presAssocID="{EFCEAC82-32D7-4682-9ED2-D15BD956AE0F}" presName="childText" presStyleLbl="conFgAcc1" presStyleIdx="3" presStyleCnt="5">
        <dgm:presLayoutVars>
          <dgm:bulletEnabled val="1"/>
        </dgm:presLayoutVars>
      </dgm:prSet>
      <dgm:spPr/>
    </dgm:pt>
    <dgm:pt modelId="{AEBAF1C1-D75C-44C6-ABF3-0B50694F2908}" type="pres">
      <dgm:prSet presAssocID="{11F1AE40-5A93-4057-BC56-D6633CCE7E7B}" presName="spaceBetweenRectangles" presStyleCnt="0"/>
      <dgm:spPr/>
    </dgm:pt>
    <dgm:pt modelId="{D5D62B7D-E84A-4C2B-84E1-A0017DC8CC73}" type="pres">
      <dgm:prSet presAssocID="{A6C5AD38-7945-4C15-AF5F-4801DA868551}" presName="parentLin" presStyleCnt="0"/>
      <dgm:spPr/>
    </dgm:pt>
    <dgm:pt modelId="{D11320DD-5826-49F3-9C8E-CAA55B366F8C}" type="pres">
      <dgm:prSet presAssocID="{A6C5AD38-7945-4C15-AF5F-4801DA868551}" presName="parentLeftMargin" presStyleLbl="node1" presStyleIdx="3" presStyleCnt="5"/>
      <dgm:spPr/>
    </dgm:pt>
    <dgm:pt modelId="{BA17A37A-A273-44F5-A3A7-C2A4B0B0E846}" type="pres">
      <dgm:prSet presAssocID="{A6C5AD38-7945-4C15-AF5F-4801DA86855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A870624-94D8-40D1-A2BE-2CB0B63260BD}" type="pres">
      <dgm:prSet presAssocID="{A6C5AD38-7945-4C15-AF5F-4801DA868551}" presName="negativeSpace" presStyleCnt="0"/>
      <dgm:spPr/>
    </dgm:pt>
    <dgm:pt modelId="{97DF7A19-E3E3-4C0E-A0DA-F78A2CF15531}" type="pres">
      <dgm:prSet presAssocID="{A6C5AD38-7945-4C15-AF5F-4801DA86855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73A6508-BE0C-4933-888A-34E2599B4756}" type="presOf" srcId="{67B72EF6-B5A7-4E4F-8C90-656CCDC416D4}" destId="{835D397F-F25B-434E-809C-845904538304}" srcOrd="0" destOrd="0" presId="urn:microsoft.com/office/officeart/2005/8/layout/list1"/>
    <dgm:cxn modelId="{BB14ED0E-DA0E-444E-A6A2-209425CA12C8}" type="presOf" srcId="{E0BC96EB-AA18-4995-8CCE-70C80DB0734B}" destId="{2C552A9E-25E9-43D9-BFD8-D91C9C54577C}" srcOrd="0" destOrd="0" presId="urn:microsoft.com/office/officeart/2005/8/layout/list1"/>
    <dgm:cxn modelId="{D7404019-5EC3-4319-9B0F-D28BF6298414}" type="presOf" srcId="{A6C5AD38-7945-4C15-AF5F-4801DA868551}" destId="{BA17A37A-A273-44F5-A3A7-C2A4B0B0E846}" srcOrd="1" destOrd="0" presId="urn:microsoft.com/office/officeart/2005/8/layout/list1"/>
    <dgm:cxn modelId="{8824AB25-A7FA-4F55-831B-99E19FCCB9DC}" type="presOf" srcId="{1C493732-795D-4600-9E4D-442891AE153C}" destId="{E969B613-ADA3-433A-AFF2-D617773BBA44}" srcOrd="0" destOrd="0" presId="urn:microsoft.com/office/officeart/2005/8/layout/list1"/>
    <dgm:cxn modelId="{7088AE30-BC83-4765-855D-7BF20B002ED6}" srcId="{B9B38ABD-D9C7-4558-8D88-61337387625F}" destId="{B9414D52-07CC-408B-A4A5-A9B5C080DEE3}" srcOrd="1" destOrd="0" parTransId="{478DDBE0-74C8-469D-8AF6-4A6994562250}" sibTransId="{DC782381-CFFC-41DF-9379-7C3615328EF2}"/>
    <dgm:cxn modelId="{E599B630-4C7E-412C-A1FC-A5A05715BF9A}" srcId="{B9B38ABD-D9C7-4558-8D88-61337387625F}" destId="{F5A9A692-8AB1-41D5-9229-5BBF9156498C}" srcOrd="0" destOrd="0" parTransId="{98AA518C-A8A5-4E98-86BD-E17F5500728C}" sibTransId="{97AD239C-442D-4063-A98E-0EDB18F2B7B4}"/>
    <dgm:cxn modelId="{EFE9F231-0CE2-41CD-BBD4-95BD524D6BB3}" srcId="{B9B38ABD-D9C7-4558-8D88-61337387625F}" destId="{EFCEAC82-32D7-4682-9ED2-D15BD956AE0F}" srcOrd="3" destOrd="0" parTransId="{1AF53430-EE84-41C8-9BAE-BF47D5AB2FC6}" sibTransId="{11F1AE40-5A93-4057-BC56-D6633CCE7E7B}"/>
    <dgm:cxn modelId="{8C66C23F-D91E-44CD-8EF2-5DDC69E22D84}" type="presOf" srcId="{1C493732-795D-4600-9E4D-442891AE153C}" destId="{B74264A9-FA0A-4CFE-A5EE-BD1184456D5D}" srcOrd="1" destOrd="0" presId="urn:microsoft.com/office/officeart/2005/8/layout/list1"/>
    <dgm:cxn modelId="{A9A13643-2AF7-4480-A3E5-EF2168B94635}" type="presOf" srcId="{F5A9A692-8AB1-41D5-9229-5BBF9156498C}" destId="{30BBDBCC-C809-4EF2-A296-DB81DACA4592}" srcOrd="1" destOrd="0" presId="urn:microsoft.com/office/officeart/2005/8/layout/list1"/>
    <dgm:cxn modelId="{9051296C-2B77-4593-8948-D949BCB01542}" type="presOf" srcId="{F5A9A692-8AB1-41D5-9229-5BBF9156498C}" destId="{D5BECFBF-B875-491F-9C72-454092ACFC91}" srcOrd="0" destOrd="0" presId="urn:microsoft.com/office/officeart/2005/8/layout/list1"/>
    <dgm:cxn modelId="{CF8C0F51-08EB-4C24-AE17-19EEF6148771}" srcId="{B9414D52-07CC-408B-A4A5-A9B5C080DEE3}" destId="{E0BC96EB-AA18-4995-8CCE-70C80DB0734B}" srcOrd="0" destOrd="0" parTransId="{CF0ADC29-B82A-4C50-BC72-3E615AE05B4D}" sibTransId="{7BD9BAC1-088E-431A-83B4-ADC18451DA54}"/>
    <dgm:cxn modelId="{1E358175-979D-4831-9C34-6E8D80019305}" srcId="{B9B38ABD-D9C7-4558-8D88-61337387625F}" destId="{A6C5AD38-7945-4C15-AF5F-4801DA868551}" srcOrd="4" destOrd="0" parTransId="{A8009352-1F91-4CF3-93C8-48321650A4A7}" sibTransId="{370AFC30-70B7-4515-BA7C-854973580C97}"/>
    <dgm:cxn modelId="{515C6783-43BB-4259-9138-50CD885B5F56}" type="presOf" srcId="{B9414D52-07CC-408B-A4A5-A9B5C080DEE3}" destId="{175AEEE9-5972-472B-BDD9-AD8418D7C065}" srcOrd="1" destOrd="0" presId="urn:microsoft.com/office/officeart/2005/8/layout/list1"/>
    <dgm:cxn modelId="{560CDA86-A695-4664-85B1-454DE7A5D54C}" srcId="{B9B38ABD-D9C7-4558-8D88-61337387625F}" destId="{1C493732-795D-4600-9E4D-442891AE153C}" srcOrd="2" destOrd="0" parTransId="{83A3DF15-7629-4A18-8059-4DE779C2FDE3}" sibTransId="{33AAF4CF-196C-40E5-8795-C2D83583F941}"/>
    <dgm:cxn modelId="{EEB1EAA1-3387-43DB-8573-D7EE5D3F9B49}" srcId="{F5A9A692-8AB1-41D5-9229-5BBF9156498C}" destId="{67B72EF6-B5A7-4E4F-8C90-656CCDC416D4}" srcOrd="0" destOrd="0" parTransId="{6834E6EC-82E2-4421-968C-983D6285A9F2}" sibTransId="{A3F777B6-F11C-42E7-8868-960186287ADD}"/>
    <dgm:cxn modelId="{D0FD59A2-14FA-446B-A4A9-1E86A8B91CCB}" type="presOf" srcId="{B9B38ABD-D9C7-4558-8D88-61337387625F}" destId="{2A52B99B-4DA0-4C76-B31E-969A119392AB}" srcOrd="0" destOrd="0" presId="urn:microsoft.com/office/officeart/2005/8/layout/list1"/>
    <dgm:cxn modelId="{19D604C1-9144-4124-A262-E518ADC1C1C9}" type="presOf" srcId="{EFCEAC82-32D7-4682-9ED2-D15BD956AE0F}" destId="{B33E00AE-F52A-416A-BC45-C8D05ECA2E27}" srcOrd="1" destOrd="0" presId="urn:microsoft.com/office/officeart/2005/8/layout/list1"/>
    <dgm:cxn modelId="{B4B1A1C3-CCB9-4306-9BE2-586B2B77D284}" srcId="{F5A9A692-8AB1-41D5-9229-5BBF9156498C}" destId="{525D8122-9EDA-41CE-AB9C-52D321C8BFB0}" srcOrd="1" destOrd="0" parTransId="{2962B9A8-5B24-44F1-AF17-283FDA9E7E7D}" sibTransId="{F8D8791F-00B4-4F86-8AF7-C3F402747B4B}"/>
    <dgm:cxn modelId="{97FE35D2-CAA2-43E5-A3B8-9314B3F47DB6}" type="presOf" srcId="{A6C5AD38-7945-4C15-AF5F-4801DA868551}" destId="{D11320DD-5826-49F3-9C8E-CAA55B366F8C}" srcOrd="0" destOrd="0" presId="urn:microsoft.com/office/officeart/2005/8/layout/list1"/>
    <dgm:cxn modelId="{451F5AD8-5495-404B-A1F2-8DBF504EC32A}" type="presOf" srcId="{B9414D52-07CC-408B-A4A5-A9B5C080DEE3}" destId="{6D43D9FA-4A34-4D89-B345-CE9E881EF286}" srcOrd="0" destOrd="0" presId="urn:microsoft.com/office/officeart/2005/8/layout/list1"/>
    <dgm:cxn modelId="{6B036CF2-D6EA-418E-AF77-5D65C528F58F}" type="presOf" srcId="{525D8122-9EDA-41CE-AB9C-52D321C8BFB0}" destId="{835D397F-F25B-434E-809C-845904538304}" srcOrd="0" destOrd="1" presId="urn:microsoft.com/office/officeart/2005/8/layout/list1"/>
    <dgm:cxn modelId="{4800A3F2-1B2E-435E-AAA3-BEEB3DEFE095}" type="presOf" srcId="{EFCEAC82-32D7-4682-9ED2-D15BD956AE0F}" destId="{85AD60FB-50F9-4BD5-AAE3-C195A220DAA4}" srcOrd="0" destOrd="0" presId="urn:microsoft.com/office/officeart/2005/8/layout/list1"/>
    <dgm:cxn modelId="{72E053E5-A098-403C-9A6A-46AE1F5E6376}" type="presParOf" srcId="{2A52B99B-4DA0-4C76-B31E-969A119392AB}" destId="{9AB738F2-7D1D-42B9-B263-135384137D14}" srcOrd="0" destOrd="0" presId="urn:microsoft.com/office/officeart/2005/8/layout/list1"/>
    <dgm:cxn modelId="{9A13FE27-418B-4451-B731-CB59FDC2341C}" type="presParOf" srcId="{9AB738F2-7D1D-42B9-B263-135384137D14}" destId="{D5BECFBF-B875-491F-9C72-454092ACFC91}" srcOrd="0" destOrd="0" presId="urn:microsoft.com/office/officeart/2005/8/layout/list1"/>
    <dgm:cxn modelId="{7128385A-B5D0-4EB2-816B-F3D52F6E1B71}" type="presParOf" srcId="{9AB738F2-7D1D-42B9-B263-135384137D14}" destId="{30BBDBCC-C809-4EF2-A296-DB81DACA4592}" srcOrd="1" destOrd="0" presId="urn:microsoft.com/office/officeart/2005/8/layout/list1"/>
    <dgm:cxn modelId="{AD84107D-D072-478E-B304-E5A58123DCFC}" type="presParOf" srcId="{2A52B99B-4DA0-4C76-B31E-969A119392AB}" destId="{7DE86349-F7A4-42B4-9651-3AA748995563}" srcOrd="1" destOrd="0" presId="urn:microsoft.com/office/officeart/2005/8/layout/list1"/>
    <dgm:cxn modelId="{2FE4FAD0-D837-4B23-A76E-73C528109159}" type="presParOf" srcId="{2A52B99B-4DA0-4C76-B31E-969A119392AB}" destId="{835D397F-F25B-434E-809C-845904538304}" srcOrd="2" destOrd="0" presId="urn:microsoft.com/office/officeart/2005/8/layout/list1"/>
    <dgm:cxn modelId="{33E37DB8-5270-4B9C-9B83-0A4B717F5548}" type="presParOf" srcId="{2A52B99B-4DA0-4C76-B31E-969A119392AB}" destId="{988B5E1A-3A34-4170-B8AC-1E28583EF565}" srcOrd="3" destOrd="0" presId="urn:microsoft.com/office/officeart/2005/8/layout/list1"/>
    <dgm:cxn modelId="{E34D1451-53F7-4397-BE7C-99D599BD5778}" type="presParOf" srcId="{2A52B99B-4DA0-4C76-B31E-969A119392AB}" destId="{989BADDE-A208-4883-BC75-B5B4596A9F8F}" srcOrd="4" destOrd="0" presId="urn:microsoft.com/office/officeart/2005/8/layout/list1"/>
    <dgm:cxn modelId="{05C0D35F-A48A-4545-A244-9073F2EE5E58}" type="presParOf" srcId="{989BADDE-A208-4883-BC75-B5B4596A9F8F}" destId="{6D43D9FA-4A34-4D89-B345-CE9E881EF286}" srcOrd="0" destOrd="0" presId="urn:microsoft.com/office/officeart/2005/8/layout/list1"/>
    <dgm:cxn modelId="{0E4FCBB1-DCE0-4690-9588-CE32C9CBDDDC}" type="presParOf" srcId="{989BADDE-A208-4883-BC75-B5B4596A9F8F}" destId="{175AEEE9-5972-472B-BDD9-AD8418D7C065}" srcOrd="1" destOrd="0" presId="urn:microsoft.com/office/officeart/2005/8/layout/list1"/>
    <dgm:cxn modelId="{B297A137-2FF4-49F8-86D6-BBDC622BACA5}" type="presParOf" srcId="{2A52B99B-4DA0-4C76-B31E-969A119392AB}" destId="{C3F42950-A743-47BE-A90F-B129AA1F4AE6}" srcOrd="5" destOrd="0" presId="urn:microsoft.com/office/officeart/2005/8/layout/list1"/>
    <dgm:cxn modelId="{767EAFA6-2472-4030-92C1-CB0FD201B143}" type="presParOf" srcId="{2A52B99B-4DA0-4C76-B31E-969A119392AB}" destId="{2C552A9E-25E9-43D9-BFD8-D91C9C54577C}" srcOrd="6" destOrd="0" presId="urn:microsoft.com/office/officeart/2005/8/layout/list1"/>
    <dgm:cxn modelId="{8F78AD76-C64B-4077-909C-DE57D66F00E4}" type="presParOf" srcId="{2A52B99B-4DA0-4C76-B31E-969A119392AB}" destId="{91BDD3CA-82DC-4F04-B690-5CA28D963E55}" srcOrd="7" destOrd="0" presId="urn:microsoft.com/office/officeart/2005/8/layout/list1"/>
    <dgm:cxn modelId="{C52DCA20-8E86-44C4-82FB-E063E5859280}" type="presParOf" srcId="{2A52B99B-4DA0-4C76-B31E-969A119392AB}" destId="{8E1F3F82-CE13-4042-A55C-82AE08505EB5}" srcOrd="8" destOrd="0" presId="urn:microsoft.com/office/officeart/2005/8/layout/list1"/>
    <dgm:cxn modelId="{27C1CD9A-20F4-476E-9C98-0A7D0D184FA6}" type="presParOf" srcId="{8E1F3F82-CE13-4042-A55C-82AE08505EB5}" destId="{E969B613-ADA3-433A-AFF2-D617773BBA44}" srcOrd="0" destOrd="0" presId="urn:microsoft.com/office/officeart/2005/8/layout/list1"/>
    <dgm:cxn modelId="{E876CDFC-58A1-4E85-A018-2E21BCAFE2DB}" type="presParOf" srcId="{8E1F3F82-CE13-4042-A55C-82AE08505EB5}" destId="{B74264A9-FA0A-4CFE-A5EE-BD1184456D5D}" srcOrd="1" destOrd="0" presId="urn:microsoft.com/office/officeart/2005/8/layout/list1"/>
    <dgm:cxn modelId="{3FF86D77-389E-4BDF-976F-8710700DC80F}" type="presParOf" srcId="{2A52B99B-4DA0-4C76-B31E-969A119392AB}" destId="{A805A451-357D-41F9-B3DE-6E91A9F9F291}" srcOrd="9" destOrd="0" presId="urn:microsoft.com/office/officeart/2005/8/layout/list1"/>
    <dgm:cxn modelId="{46AE06C6-FB72-4AA8-9EB8-CCA024531994}" type="presParOf" srcId="{2A52B99B-4DA0-4C76-B31E-969A119392AB}" destId="{FA4247AD-ADE9-4048-984B-EE93DFB4360E}" srcOrd="10" destOrd="0" presId="urn:microsoft.com/office/officeart/2005/8/layout/list1"/>
    <dgm:cxn modelId="{F87F64CA-6341-4053-B2C1-006951C4ECAC}" type="presParOf" srcId="{2A52B99B-4DA0-4C76-B31E-969A119392AB}" destId="{CEDDDC14-B94E-43E6-A881-C350E0FEC2FC}" srcOrd="11" destOrd="0" presId="urn:microsoft.com/office/officeart/2005/8/layout/list1"/>
    <dgm:cxn modelId="{8E4FE6E6-452E-4EE3-9738-4A2514698089}" type="presParOf" srcId="{2A52B99B-4DA0-4C76-B31E-969A119392AB}" destId="{D113BE55-A8EA-4ADB-93B2-67C041B3CCA6}" srcOrd="12" destOrd="0" presId="urn:microsoft.com/office/officeart/2005/8/layout/list1"/>
    <dgm:cxn modelId="{6D966909-6083-45FC-BA17-F97ACB5A2531}" type="presParOf" srcId="{D113BE55-A8EA-4ADB-93B2-67C041B3CCA6}" destId="{85AD60FB-50F9-4BD5-AAE3-C195A220DAA4}" srcOrd="0" destOrd="0" presId="urn:microsoft.com/office/officeart/2005/8/layout/list1"/>
    <dgm:cxn modelId="{CF872001-A175-4E3B-9272-A19AA221A274}" type="presParOf" srcId="{D113BE55-A8EA-4ADB-93B2-67C041B3CCA6}" destId="{B33E00AE-F52A-416A-BC45-C8D05ECA2E27}" srcOrd="1" destOrd="0" presId="urn:microsoft.com/office/officeart/2005/8/layout/list1"/>
    <dgm:cxn modelId="{3B955C8F-8F4C-4BCE-839E-86A5AFB776C2}" type="presParOf" srcId="{2A52B99B-4DA0-4C76-B31E-969A119392AB}" destId="{736D3F43-7098-4128-95A7-88AEC92126DA}" srcOrd="13" destOrd="0" presId="urn:microsoft.com/office/officeart/2005/8/layout/list1"/>
    <dgm:cxn modelId="{D93B5610-0EBB-4624-97BA-C8E9A9B36E7E}" type="presParOf" srcId="{2A52B99B-4DA0-4C76-B31E-969A119392AB}" destId="{61DFCBE8-256F-471E-9B35-BF30A0DEDA46}" srcOrd="14" destOrd="0" presId="urn:microsoft.com/office/officeart/2005/8/layout/list1"/>
    <dgm:cxn modelId="{C24DB8F6-40A1-49D3-AD09-4AD698696DFA}" type="presParOf" srcId="{2A52B99B-4DA0-4C76-B31E-969A119392AB}" destId="{AEBAF1C1-D75C-44C6-ABF3-0B50694F2908}" srcOrd="15" destOrd="0" presId="urn:microsoft.com/office/officeart/2005/8/layout/list1"/>
    <dgm:cxn modelId="{2E0AC6E2-342F-47DA-B4BE-1EFCD86AB010}" type="presParOf" srcId="{2A52B99B-4DA0-4C76-B31E-969A119392AB}" destId="{D5D62B7D-E84A-4C2B-84E1-A0017DC8CC73}" srcOrd="16" destOrd="0" presId="urn:microsoft.com/office/officeart/2005/8/layout/list1"/>
    <dgm:cxn modelId="{D12152C2-237F-41F7-8C14-B47FDD9011B1}" type="presParOf" srcId="{D5D62B7D-E84A-4C2B-84E1-A0017DC8CC73}" destId="{D11320DD-5826-49F3-9C8E-CAA55B366F8C}" srcOrd="0" destOrd="0" presId="urn:microsoft.com/office/officeart/2005/8/layout/list1"/>
    <dgm:cxn modelId="{6AFC1602-BC8C-4F23-AFC6-07A11E33CB49}" type="presParOf" srcId="{D5D62B7D-E84A-4C2B-84E1-A0017DC8CC73}" destId="{BA17A37A-A273-44F5-A3A7-C2A4B0B0E846}" srcOrd="1" destOrd="0" presId="urn:microsoft.com/office/officeart/2005/8/layout/list1"/>
    <dgm:cxn modelId="{C1A7C7E9-5F63-42BB-9B67-1B94A4079037}" type="presParOf" srcId="{2A52B99B-4DA0-4C76-B31E-969A119392AB}" destId="{2A870624-94D8-40D1-A2BE-2CB0B63260BD}" srcOrd="17" destOrd="0" presId="urn:microsoft.com/office/officeart/2005/8/layout/list1"/>
    <dgm:cxn modelId="{776B26D6-47B2-4318-B979-0117CF3EC334}" type="presParOf" srcId="{2A52B99B-4DA0-4C76-B31E-969A119392AB}" destId="{97DF7A19-E3E3-4C0E-A0DA-F78A2CF1553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D397F-F25B-434E-809C-845904538304}">
      <dsp:nvSpPr>
        <dsp:cNvPr id="0" name=""/>
        <dsp:cNvSpPr/>
      </dsp:nvSpPr>
      <dsp:spPr>
        <a:xfrm>
          <a:off x="0" y="473478"/>
          <a:ext cx="10467474" cy="1872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392" tIns="604012" rIns="812392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en-US" sz="2800" b="0" kern="1200" cap="all" baseline="0" dirty="0">
              <a:latin typeface="+mn-lt"/>
              <a:ea typeface="Calibri"/>
              <a:cs typeface="Poppins Bold" panose="00000800000000000000" charset="0"/>
            </a:rPr>
            <a:t>Water Department Initiated  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en-US" sz="2800" b="0" kern="1200" cap="all" baseline="0" dirty="0">
              <a:latin typeface="+mn-lt"/>
              <a:ea typeface="Calibri"/>
              <a:cs typeface="Poppins Bold" panose="00000800000000000000" charset="0"/>
            </a:rPr>
            <a:t>Transportation and Public Works Initiated</a:t>
          </a:r>
          <a:endParaRPr lang="en-US" sz="2800" b="0" kern="1200" cap="all" baseline="0" dirty="0">
            <a:latin typeface="+mn-lt"/>
            <a:cs typeface="Poppins Bold" panose="00000800000000000000" charset="0"/>
          </a:endParaRPr>
        </a:p>
      </dsp:txBody>
      <dsp:txXfrm>
        <a:off x="0" y="473478"/>
        <a:ext cx="10467474" cy="1872675"/>
      </dsp:txXfrm>
    </dsp:sp>
    <dsp:sp modelId="{30BBDBCC-C809-4EF2-A296-DB81DACA4592}">
      <dsp:nvSpPr>
        <dsp:cNvPr id="0" name=""/>
        <dsp:cNvSpPr/>
      </dsp:nvSpPr>
      <dsp:spPr>
        <a:xfrm>
          <a:off x="523373" y="45438"/>
          <a:ext cx="7327232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952" tIns="0" rIns="276952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cap="all" baseline="0" dirty="0">
              <a:latin typeface="Poppins Bold" panose="00000800000000000000" charset="0"/>
              <a:ea typeface="Calibri"/>
              <a:cs typeface="Poppins Bold" panose="00000800000000000000" charset="0"/>
            </a:rPr>
            <a:t>Project Initiation Process</a:t>
          </a:r>
        </a:p>
      </dsp:txBody>
      <dsp:txXfrm>
        <a:off x="565163" y="87228"/>
        <a:ext cx="7243652" cy="772500"/>
      </dsp:txXfrm>
    </dsp:sp>
    <dsp:sp modelId="{2C552A9E-25E9-43D9-BFD8-D91C9C54577C}">
      <dsp:nvSpPr>
        <dsp:cNvPr id="0" name=""/>
        <dsp:cNvSpPr/>
      </dsp:nvSpPr>
      <dsp:spPr>
        <a:xfrm>
          <a:off x="0" y="2930793"/>
          <a:ext cx="10467474" cy="1301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392" tIns="604012" rIns="812392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en-US" sz="2800" b="0" kern="1200" cap="all" baseline="0" dirty="0">
              <a:latin typeface="+mn-lt"/>
              <a:ea typeface="Calibri"/>
              <a:cs typeface="Poppins Bold" panose="00000800000000000000" charset="0"/>
            </a:rPr>
            <a:t>TPW and Water Projects </a:t>
          </a:r>
          <a:endParaRPr lang="en-US" sz="2800" b="0" kern="1200" cap="all" baseline="0" dirty="0">
            <a:latin typeface="+mn-lt"/>
            <a:cs typeface="Poppins Bold" panose="00000800000000000000" charset="0"/>
          </a:endParaRPr>
        </a:p>
      </dsp:txBody>
      <dsp:txXfrm>
        <a:off x="0" y="2930793"/>
        <a:ext cx="10467474" cy="1301737"/>
      </dsp:txXfrm>
    </dsp:sp>
    <dsp:sp modelId="{175AEEE9-5972-472B-BDD9-AD8418D7C065}">
      <dsp:nvSpPr>
        <dsp:cNvPr id="0" name=""/>
        <dsp:cNvSpPr/>
      </dsp:nvSpPr>
      <dsp:spPr>
        <a:xfrm>
          <a:off x="435463" y="2502753"/>
          <a:ext cx="10031829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952" tIns="0" rIns="276952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b="1" kern="1200" cap="all" baseline="0" dirty="0">
              <a:latin typeface="Poppins Bold" panose="00000800000000000000" charset="0"/>
              <a:ea typeface="Calibri"/>
              <a:cs typeface="Poppins Bold" panose="00000800000000000000" charset="0"/>
            </a:rPr>
            <a:t>Scope of Work and Funding Breakdown</a:t>
          </a:r>
        </a:p>
      </dsp:txBody>
      <dsp:txXfrm>
        <a:off x="477253" y="2544543"/>
        <a:ext cx="9948249" cy="772500"/>
      </dsp:txXfrm>
    </dsp:sp>
    <dsp:sp modelId="{FA4247AD-ADE9-4048-984B-EE93DFB4360E}">
      <dsp:nvSpPr>
        <dsp:cNvPr id="0" name=""/>
        <dsp:cNvSpPr/>
      </dsp:nvSpPr>
      <dsp:spPr>
        <a:xfrm>
          <a:off x="0" y="4817171"/>
          <a:ext cx="1046747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264A9-FA0A-4CFE-A5EE-BD1184456D5D}">
      <dsp:nvSpPr>
        <dsp:cNvPr id="0" name=""/>
        <dsp:cNvSpPr/>
      </dsp:nvSpPr>
      <dsp:spPr>
        <a:xfrm>
          <a:off x="523373" y="4389131"/>
          <a:ext cx="7327232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952" tIns="0" rIns="276952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cap="all" baseline="0" dirty="0">
              <a:latin typeface="Poppins Bold" panose="00000800000000000000" charset="0"/>
              <a:ea typeface="Calibri"/>
              <a:cs typeface="Poppins Bold" panose="00000800000000000000" charset="0"/>
            </a:rPr>
            <a:t>Capital Project Coordination</a:t>
          </a:r>
        </a:p>
      </dsp:txBody>
      <dsp:txXfrm>
        <a:off x="565163" y="4430921"/>
        <a:ext cx="7243652" cy="772500"/>
      </dsp:txXfrm>
    </dsp:sp>
    <dsp:sp modelId="{61DFCBE8-256F-471E-9B35-BF30A0DEDA46}">
      <dsp:nvSpPr>
        <dsp:cNvPr id="0" name=""/>
        <dsp:cNvSpPr/>
      </dsp:nvSpPr>
      <dsp:spPr>
        <a:xfrm>
          <a:off x="0" y="6132611"/>
          <a:ext cx="1046747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E00AE-F52A-416A-BC45-C8D05ECA2E27}">
      <dsp:nvSpPr>
        <dsp:cNvPr id="0" name=""/>
        <dsp:cNvSpPr/>
      </dsp:nvSpPr>
      <dsp:spPr>
        <a:xfrm>
          <a:off x="523373" y="5704571"/>
          <a:ext cx="7327232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952" tIns="0" rIns="27695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cap="all" baseline="0" dirty="0">
              <a:latin typeface="Poppins Bold" panose="00000800000000000000" charset="0"/>
              <a:cs typeface="Poppins Bold" panose="00000800000000000000" charset="0"/>
            </a:rPr>
            <a:t>Cast Iron Program</a:t>
          </a:r>
        </a:p>
      </dsp:txBody>
      <dsp:txXfrm>
        <a:off x="565163" y="5746361"/>
        <a:ext cx="7243652" cy="772500"/>
      </dsp:txXfrm>
    </dsp:sp>
    <dsp:sp modelId="{97DF7A19-E3E3-4C0E-A0DA-F78A2CF15531}">
      <dsp:nvSpPr>
        <dsp:cNvPr id="0" name=""/>
        <dsp:cNvSpPr/>
      </dsp:nvSpPr>
      <dsp:spPr>
        <a:xfrm>
          <a:off x="0" y="7448051"/>
          <a:ext cx="1046747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7A37A-A273-44F5-A3A7-C2A4B0B0E846}">
      <dsp:nvSpPr>
        <dsp:cNvPr id="0" name=""/>
        <dsp:cNvSpPr/>
      </dsp:nvSpPr>
      <dsp:spPr>
        <a:xfrm>
          <a:off x="523373" y="7020011"/>
          <a:ext cx="7327232" cy="856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952" tIns="0" rIns="276952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cap="all" baseline="0" dirty="0">
              <a:latin typeface="Poppins Bold" panose="00000800000000000000" charset="0"/>
              <a:ea typeface="Calibri"/>
              <a:cs typeface="Poppins Bold" panose="00000800000000000000" charset="0"/>
            </a:rPr>
            <a:t>Why Cut New Pavement?</a:t>
          </a:r>
          <a:endParaRPr lang="en-US" sz="2800" b="1" kern="1200" cap="all" baseline="0" dirty="0">
            <a:latin typeface="Poppins Bold" panose="00000800000000000000" charset="0"/>
            <a:cs typeface="Poppins Bold" panose="00000800000000000000" charset="0"/>
          </a:endParaRPr>
        </a:p>
      </dsp:txBody>
      <dsp:txXfrm>
        <a:off x="565163" y="7061801"/>
        <a:ext cx="7243652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2007970"/>
          </a:xfrm>
          <a:prstGeom prst="rect">
            <a:avLst/>
          </a:prstGeom>
        </p:spPr>
        <p:txBody>
          <a:bodyPr vert="horz" lIns="166002" tIns="83001" rIns="166002" bIns="83001" rtlCol="0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2007970"/>
          </a:xfrm>
          <a:prstGeom prst="rect">
            <a:avLst/>
          </a:prstGeom>
        </p:spPr>
        <p:txBody>
          <a:bodyPr vert="horz" lIns="166002" tIns="83001" rIns="166002" bIns="83001" rtlCol="0"/>
          <a:lstStyle>
            <a:lvl1pPr algn="r">
              <a:defRPr sz="2200"/>
            </a:lvl1pPr>
          </a:lstStyle>
          <a:p>
            <a:fld id="{70F039DE-4185-414D-B602-FCBAE1915AF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497888" y="5003800"/>
            <a:ext cx="24006176" cy="13504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6002" tIns="83001" rIns="166002" bIns="830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19259808"/>
            <a:ext cx="5608320" cy="15758023"/>
          </a:xfrm>
          <a:prstGeom prst="rect">
            <a:avLst/>
          </a:prstGeom>
        </p:spPr>
        <p:txBody>
          <a:bodyPr vert="horz" lIns="166002" tIns="83001" rIns="166002" bIns="830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8012415"/>
            <a:ext cx="3037840" cy="2007964"/>
          </a:xfrm>
          <a:prstGeom prst="rect">
            <a:avLst/>
          </a:prstGeom>
        </p:spPr>
        <p:txBody>
          <a:bodyPr vert="horz" lIns="166002" tIns="83001" rIns="166002" bIns="83001" rtlCol="0" anchor="b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38012415"/>
            <a:ext cx="3037840" cy="2007964"/>
          </a:xfrm>
          <a:prstGeom prst="rect">
            <a:avLst/>
          </a:prstGeom>
        </p:spPr>
        <p:txBody>
          <a:bodyPr vert="horz" lIns="166002" tIns="83001" rIns="166002" bIns="83001" rtlCol="0" anchor="b"/>
          <a:lstStyle>
            <a:lvl1pPr algn="r">
              <a:defRPr sz="2200"/>
            </a:lvl1pPr>
          </a:lstStyle>
          <a:p>
            <a:fld id="{833D6DB7-2EC7-40CC-ADF8-0D7E89AF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Mention what pavement preservation (crack sealing, surface coat) and rehabilitation/paving (MOL and POL) is and annual budget</a:t>
            </a:r>
          </a:p>
          <a:p>
            <a:r>
              <a:rPr lang="en-US">
                <a:ea typeface="Calibri"/>
                <a:cs typeface="Calibri"/>
              </a:rPr>
              <a:t>Discuss how reconstruction is different from </a:t>
            </a:r>
            <a:r>
              <a:rPr lang="en-US" err="1">
                <a:ea typeface="Calibri"/>
                <a:cs typeface="Calibri"/>
              </a:rPr>
              <a:t>rehabilitiation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D6DB7-2EC7-40CC-ADF8-0D7E89AF1F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2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CB91-BFA0-483E-8940-2A534D30B33E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5976-A165-4B91-89DF-EA8521F111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FE655FBA-8AE2-00D3-3125-017B92DAD7CA}"/>
              </a:ext>
            </a:extLst>
          </p:cNvPr>
          <p:cNvGrpSpPr/>
          <p:nvPr userDrawn="1"/>
        </p:nvGrpSpPr>
        <p:grpSpPr>
          <a:xfrm>
            <a:off x="0" y="9258300"/>
            <a:ext cx="18288000" cy="1028700"/>
            <a:chOff x="0" y="0"/>
            <a:chExt cx="24384000" cy="1371600"/>
          </a:xfrm>
        </p:grpSpPr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00A44BB5-FF9B-2C48-86C4-E1E7C0B00B27}"/>
                </a:ext>
              </a:extLst>
            </p:cNvPr>
            <p:cNvGrpSpPr/>
            <p:nvPr/>
          </p:nvGrpSpPr>
          <p:grpSpPr>
            <a:xfrm>
              <a:off x="0" y="0"/>
              <a:ext cx="24384000" cy="1371600"/>
              <a:chOff x="0" y="0"/>
              <a:chExt cx="4816593" cy="270933"/>
            </a:xfrm>
          </p:grpSpPr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1982D268-28D7-BF51-59CC-0E44437939EE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C0EDFF"/>
              </a:solidFill>
            </p:spPr>
            <p:txBody>
              <a:bodyPr/>
              <a:lstStyle/>
              <a:p>
                <a:pPr defTabSz="914445"/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F30357-F7FE-7323-ECC6-06AA393D4D4D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16593" cy="32808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914445">
                  <a:lnSpc>
                    <a:spcPts val="2660"/>
                  </a:lnSpc>
                </a:pPr>
                <a:endParaRPr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1D21193-8B5B-C5ED-E55A-E339E872CBFC}"/>
                </a:ext>
              </a:extLst>
            </p:cNvPr>
            <p:cNvSpPr/>
            <p:nvPr/>
          </p:nvSpPr>
          <p:spPr>
            <a:xfrm>
              <a:off x="0" y="0"/>
              <a:ext cx="24384000" cy="1371600"/>
            </a:xfrm>
            <a:custGeom>
              <a:avLst/>
              <a:gdLst/>
              <a:ahLst/>
              <a:cxnLst/>
              <a:rect l="l" t="t" r="r" b="b"/>
              <a:pathLst>
                <a:path w="24384000" h="13716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t="-878343" b="-878343"/>
              </a:stretch>
            </a:blipFill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AA51E0AA-445A-D85A-2C02-41CAD39B0BC0}"/>
                </a:ext>
              </a:extLst>
            </p:cNvPr>
            <p:cNvSpPr/>
            <p:nvPr/>
          </p:nvSpPr>
          <p:spPr>
            <a:xfrm>
              <a:off x="702361" y="0"/>
              <a:ext cx="2356624" cy="1371600"/>
            </a:xfrm>
            <a:custGeom>
              <a:avLst/>
              <a:gdLst/>
              <a:ahLst/>
              <a:cxnLst/>
              <a:rect l="l" t="t" r="r" b="b"/>
              <a:pathLst>
                <a:path w="2356624" h="1371600">
                  <a:moveTo>
                    <a:pt x="0" y="0"/>
                  </a:moveTo>
                  <a:lnTo>
                    <a:pt x="2356625" y="0"/>
                  </a:lnTo>
                  <a:lnTo>
                    <a:pt x="2356625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AutoShape 16">
              <a:extLst>
                <a:ext uri="{FF2B5EF4-FFF2-40B4-BE49-F238E27FC236}">
                  <a16:creationId xmlns:a16="http://schemas.microsoft.com/office/drawing/2014/main" id="{E74C425D-A690-8755-FB18-C2CD61F1C89D}"/>
                </a:ext>
              </a:extLst>
            </p:cNvPr>
            <p:cNvSpPr/>
            <p:nvPr/>
          </p:nvSpPr>
          <p:spPr>
            <a:xfrm flipV="1">
              <a:off x="3058986" y="222888"/>
              <a:ext cx="0" cy="925825"/>
            </a:xfrm>
            <a:prstGeom prst="line">
              <a:avLst/>
            </a:prstGeom>
            <a:ln w="38100" cap="flat">
              <a:solidFill>
                <a:srgbClr val="41404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6E42E53C-B20A-8800-7EFF-6164C2536745}"/>
                </a:ext>
              </a:extLst>
            </p:cNvPr>
            <p:cNvSpPr txBox="1"/>
            <p:nvPr/>
          </p:nvSpPr>
          <p:spPr>
            <a:xfrm>
              <a:off x="3367396" y="304279"/>
              <a:ext cx="4990219" cy="7348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914445">
                <a:lnSpc>
                  <a:spcPts val="2240"/>
                </a:lnSpc>
              </a:pPr>
              <a: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  <a:t>Transportation and Public Works</a:t>
              </a:r>
              <a:b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  <a:t>Water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65947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CB91-BFA0-483E-8940-2A534D30B33E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5976-A165-4B91-89DF-EA8521F11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24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CB91-BFA0-483E-8940-2A534D30B33E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5976-A165-4B91-89DF-EA8521F11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780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1 Standard (1x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5B8DB-908B-5345-9445-A0BD1EB4ED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5291" y="2186780"/>
            <a:ext cx="17497427" cy="7169153"/>
          </a:xfrm>
        </p:spPr>
        <p:txBody>
          <a:bodyPr/>
          <a:lstStyle>
            <a:lvl1pPr>
              <a:defRPr b="0" i="0">
                <a:solidFill>
                  <a:srgbClr val="001B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b="0" i="0">
                <a:solidFill>
                  <a:srgbClr val="001B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solidFill>
                  <a:srgbClr val="001B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solidFill>
                  <a:srgbClr val="001B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solidFill>
                  <a:srgbClr val="001B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91B89D-66F9-9447-A147-7D12A9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91" y="664207"/>
            <a:ext cx="17492664" cy="969338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3750" b="1" i="0" kern="1200" dirty="0">
                <a:solidFill>
                  <a:srgbClr val="001B7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1371566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32231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2254-45B2-B54D-BEC6-71265D60D238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606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48F-7DA9-7149-BD86-0562327F3A8E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777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784372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3910914"/>
            <a:ext cx="15773400" cy="53174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A88-435C-1D4D-8846-EA58676B817C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64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5580-7081-A84B-BB0A-90C82C01DD24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025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0ABC-767E-7D47-8427-87BA0D61E31B}" type="datetime1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9785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F080-921C-B84F-A674-0F9F99A9DB01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1114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F8DC-20D6-144E-8491-DE042473875A}" type="datetime1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944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CB91-BFA0-483E-8940-2A534D30B33E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5976-A165-4B91-89DF-EA8521F11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8434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49" y="1065877"/>
            <a:ext cx="16573502" cy="1988345"/>
          </a:xfrm>
        </p:spPr>
        <p:txBody>
          <a:bodyPr>
            <a:normAutofit/>
          </a:bodyPr>
          <a:lstStyle>
            <a:lvl1pPr algn="ctr">
              <a:defRPr sz="8100"/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949927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20E-2172-7C41-8159-37079A6D4C94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8859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3B5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3390" y="924999"/>
            <a:ext cx="10736893" cy="8278303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45369" y="4429465"/>
            <a:ext cx="5898356" cy="2400300"/>
          </a:xfrm>
        </p:spPr>
        <p:txBody>
          <a:bodyPr anchor="b">
            <a:noAutofit/>
          </a:bodyPr>
          <a:lstStyle>
            <a:lvl1pPr>
              <a:defRPr sz="8000" cap="none" baseline="0">
                <a:solidFill>
                  <a:srgbClr val="F9F5F3"/>
                </a:solidFill>
                <a:latin typeface="Poppins Bold" panose="00000800000000000000" charset="0"/>
                <a:cs typeface="Poppins Bold" panose="0000080000000000000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45369" y="6933632"/>
            <a:ext cx="5898356" cy="218655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F9F5F3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0349-43A6-CD41-956C-4E4790E5DEBC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A429A4-B23A-2502-76DA-489E4784076D}"/>
              </a:ext>
            </a:extLst>
          </p:cNvPr>
          <p:cNvGrpSpPr/>
          <p:nvPr userDrawn="1"/>
        </p:nvGrpSpPr>
        <p:grpSpPr>
          <a:xfrm>
            <a:off x="0" y="9258300"/>
            <a:ext cx="18288000" cy="1028700"/>
            <a:chOff x="0" y="0"/>
            <a:chExt cx="24384000" cy="1371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8C9F46-25FA-57A2-1667-6F3C2977C9A1}"/>
                </a:ext>
              </a:extLst>
            </p:cNvPr>
            <p:cNvGrpSpPr/>
            <p:nvPr/>
          </p:nvGrpSpPr>
          <p:grpSpPr>
            <a:xfrm>
              <a:off x="0" y="0"/>
              <a:ext cx="24384000" cy="1371600"/>
              <a:chOff x="0" y="0"/>
              <a:chExt cx="4816593" cy="270933"/>
            </a:xfrm>
          </p:grpSpPr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9F42D214-40B3-3444-9C08-833C6A928C7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C0EDFF"/>
              </a:solidFill>
            </p:spPr>
            <p:txBody>
              <a:bodyPr/>
              <a:lstStyle/>
              <a:p>
                <a:pPr defTabSz="914445"/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ED9815E6-B051-3649-D740-A8CC942656B3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16593" cy="32808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914445">
                  <a:lnSpc>
                    <a:spcPts val="2660"/>
                  </a:lnSpc>
                </a:pPr>
                <a:endParaRPr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1D96AC5-2C59-F69E-4B28-F1CA026618E8}"/>
                </a:ext>
              </a:extLst>
            </p:cNvPr>
            <p:cNvSpPr/>
            <p:nvPr/>
          </p:nvSpPr>
          <p:spPr>
            <a:xfrm>
              <a:off x="0" y="0"/>
              <a:ext cx="24384000" cy="1371600"/>
            </a:xfrm>
            <a:custGeom>
              <a:avLst/>
              <a:gdLst/>
              <a:ahLst/>
              <a:cxnLst/>
              <a:rect l="l" t="t" r="r" b="b"/>
              <a:pathLst>
                <a:path w="24384000" h="13716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t="-878343" b="-878343"/>
              </a:stretch>
            </a:blipFill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7B3CD135-60E8-92F8-9ED5-1EE6DB25C77A}"/>
                </a:ext>
              </a:extLst>
            </p:cNvPr>
            <p:cNvSpPr/>
            <p:nvPr/>
          </p:nvSpPr>
          <p:spPr>
            <a:xfrm>
              <a:off x="702361" y="0"/>
              <a:ext cx="2356624" cy="1371600"/>
            </a:xfrm>
            <a:custGeom>
              <a:avLst/>
              <a:gdLst/>
              <a:ahLst/>
              <a:cxnLst/>
              <a:rect l="l" t="t" r="r" b="b"/>
              <a:pathLst>
                <a:path w="2356624" h="1371600">
                  <a:moveTo>
                    <a:pt x="0" y="0"/>
                  </a:moveTo>
                  <a:lnTo>
                    <a:pt x="2356625" y="0"/>
                  </a:lnTo>
                  <a:lnTo>
                    <a:pt x="2356625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AutoShape 16">
              <a:extLst>
                <a:ext uri="{FF2B5EF4-FFF2-40B4-BE49-F238E27FC236}">
                  <a16:creationId xmlns:a16="http://schemas.microsoft.com/office/drawing/2014/main" id="{41BD0773-CEF2-CE4D-209C-94E02EF4316F}"/>
                </a:ext>
              </a:extLst>
            </p:cNvPr>
            <p:cNvSpPr/>
            <p:nvPr/>
          </p:nvSpPr>
          <p:spPr>
            <a:xfrm flipV="1">
              <a:off x="3058986" y="222888"/>
              <a:ext cx="0" cy="925825"/>
            </a:xfrm>
            <a:prstGeom prst="line">
              <a:avLst/>
            </a:prstGeom>
            <a:ln w="38100" cap="flat">
              <a:solidFill>
                <a:srgbClr val="41404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6EFF8E43-A62E-AF55-558F-A0361E1E55B5}"/>
                </a:ext>
              </a:extLst>
            </p:cNvPr>
            <p:cNvSpPr txBox="1"/>
            <p:nvPr/>
          </p:nvSpPr>
          <p:spPr>
            <a:xfrm>
              <a:off x="3367396" y="304279"/>
              <a:ext cx="4990219" cy="7348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914445">
                <a:lnSpc>
                  <a:spcPts val="2240"/>
                </a:lnSpc>
              </a:pPr>
              <a: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  <a:t>Transportation and Public Works</a:t>
              </a:r>
              <a:b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  <a:t>Water</a:t>
              </a:r>
            </a:p>
          </p:txBody>
        </p:sp>
      </p:grpSp>
      <p:sp>
        <p:nvSpPr>
          <p:cNvPr id="20" name="Freeform 5">
            <a:extLst>
              <a:ext uri="{FF2B5EF4-FFF2-40B4-BE49-F238E27FC236}">
                <a16:creationId xmlns:a16="http://schemas.microsoft.com/office/drawing/2014/main" id="{C3EE3A2B-55B6-73A2-26FF-DF887AE4BFAB}"/>
              </a:ext>
            </a:extLst>
          </p:cNvPr>
          <p:cNvSpPr/>
          <p:nvPr userDrawn="1"/>
        </p:nvSpPr>
        <p:spPr>
          <a:xfrm flipV="1">
            <a:off x="17096250" y="3592975"/>
            <a:ext cx="715500" cy="715500"/>
          </a:xfrm>
          <a:custGeom>
            <a:avLst/>
            <a:gdLst/>
            <a:ahLst/>
            <a:cxnLst/>
            <a:rect l="l" t="t" r="r" b="b"/>
            <a:pathLst>
              <a:path w="715500" h="715500">
                <a:moveTo>
                  <a:pt x="0" y="715500"/>
                </a:moveTo>
                <a:lnTo>
                  <a:pt x="715500" y="715500"/>
                </a:lnTo>
                <a:lnTo>
                  <a:pt x="715500" y="0"/>
                </a:lnTo>
                <a:lnTo>
                  <a:pt x="0" y="0"/>
                </a:lnTo>
                <a:lnTo>
                  <a:pt x="0" y="7155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4479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3B5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A03F161E-03B4-92BD-8BB7-0C71CFBDDE6A}"/>
              </a:ext>
            </a:extLst>
          </p:cNvPr>
          <p:cNvGrpSpPr/>
          <p:nvPr userDrawn="1"/>
        </p:nvGrpSpPr>
        <p:grpSpPr>
          <a:xfrm>
            <a:off x="0" y="0"/>
            <a:ext cx="11380283" cy="10287000"/>
            <a:chOff x="0" y="0"/>
            <a:chExt cx="3115885" cy="2816548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3478A336-3477-2570-4A9C-2498DE02C12B}"/>
                </a:ext>
              </a:extLst>
            </p:cNvPr>
            <p:cNvSpPr/>
            <p:nvPr/>
          </p:nvSpPr>
          <p:spPr>
            <a:xfrm>
              <a:off x="0" y="0"/>
              <a:ext cx="3115885" cy="2816548"/>
            </a:xfrm>
            <a:custGeom>
              <a:avLst/>
              <a:gdLst/>
              <a:ahLst/>
              <a:cxnLst/>
              <a:rect l="l" t="t" r="r" b="b"/>
              <a:pathLst>
                <a:path w="3115885" h="2816548">
                  <a:moveTo>
                    <a:pt x="0" y="0"/>
                  </a:moveTo>
                  <a:lnTo>
                    <a:pt x="3115885" y="0"/>
                  </a:lnTo>
                  <a:lnTo>
                    <a:pt x="3115885" y="2816548"/>
                  </a:lnTo>
                  <a:lnTo>
                    <a:pt x="0" y="2816548"/>
                  </a:lnTo>
                  <a:close/>
                </a:path>
              </a:pathLst>
            </a:custGeom>
            <a:solidFill>
              <a:srgbClr val="C0ED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7A07A7C1-8BF0-8F7B-1648-65ADE2A50003}"/>
                </a:ext>
              </a:extLst>
            </p:cNvPr>
            <p:cNvSpPr txBox="1"/>
            <p:nvPr/>
          </p:nvSpPr>
          <p:spPr>
            <a:xfrm>
              <a:off x="0" y="0"/>
              <a:ext cx="3115885" cy="2816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3390" y="924999"/>
            <a:ext cx="10736893" cy="8278303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45369" y="4429465"/>
            <a:ext cx="5898356" cy="2400300"/>
          </a:xfrm>
        </p:spPr>
        <p:txBody>
          <a:bodyPr anchor="b">
            <a:noAutofit/>
          </a:bodyPr>
          <a:lstStyle>
            <a:lvl1pPr>
              <a:defRPr sz="8000" cap="none" baseline="0">
                <a:solidFill>
                  <a:srgbClr val="F9F5F3"/>
                </a:solidFill>
                <a:latin typeface="Poppins Bold" panose="00000800000000000000" charset="0"/>
                <a:cs typeface="Poppins Bold" panose="00000800000000000000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45369" y="6933632"/>
            <a:ext cx="5898356" cy="218655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F9F5F3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0349-43A6-CD41-956C-4E4790E5DEBC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A429A4-B23A-2502-76DA-489E4784076D}"/>
              </a:ext>
            </a:extLst>
          </p:cNvPr>
          <p:cNvGrpSpPr/>
          <p:nvPr userDrawn="1"/>
        </p:nvGrpSpPr>
        <p:grpSpPr>
          <a:xfrm>
            <a:off x="0" y="9258300"/>
            <a:ext cx="18288000" cy="1028700"/>
            <a:chOff x="0" y="0"/>
            <a:chExt cx="24384000" cy="1371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8C9F46-25FA-57A2-1667-6F3C2977C9A1}"/>
                </a:ext>
              </a:extLst>
            </p:cNvPr>
            <p:cNvGrpSpPr/>
            <p:nvPr/>
          </p:nvGrpSpPr>
          <p:grpSpPr>
            <a:xfrm>
              <a:off x="0" y="0"/>
              <a:ext cx="24384000" cy="1371600"/>
              <a:chOff x="0" y="0"/>
              <a:chExt cx="4816593" cy="270933"/>
            </a:xfrm>
          </p:grpSpPr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9F42D214-40B3-3444-9C08-833C6A928C71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C0EDFF"/>
              </a:solidFill>
            </p:spPr>
            <p:txBody>
              <a:bodyPr/>
              <a:lstStyle/>
              <a:p>
                <a:pPr defTabSz="914445"/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ED9815E6-B051-3649-D740-A8CC942656B3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16593" cy="32808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914445">
                  <a:lnSpc>
                    <a:spcPts val="2660"/>
                  </a:lnSpc>
                </a:pPr>
                <a:endParaRPr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1D96AC5-2C59-F69E-4B28-F1CA026618E8}"/>
                </a:ext>
              </a:extLst>
            </p:cNvPr>
            <p:cNvSpPr/>
            <p:nvPr/>
          </p:nvSpPr>
          <p:spPr>
            <a:xfrm>
              <a:off x="0" y="0"/>
              <a:ext cx="24384000" cy="1371600"/>
            </a:xfrm>
            <a:custGeom>
              <a:avLst/>
              <a:gdLst/>
              <a:ahLst/>
              <a:cxnLst/>
              <a:rect l="l" t="t" r="r" b="b"/>
              <a:pathLst>
                <a:path w="24384000" h="13716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t="-878343" b="-878343"/>
              </a:stretch>
            </a:blipFill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7B3CD135-60E8-92F8-9ED5-1EE6DB25C77A}"/>
                </a:ext>
              </a:extLst>
            </p:cNvPr>
            <p:cNvSpPr/>
            <p:nvPr/>
          </p:nvSpPr>
          <p:spPr>
            <a:xfrm>
              <a:off x="702361" y="0"/>
              <a:ext cx="2356624" cy="1371600"/>
            </a:xfrm>
            <a:custGeom>
              <a:avLst/>
              <a:gdLst/>
              <a:ahLst/>
              <a:cxnLst/>
              <a:rect l="l" t="t" r="r" b="b"/>
              <a:pathLst>
                <a:path w="2356624" h="1371600">
                  <a:moveTo>
                    <a:pt x="0" y="0"/>
                  </a:moveTo>
                  <a:lnTo>
                    <a:pt x="2356625" y="0"/>
                  </a:lnTo>
                  <a:lnTo>
                    <a:pt x="2356625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AutoShape 16">
              <a:extLst>
                <a:ext uri="{FF2B5EF4-FFF2-40B4-BE49-F238E27FC236}">
                  <a16:creationId xmlns:a16="http://schemas.microsoft.com/office/drawing/2014/main" id="{41BD0773-CEF2-CE4D-209C-94E02EF4316F}"/>
                </a:ext>
              </a:extLst>
            </p:cNvPr>
            <p:cNvSpPr/>
            <p:nvPr/>
          </p:nvSpPr>
          <p:spPr>
            <a:xfrm flipV="1">
              <a:off x="3058986" y="222888"/>
              <a:ext cx="0" cy="925825"/>
            </a:xfrm>
            <a:prstGeom prst="line">
              <a:avLst/>
            </a:prstGeom>
            <a:ln w="38100" cap="flat">
              <a:solidFill>
                <a:srgbClr val="41404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6EFF8E43-A62E-AF55-558F-A0361E1E55B5}"/>
                </a:ext>
              </a:extLst>
            </p:cNvPr>
            <p:cNvSpPr txBox="1"/>
            <p:nvPr/>
          </p:nvSpPr>
          <p:spPr>
            <a:xfrm>
              <a:off x="3367396" y="304279"/>
              <a:ext cx="4990219" cy="7348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914445">
                <a:lnSpc>
                  <a:spcPts val="2240"/>
                </a:lnSpc>
              </a:pPr>
              <a: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  <a:t>Transportation and Public Works</a:t>
              </a:r>
              <a:b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  <a:t>Water</a:t>
              </a:r>
            </a:p>
          </p:txBody>
        </p:sp>
      </p:grpSp>
      <p:sp>
        <p:nvSpPr>
          <p:cNvPr id="20" name="Freeform 5">
            <a:extLst>
              <a:ext uri="{FF2B5EF4-FFF2-40B4-BE49-F238E27FC236}">
                <a16:creationId xmlns:a16="http://schemas.microsoft.com/office/drawing/2014/main" id="{C3EE3A2B-55B6-73A2-26FF-DF887AE4BFAB}"/>
              </a:ext>
            </a:extLst>
          </p:cNvPr>
          <p:cNvSpPr/>
          <p:nvPr userDrawn="1"/>
        </p:nvSpPr>
        <p:spPr>
          <a:xfrm flipV="1">
            <a:off x="17096250" y="3592975"/>
            <a:ext cx="715500" cy="715500"/>
          </a:xfrm>
          <a:custGeom>
            <a:avLst/>
            <a:gdLst/>
            <a:ahLst/>
            <a:cxnLst/>
            <a:rect l="l" t="t" r="r" b="b"/>
            <a:pathLst>
              <a:path w="715500" h="715500">
                <a:moveTo>
                  <a:pt x="0" y="715500"/>
                </a:moveTo>
                <a:lnTo>
                  <a:pt x="715500" y="715500"/>
                </a:lnTo>
                <a:lnTo>
                  <a:pt x="715500" y="0"/>
                </a:lnTo>
                <a:lnTo>
                  <a:pt x="0" y="0"/>
                </a:lnTo>
                <a:lnTo>
                  <a:pt x="0" y="7155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269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B94-9417-164D-AE1D-7FAAD696DDBB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325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150" y="1866900"/>
            <a:ext cx="8629650" cy="573405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5500" b="1" cap="all" baseline="0">
                <a:solidFill>
                  <a:schemeClr val="bg1"/>
                </a:solidFill>
                <a:latin typeface="Poppins Heavy" panose="020B0604020202020204" charset="0"/>
                <a:cs typeface="Poppins Heavy" panose="020B0604020202020204" charset="0"/>
              </a:defRPr>
            </a:lvl1pPr>
          </a:lstStyle>
          <a:p>
            <a:pPr marL="0" lvl="0" indent="0">
              <a:lnSpc>
                <a:spcPts val="13169"/>
              </a:lnSpc>
            </a:pPr>
            <a:r>
              <a:rPr lang="en-US" sz="15500" b="1" dirty="0">
                <a:solidFill>
                  <a:srgbClr val="F9F5F3"/>
                </a:solidFill>
                <a:latin typeface="Poppins Heavy"/>
                <a:ea typeface="Poppins Heavy"/>
                <a:cs typeface="Poppins Heavy"/>
                <a:sym typeface="Poppins Heavy"/>
              </a:rPr>
              <a:t>TITLE</a:t>
            </a:r>
            <a:br>
              <a:rPr lang="en-US" sz="15500" b="1" dirty="0">
                <a:solidFill>
                  <a:srgbClr val="F9F5F3"/>
                </a:solidFill>
                <a:latin typeface="Poppins Heavy"/>
                <a:ea typeface="Poppins Heavy"/>
                <a:cs typeface="Poppins Heavy"/>
                <a:sym typeface="Poppins Heavy"/>
              </a:rPr>
            </a:br>
            <a:r>
              <a:rPr lang="en-US" sz="15500" b="1" u="none" dirty="0">
                <a:solidFill>
                  <a:srgbClr val="F9F5F3"/>
                </a:solidFill>
                <a:latin typeface="Poppins Heavy"/>
                <a:ea typeface="Poppins Heavy"/>
                <a:cs typeface="Poppins Heavy"/>
                <a:sym typeface="Poppins Heavy"/>
              </a:rPr>
              <a:t>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4200" y="3375423"/>
            <a:ext cx="5257800" cy="1768077"/>
          </a:xfrm>
        </p:spPr>
        <p:txBody>
          <a:bodyPr/>
          <a:lstStyle>
            <a:lvl1pPr marL="0" indent="0" algn="l">
              <a:buNone/>
              <a:defRPr sz="3600" cap="all" baseline="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603B1B1-3A7F-AE40-94E9-B6B7236012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0439C06-2877-A95A-C622-BEB09CCE77B8}"/>
              </a:ext>
            </a:extLst>
          </p:cNvPr>
          <p:cNvSpPr txBox="1">
            <a:spLocks/>
          </p:cNvSpPr>
          <p:nvPr userDrawn="1"/>
        </p:nvSpPr>
        <p:spPr>
          <a:xfrm>
            <a:off x="10744200" y="5308999"/>
            <a:ext cx="5257800" cy="69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/>
              <a:buNone/>
              <a:defRPr sz="3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DE00FC-00FB-0351-90C6-AE3A79F1F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44200" y="5308999"/>
            <a:ext cx="5124450" cy="66079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36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b="1" dirty="0"/>
              <a:t>Month date</a:t>
            </a:r>
          </a:p>
        </p:txBody>
      </p:sp>
    </p:spTree>
    <p:extLst>
      <p:ext uri="{BB962C8B-B14F-4D97-AF65-F5344CB8AC3E}">
        <p14:creationId xmlns:p14="http://schemas.microsoft.com/office/powerpoint/2010/main" val="392987097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7249" y="1065877"/>
            <a:ext cx="16573502" cy="1988345"/>
          </a:xfrm>
        </p:spPr>
        <p:txBody>
          <a:bodyPr>
            <a:normAutofit/>
          </a:bodyPr>
          <a:lstStyle>
            <a:lvl1pPr algn="ctr">
              <a:defRPr sz="8100"/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3462061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Roun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45FADD-BA15-C0F5-66D0-C47CC4A9EF04}"/>
              </a:ext>
            </a:extLst>
          </p:cNvPr>
          <p:cNvSpPr/>
          <p:nvPr userDrawn="1"/>
        </p:nvSpPr>
        <p:spPr>
          <a:xfrm rot="5400000">
            <a:off x="13659515" y="704943"/>
            <a:ext cx="342900" cy="89140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115D2-1D80-3247-865C-EBCAEB8E6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6998" y="610788"/>
            <a:ext cx="7315202" cy="4018362"/>
          </a:xfrm>
        </p:spPr>
        <p:txBody>
          <a:bodyPr anchor="b">
            <a:normAutofit/>
          </a:bodyPr>
          <a:lstStyle>
            <a:lvl1pPr>
              <a:defRPr sz="6300"/>
            </a:lvl1pPr>
          </a:lstStyle>
          <a:p>
            <a:r>
              <a:rPr lang="en-US"/>
              <a:t>Enter title for this slide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FA11B-5B38-A4F6-C49F-72BB07B8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85418C9-4CA1-AA4F-95B6-76605394170C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B8372-041B-A93E-28EE-24A56EBE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04CA8-6EFB-6CAD-3EF3-9D9FA6C9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480A-2839-C849-B49D-3185E03337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178781-D285-CB26-EA27-0166E4C7F8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87000" y="5678892"/>
            <a:ext cx="7315200" cy="386515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EC5861A-104A-3F4D-7833-2C3676E98A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9373929" cy="10286999"/>
          </a:xfrm>
          <a:custGeom>
            <a:avLst/>
            <a:gdLst>
              <a:gd name="connsiteX0" fmla="*/ 0 w 6249286"/>
              <a:gd name="connsiteY0" fmla="*/ 0 h 6857999"/>
              <a:gd name="connsiteX1" fmla="*/ 4861554 w 6249286"/>
              <a:gd name="connsiteY1" fmla="*/ 0 h 6857999"/>
              <a:gd name="connsiteX2" fmla="*/ 4967300 w 6249286"/>
              <a:gd name="connsiteY2" fmla="*/ 110914 h 6857999"/>
              <a:gd name="connsiteX3" fmla="*/ 6249286 w 6249286"/>
              <a:gd name="connsiteY3" fmla="*/ 3429000 h 6857999"/>
              <a:gd name="connsiteX4" fmla="*/ 4967300 w 6249286"/>
              <a:gd name="connsiteY4" fmla="*/ 6747087 h 6857999"/>
              <a:gd name="connsiteX5" fmla="*/ 4861555 w 6249286"/>
              <a:gd name="connsiteY5" fmla="*/ 6857999 h 6857999"/>
              <a:gd name="connsiteX6" fmla="*/ 0 w 624928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9286" h="6857999">
                <a:moveTo>
                  <a:pt x="0" y="0"/>
                </a:moveTo>
                <a:lnTo>
                  <a:pt x="4861554" y="0"/>
                </a:lnTo>
                <a:lnTo>
                  <a:pt x="4967300" y="110914"/>
                </a:lnTo>
                <a:cubicBezTo>
                  <a:pt x="5763820" y="987281"/>
                  <a:pt x="6249286" y="2151447"/>
                  <a:pt x="6249286" y="3429000"/>
                </a:cubicBezTo>
                <a:cubicBezTo>
                  <a:pt x="6249286" y="4706553"/>
                  <a:pt x="5763820" y="5870719"/>
                  <a:pt x="4967300" y="6747087"/>
                </a:cubicBezTo>
                <a:lnTo>
                  <a:pt x="4861555" y="6857999"/>
                </a:lnTo>
                <a:lnTo>
                  <a:pt x="0" y="68579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US"/>
              <a:t>Drag and drop your picture here, or click on the icon.</a:t>
            </a:r>
          </a:p>
        </p:txBody>
      </p:sp>
    </p:spTree>
    <p:extLst>
      <p:ext uri="{BB962C8B-B14F-4D97-AF65-F5344CB8AC3E}">
        <p14:creationId xmlns:p14="http://schemas.microsoft.com/office/powerpoint/2010/main" val="157876891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F715-45CB-FF43-A389-507B9C88DD0D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49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CB91-BFA0-483E-8940-2A534D30B33E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5976-A165-4B91-89DF-EA8521F11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086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CB91-BFA0-483E-8940-2A534D30B33E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5976-A165-4B91-89DF-EA8521F11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004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CB91-BFA0-483E-8940-2A534D30B33E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5976-A165-4B91-89DF-EA8521F11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80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CB91-BFA0-483E-8940-2A534D30B33E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5976-A165-4B91-89DF-EA8521F11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957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CB91-BFA0-483E-8940-2A534D30B33E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5976-A165-4B91-89DF-EA8521F11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9626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CB91-BFA0-483E-8940-2A534D30B33E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5976-A165-4B91-89DF-EA8521F11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0138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CB91-BFA0-483E-8940-2A534D30B33E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5976-A165-4B91-89DF-EA8521F11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55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>
            <a:extLst>
              <a:ext uri="{FF2B5EF4-FFF2-40B4-BE49-F238E27FC236}">
                <a16:creationId xmlns:a16="http://schemas.microsoft.com/office/drawing/2014/main" id="{DB98875F-5C23-6C17-06BF-CCEF34084128}"/>
              </a:ext>
            </a:extLst>
          </p:cNvPr>
          <p:cNvGrpSpPr/>
          <p:nvPr userDrawn="1"/>
        </p:nvGrpSpPr>
        <p:grpSpPr>
          <a:xfrm>
            <a:off x="0" y="9258300"/>
            <a:ext cx="18288000" cy="1028700"/>
            <a:chOff x="0" y="0"/>
            <a:chExt cx="24384000" cy="1371600"/>
          </a:xfrm>
        </p:grpSpPr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5FD7CC59-4DFC-1193-EA5D-BD7BD3B2BFC6}"/>
                </a:ext>
              </a:extLst>
            </p:cNvPr>
            <p:cNvGrpSpPr/>
            <p:nvPr/>
          </p:nvGrpSpPr>
          <p:grpSpPr>
            <a:xfrm>
              <a:off x="0" y="0"/>
              <a:ext cx="24384000" cy="1371600"/>
              <a:chOff x="0" y="0"/>
              <a:chExt cx="4816593" cy="270933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81598AB-0BCF-BF31-864D-5EFF120B4B64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C0EDFF"/>
              </a:solidFill>
            </p:spPr>
            <p:txBody>
              <a:bodyPr/>
              <a:lstStyle/>
              <a:p>
                <a:pPr defTabSz="914445"/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EF30A4-4E93-0B17-57D5-D9E358C574C3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16593" cy="32808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914445">
                  <a:lnSpc>
                    <a:spcPts val="2660"/>
                  </a:lnSpc>
                </a:pPr>
                <a:endParaRPr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FF112F29-E4EB-E38F-F931-5BB639CEF2DA}"/>
                </a:ext>
              </a:extLst>
            </p:cNvPr>
            <p:cNvSpPr/>
            <p:nvPr/>
          </p:nvSpPr>
          <p:spPr>
            <a:xfrm>
              <a:off x="0" y="0"/>
              <a:ext cx="24384000" cy="1371600"/>
            </a:xfrm>
            <a:custGeom>
              <a:avLst/>
              <a:gdLst/>
              <a:ahLst/>
              <a:cxnLst/>
              <a:rect l="l" t="t" r="r" b="b"/>
              <a:pathLst>
                <a:path w="24384000" h="13716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50000"/>
              </a:blip>
              <a:stretch>
                <a:fillRect t="-878343" b="-878343"/>
              </a:stretch>
            </a:blipFill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507BD883-7208-A396-6BEF-2D4E1C21534D}"/>
                </a:ext>
              </a:extLst>
            </p:cNvPr>
            <p:cNvSpPr/>
            <p:nvPr/>
          </p:nvSpPr>
          <p:spPr>
            <a:xfrm>
              <a:off x="702361" y="0"/>
              <a:ext cx="2356624" cy="1371600"/>
            </a:xfrm>
            <a:custGeom>
              <a:avLst/>
              <a:gdLst/>
              <a:ahLst/>
              <a:cxnLst/>
              <a:rect l="l" t="t" r="r" b="b"/>
              <a:pathLst>
                <a:path w="2356624" h="1371600">
                  <a:moveTo>
                    <a:pt x="0" y="0"/>
                  </a:moveTo>
                  <a:lnTo>
                    <a:pt x="2356625" y="0"/>
                  </a:lnTo>
                  <a:lnTo>
                    <a:pt x="2356625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AutoShape 16">
              <a:extLst>
                <a:ext uri="{FF2B5EF4-FFF2-40B4-BE49-F238E27FC236}">
                  <a16:creationId xmlns:a16="http://schemas.microsoft.com/office/drawing/2014/main" id="{8103C498-7016-8839-A33E-D78D2A9F4E35}"/>
                </a:ext>
              </a:extLst>
            </p:cNvPr>
            <p:cNvSpPr/>
            <p:nvPr/>
          </p:nvSpPr>
          <p:spPr>
            <a:xfrm flipV="1">
              <a:off x="3058986" y="222888"/>
              <a:ext cx="0" cy="925825"/>
            </a:xfrm>
            <a:prstGeom prst="line">
              <a:avLst/>
            </a:prstGeom>
            <a:ln w="38100" cap="flat">
              <a:solidFill>
                <a:srgbClr val="41404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1169A5A2-0031-4150-A190-8048043249C2}"/>
                </a:ext>
              </a:extLst>
            </p:cNvPr>
            <p:cNvSpPr txBox="1"/>
            <p:nvPr/>
          </p:nvSpPr>
          <p:spPr>
            <a:xfrm>
              <a:off x="3367396" y="304279"/>
              <a:ext cx="4990219" cy="7348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914445">
                <a:lnSpc>
                  <a:spcPts val="2240"/>
                </a:lnSpc>
              </a:pPr>
              <a: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  <a:t>Transportation and Public Works</a:t>
              </a:r>
              <a:b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  <a:t>Water</a:t>
              </a: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0000"/>
                </a:solidFill>
              </a:defRPr>
            </a:lvl1pPr>
          </a:lstStyle>
          <a:p>
            <a:fld id="{A603B1B1-3A7F-AE40-94E9-B6B7236012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ACB976E-7510-D864-EB50-57B73F2403EE}"/>
              </a:ext>
            </a:extLst>
          </p:cNvPr>
          <p:cNvSpPr/>
          <p:nvPr userDrawn="1"/>
        </p:nvSpPr>
        <p:spPr>
          <a:xfrm>
            <a:off x="526772" y="9258300"/>
            <a:ext cx="1767468" cy="1028700"/>
          </a:xfrm>
          <a:custGeom>
            <a:avLst/>
            <a:gdLst/>
            <a:ahLst/>
            <a:cxnLst/>
            <a:rect l="l" t="t" r="r" b="b"/>
            <a:pathLst>
              <a:path w="2356624" h="1371600">
                <a:moveTo>
                  <a:pt x="0" y="0"/>
                </a:moveTo>
                <a:lnTo>
                  <a:pt x="2356625" y="0"/>
                </a:lnTo>
                <a:lnTo>
                  <a:pt x="235662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defTabSz="914445"/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7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36" r:id="rId12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34D8A-4D7A-E649-877E-7F09D244BB12}" type="datetime1">
              <a:rPr lang="en-US" smtClean="0"/>
              <a:t>9/19/2025</a:t>
            </a:fld>
            <a:endParaRPr lang="en-US"/>
          </a:p>
        </p:txBody>
      </p:sp>
      <p:grpSp>
        <p:nvGrpSpPr>
          <p:cNvPr id="42" name="Group 10">
            <a:extLst>
              <a:ext uri="{FF2B5EF4-FFF2-40B4-BE49-F238E27FC236}">
                <a16:creationId xmlns:a16="http://schemas.microsoft.com/office/drawing/2014/main" id="{1EEDC15B-F482-3FFB-9A65-5880ADBA454F}"/>
              </a:ext>
            </a:extLst>
          </p:cNvPr>
          <p:cNvGrpSpPr/>
          <p:nvPr userDrawn="1"/>
        </p:nvGrpSpPr>
        <p:grpSpPr>
          <a:xfrm>
            <a:off x="0" y="9258300"/>
            <a:ext cx="18288000" cy="1028700"/>
            <a:chOff x="0" y="0"/>
            <a:chExt cx="24384000" cy="1371600"/>
          </a:xfrm>
        </p:grpSpPr>
        <p:grpSp>
          <p:nvGrpSpPr>
            <p:cNvPr id="43" name="Group 11">
              <a:extLst>
                <a:ext uri="{FF2B5EF4-FFF2-40B4-BE49-F238E27FC236}">
                  <a16:creationId xmlns:a16="http://schemas.microsoft.com/office/drawing/2014/main" id="{FC1BD12C-64D4-CBE2-756A-A5DE81DBC281}"/>
                </a:ext>
              </a:extLst>
            </p:cNvPr>
            <p:cNvGrpSpPr/>
            <p:nvPr/>
          </p:nvGrpSpPr>
          <p:grpSpPr>
            <a:xfrm>
              <a:off x="0" y="0"/>
              <a:ext cx="24384000" cy="1371600"/>
              <a:chOff x="0" y="0"/>
              <a:chExt cx="4816593" cy="270933"/>
            </a:xfrm>
          </p:grpSpPr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id="{8E4B1C3F-5DD1-0AF4-44E6-4978A4C60832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27093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C0EDFF"/>
              </a:solidFill>
            </p:spPr>
            <p:txBody>
              <a:bodyPr/>
              <a:lstStyle/>
              <a:p>
                <a:pPr defTabSz="914445"/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TextBox 13">
                <a:extLst>
                  <a:ext uri="{FF2B5EF4-FFF2-40B4-BE49-F238E27FC236}">
                    <a16:creationId xmlns:a16="http://schemas.microsoft.com/office/drawing/2014/main" id="{83A5310C-6E9E-C608-66D1-F9503260DFB3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16593" cy="32808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914445">
                  <a:lnSpc>
                    <a:spcPts val="2660"/>
                  </a:lnSpc>
                </a:pPr>
                <a:endParaRPr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06CD9D16-AC33-92C0-04D6-33B27FE39AD1}"/>
                </a:ext>
              </a:extLst>
            </p:cNvPr>
            <p:cNvSpPr/>
            <p:nvPr/>
          </p:nvSpPr>
          <p:spPr>
            <a:xfrm>
              <a:off x="0" y="0"/>
              <a:ext cx="24384000" cy="1371600"/>
            </a:xfrm>
            <a:custGeom>
              <a:avLst/>
              <a:gdLst/>
              <a:ahLst/>
              <a:cxnLst/>
              <a:rect l="l" t="t" r="r" b="b"/>
              <a:pathLst>
                <a:path w="24384000" h="13716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50000"/>
              </a:blip>
              <a:stretch>
                <a:fillRect t="-878343" b="-878343"/>
              </a:stretch>
            </a:blipFill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BAA1F96C-C492-AEC0-1C08-083BCA3AFFD3}"/>
                </a:ext>
              </a:extLst>
            </p:cNvPr>
            <p:cNvSpPr/>
            <p:nvPr/>
          </p:nvSpPr>
          <p:spPr>
            <a:xfrm>
              <a:off x="702361" y="0"/>
              <a:ext cx="2356624" cy="1371600"/>
            </a:xfrm>
            <a:custGeom>
              <a:avLst/>
              <a:gdLst/>
              <a:ahLst/>
              <a:cxnLst/>
              <a:rect l="l" t="t" r="r" b="b"/>
              <a:pathLst>
                <a:path w="2356624" h="1371600">
                  <a:moveTo>
                    <a:pt x="0" y="0"/>
                  </a:moveTo>
                  <a:lnTo>
                    <a:pt x="2356625" y="0"/>
                  </a:lnTo>
                  <a:lnTo>
                    <a:pt x="2356625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AutoShape 16">
              <a:extLst>
                <a:ext uri="{FF2B5EF4-FFF2-40B4-BE49-F238E27FC236}">
                  <a16:creationId xmlns:a16="http://schemas.microsoft.com/office/drawing/2014/main" id="{501FC9EE-63DC-AD1C-3FE9-F944D4D55267}"/>
                </a:ext>
              </a:extLst>
            </p:cNvPr>
            <p:cNvSpPr/>
            <p:nvPr/>
          </p:nvSpPr>
          <p:spPr>
            <a:xfrm flipV="1">
              <a:off x="3058986" y="222888"/>
              <a:ext cx="0" cy="925825"/>
            </a:xfrm>
            <a:prstGeom prst="line">
              <a:avLst/>
            </a:prstGeom>
            <a:ln w="38100" cap="flat">
              <a:solidFill>
                <a:srgbClr val="41404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914445"/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17">
              <a:extLst>
                <a:ext uri="{FF2B5EF4-FFF2-40B4-BE49-F238E27FC236}">
                  <a16:creationId xmlns:a16="http://schemas.microsoft.com/office/drawing/2014/main" id="{DE91E886-0C66-05D4-2B0B-C53D0AE25ACD}"/>
                </a:ext>
              </a:extLst>
            </p:cNvPr>
            <p:cNvSpPr txBox="1"/>
            <p:nvPr/>
          </p:nvSpPr>
          <p:spPr>
            <a:xfrm>
              <a:off x="3367396" y="304279"/>
              <a:ext cx="4990219" cy="7348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914445">
                <a:lnSpc>
                  <a:spcPts val="2240"/>
                </a:lnSpc>
              </a:pPr>
              <a: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  <a:t>Transportation and Public Works</a:t>
              </a:r>
              <a:b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1599" dirty="0">
                  <a:solidFill>
                    <a:srgbClr val="414042"/>
                  </a:solidFill>
                  <a:latin typeface="Poppins"/>
                  <a:ea typeface="Poppins"/>
                  <a:cs typeface="Poppins"/>
                  <a:sym typeface="Poppins"/>
                </a:rPr>
                <a:t>Water</a:t>
              </a: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0000"/>
                </a:solidFill>
              </a:defRPr>
            </a:lvl1pPr>
          </a:lstStyle>
          <a:p>
            <a:fld id="{A603B1B1-3A7F-AE40-94E9-B6B7236012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Freeform 15">
            <a:extLst>
              <a:ext uri="{FF2B5EF4-FFF2-40B4-BE49-F238E27FC236}">
                <a16:creationId xmlns:a16="http://schemas.microsoft.com/office/drawing/2014/main" id="{4D6A5D25-4F93-478B-D001-3C40FAF6C633}"/>
              </a:ext>
            </a:extLst>
          </p:cNvPr>
          <p:cNvSpPr/>
          <p:nvPr userDrawn="1"/>
        </p:nvSpPr>
        <p:spPr>
          <a:xfrm>
            <a:off x="526772" y="9258300"/>
            <a:ext cx="1767468" cy="1028700"/>
          </a:xfrm>
          <a:custGeom>
            <a:avLst/>
            <a:gdLst/>
            <a:ahLst/>
            <a:cxnLst/>
            <a:rect l="l" t="t" r="r" b="b"/>
            <a:pathLst>
              <a:path w="2356624" h="1371600">
                <a:moveTo>
                  <a:pt x="0" y="0"/>
                </a:moveTo>
                <a:lnTo>
                  <a:pt x="2356625" y="0"/>
                </a:lnTo>
                <a:lnTo>
                  <a:pt x="235662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pPr defTabSz="914445"/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7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74" r:id="rId10"/>
    <p:sldLayoutId id="2147483657" r:id="rId11"/>
    <p:sldLayoutId id="2147483658" r:id="rId12"/>
    <p:sldLayoutId id="2147483662" r:id="rId13"/>
    <p:sldLayoutId id="2147483668" r:id="rId14"/>
    <p:sldLayoutId id="2147483673" r:id="rId15"/>
    <p:sldLayoutId id="2147483659" r:id="rId16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F748B5B3-0FBC-7FEF-0600-EA5E3C361A21}"/>
              </a:ext>
            </a:extLst>
          </p:cNvPr>
          <p:cNvSpPr txBox="1"/>
          <p:nvPr/>
        </p:nvSpPr>
        <p:spPr>
          <a:xfrm>
            <a:off x="526770" y="3042925"/>
            <a:ext cx="17234457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7200" b="1" dirty="0">
                <a:solidFill>
                  <a:srgbClr val="414042"/>
                </a:solidFill>
                <a:latin typeface="Poppins Bold"/>
                <a:ea typeface="Poppins Bold"/>
                <a:cs typeface="Poppins Bold"/>
                <a:sym typeface="Poppins Bold"/>
              </a:rPr>
              <a:t>Project Coordination and</a:t>
            </a:r>
            <a:br>
              <a:rPr lang="en-US" sz="7200" b="1" dirty="0">
                <a:solidFill>
                  <a:srgbClr val="414042"/>
                </a:solidFill>
                <a:latin typeface="Poppins Bold"/>
                <a:ea typeface="Poppins Bold"/>
                <a:cs typeface="Poppins Bold"/>
                <a:sym typeface="Poppins Bold"/>
              </a:rPr>
            </a:br>
            <a:r>
              <a:rPr lang="en-US" sz="7200" b="1" dirty="0">
                <a:solidFill>
                  <a:srgbClr val="414042"/>
                </a:solidFill>
                <a:latin typeface="Poppins Bold"/>
                <a:ea typeface="Poppins Bold"/>
                <a:cs typeface="Poppins Bold"/>
                <a:sym typeface="Poppins Bold"/>
              </a:rPr>
              <a:t>Cast Iron Pipe Replacement Process 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DD245D47-D217-641A-66F0-8A06C7890A1A}"/>
              </a:ext>
            </a:extLst>
          </p:cNvPr>
          <p:cNvSpPr txBox="1"/>
          <p:nvPr/>
        </p:nvSpPr>
        <p:spPr>
          <a:xfrm>
            <a:off x="526771" y="5143500"/>
            <a:ext cx="17234457" cy="573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41404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September 23, 2025</a:t>
            </a:r>
          </a:p>
        </p:txBody>
      </p:sp>
    </p:spTree>
    <p:extLst>
      <p:ext uri="{BB962C8B-B14F-4D97-AF65-F5344CB8AC3E}">
        <p14:creationId xmlns:p14="http://schemas.microsoft.com/office/powerpoint/2010/main" val="399064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72EA8-37B5-3B52-79B2-ACAEAF855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DDB750-C81F-D269-1A0E-76FA35319D0F}"/>
              </a:ext>
            </a:extLst>
          </p:cNvPr>
          <p:cNvSpPr/>
          <p:nvPr/>
        </p:nvSpPr>
        <p:spPr>
          <a:xfrm rot="5400000">
            <a:off x="166655" y="-170282"/>
            <a:ext cx="9267892" cy="9601201"/>
          </a:xfrm>
          <a:prstGeom prst="rect">
            <a:avLst/>
          </a:prstGeom>
          <a:solidFill>
            <a:srgbClr val="C0E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19B04-0B6D-815C-1FC9-F063FA88CC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51" r="-1" b="15787"/>
          <a:stretch>
            <a:fillRect/>
          </a:stretch>
        </p:blipFill>
        <p:spPr>
          <a:xfrm>
            <a:off x="874447" y="563880"/>
            <a:ext cx="8726754" cy="87003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59A2908-181C-8F86-542D-7A0C50D0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027" y="4511040"/>
            <a:ext cx="8471965" cy="3440307"/>
          </a:xfrm>
        </p:spPr>
        <p:txBody>
          <a:bodyPr anchor="t"/>
          <a:lstStyle/>
          <a:p>
            <a:r>
              <a:rPr lang="en-US" b="1" cap="all" dirty="0">
                <a:solidFill>
                  <a:schemeClr val="bg1"/>
                </a:solidFill>
                <a:latin typeface="+mn-lt"/>
                <a:cs typeface="Poppins Heavy" panose="020B0604020202020204" charset="0"/>
              </a:rPr>
              <a:t>Cast iron</a:t>
            </a:r>
            <a:br>
              <a:rPr lang="en-US" b="1" cap="all" dirty="0">
                <a:solidFill>
                  <a:schemeClr val="bg1"/>
                </a:solidFill>
                <a:latin typeface="+mn-lt"/>
                <a:cs typeface="Poppins Heavy" panose="020B0604020202020204" charset="0"/>
              </a:rPr>
            </a:br>
            <a:r>
              <a:rPr lang="en-US" b="1" cap="all" dirty="0">
                <a:solidFill>
                  <a:schemeClr val="bg1"/>
                </a:solidFill>
                <a:latin typeface="+mn-lt"/>
                <a:cs typeface="Poppins Heavy" panose="020B0604020202020204" charset="0"/>
              </a:rPr>
              <a:t>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DBF5DC-42E5-D6EA-3E02-D2B31D91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480A-2839-C849-B49D-3185E03337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1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3D47E-9EAB-8F54-679D-C209FC086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A50D45-F0B1-8700-191D-654F7CE80B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3" t="3047" r="1690" b="6027"/>
          <a:stretch>
            <a:fillRect/>
          </a:stretch>
        </p:blipFill>
        <p:spPr>
          <a:xfrm>
            <a:off x="9426683" y="0"/>
            <a:ext cx="8351363" cy="9169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DD4DA-7BF9-CDBD-211A-743C6C068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6408" y="398267"/>
            <a:ext cx="1671638" cy="8429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1E7899-D7FE-5FDA-873F-F5CAF79F2905}"/>
              </a:ext>
            </a:extLst>
          </p:cNvPr>
          <p:cNvSpPr txBox="1">
            <a:spLocks/>
          </p:cNvSpPr>
          <p:nvPr/>
        </p:nvSpPr>
        <p:spPr>
          <a:xfrm>
            <a:off x="509954" y="398267"/>
            <a:ext cx="7512525" cy="181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/>
            <a:r>
              <a:rPr lang="en-US" sz="6600" b="1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Cast Iron Pipe Locations</a:t>
            </a:r>
            <a:endParaRPr lang="en-US" sz="6600" b="1" kern="0" dirty="0">
              <a:solidFill>
                <a:srgbClr val="41404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206E6-527E-4A53-4A9C-8AA87BEA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3871-D93E-981C-53F9-5F1C58175A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9954" y="2926080"/>
            <a:ext cx="8024446" cy="6264206"/>
          </a:xfrm>
        </p:spPr>
        <p:txBody>
          <a:bodyPr vert="horz" lIns="137160" tIns="68580" rIns="137160" bIns="68580" rtlCol="0" anchor="t">
            <a:noAutofit/>
          </a:bodyPr>
          <a:lstStyle/>
          <a:p>
            <a:r>
              <a:rPr lang="en-US" sz="3600" dirty="0">
                <a:cs typeface="Arial"/>
              </a:rPr>
              <a:t>Total </a:t>
            </a:r>
            <a:r>
              <a:rPr lang="en-US" sz="3600" b="1" dirty="0">
                <a:cs typeface="Arial"/>
              </a:rPr>
              <a:t>4059 miles </a:t>
            </a:r>
            <a:r>
              <a:rPr lang="en-US" sz="3600" dirty="0">
                <a:cs typeface="Arial"/>
              </a:rPr>
              <a:t>of Water Main in the City</a:t>
            </a:r>
          </a:p>
          <a:p>
            <a:r>
              <a:rPr lang="en-US" sz="3600" dirty="0">
                <a:cs typeface="Arial"/>
              </a:rPr>
              <a:t>There are </a:t>
            </a:r>
            <a:r>
              <a:rPr lang="en-US" sz="3600" b="1" dirty="0">
                <a:cs typeface="Arial"/>
              </a:rPr>
              <a:t>730 miles of cast iron pipe (18%)</a:t>
            </a:r>
            <a:r>
              <a:rPr lang="en-US" sz="3600" dirty="0">
                <a:cs typeface="Arial"/>
              </a:rPr>
              <a:t> in the system</a:t>
            </a:r>
          </a:p>
          <a:p>
            <a:pPr lvl="1"/>
            <a:r>
              <a:rPr lang="en-US" dirty="0">
                <a:cs typeface="Arial"/>
              </a:rPr>
              <a:t>Large Diameter: </a:t>
            </a:r>
            <a:r>
              <a:rPr lang="en-US" b="1" dirty="0">
                <a:cs typeface="Arial"/>
              </a:rPr>
              <a:t>58 miles</a:t>
            </a:r>
          </a:p>
          <a:p>
            <a:pPr lvl="1"/>
            <a:r>
              <a:rPr lang="en-US" dirty="0">
                <a:cs typeface="Arial"/>
              </a:rPr>
              <a:t>Small Diameter: </a:t>
            </a:r>
            <a:r>
              <a:rPr lang="en-US" b="1" dirty="0">
                <a:cs typeface="Arial"/>
              </a:rPr>
              <a:t>672 miles</a:t>
            </a:r>
          </a:p>
          <a:p>
            <a:endParaRPr lang="en-US" sz="3600" b="1" dirty="0">
              <a:cs typeface="Arial"/>
            </a:endParaRPr>
          </a:p>
          <a:p>
            <a:pPr marL="0" indent="0" algn="ctr">
              <a:buNone/>
            </a:pPr>
            <a:r>
              <a:rPr lang="en-US" sz="3600" b="1" dirty="0">
                <a:cs typeface="Arial"/>
              </a:rPr>
              <a:t>Historically, 85% of water system breaks occur on cast iron pipe</a:t>
            </a:r>
          </a:p>
        </p:txBody>
      </p:sp>
    </p:spTree>
    <p:extLst>
      <p:ext uri="{BB962C8B-B14F-4D97-AF65-F5344CB8AC3E}">
        <p14:creationId xmlns:p14="http://schemas.microsoft.com/office/powerpoint/2010/main" val="165532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C94C2-3BA9-8B8C-64CE-3B76510DC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D22711-6D31-0CF8-1445-8F28F22984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49" t="27881" r="14557" b="20579"/>
          <a:stretch>
            <a:fillRect/>
          </a:stretch>
        </p:blipFill>
        <p:spPr>
          <a:xfrm>
            <a:off x="8391832" y="104268"/>
            <a:ext cx="9896166" cy="914297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CBA9919-9341-25EA-9A13-91D7F1BE47E5}"/>
              </a:ext>
            </a:extLst>
          </p:cNvPr>
          <p:cNvSpPr/>
          <p:nvPr/>
        </p:nvSpPr>
        <p:spPr>
          <a:xfrm>
            <a:off x="550456" y="4440131"/>
            <a:ext cx="7128497" cy="1288892"/>
          </a:xfrm>
          <a:custGeom>
            <a:avLst/>
            <a:gdLst>
              <a:gd name="connsiteX0" fmla="*/ 2419109 w 4791919"/>
              <a:gd name="connsiteY0" fmla="*/ 11574 h 1134319"/>
              <a:gd name="connsiteX1" fmla="*/ 0 w 4791919"/>
              <a:gd name="connsiteY1" fmla="*/ 1134319 h 1134319"/>
              <a:gd name="connsiteX2" fmla="*/ 4791919 w 4791919"/>
              <a:gd name="connsiteY2" fmla="*/ 1122744 h 1134319"/>
              <a:gd name="connsiteX3" fmla="*/ 3923818 w 4791919"/>
              <a:gd name="connsiteY3" fmla="*/ 0 h 1134319"/>
              <a:gd name="connsiteX4" fmla="*/ 2476983 w 4791919"/>
              <a:gd name="connsiteY4" fmla="*/ 0 h 1134319"/>
              <a:gd name="connsiteX0" fmla="*/ 2373389 w 4746199"/>
              <a:gd name="connsiteY0" fmla="*/ 11574 h 1134319"/>
              <a:gd name="connsiteX1" fmla="*/ 0 w 4746199"/>
              <a:gd name="connsiteY1" fmla="*/ 1134319 h 1134319"/>
              <a:gd name="connsiteX2" fmla="*/ 4746199 w 4746199"/>
              <a:gd name="connsiteY2" fmla="*/ 1122744 h 1134319"/>
              <a:gd name="connsiteX3" fmla="*/ 3878098 w 4746199"/>
              <a:gd name="connsiteY3" fmla="*/ 0 h 1134319"/>
              <a:gd name="connsiteX4" fmla="*/ 2431263 w 4746199"/>
              <a:gd name="connsiteY4" fmla="*/ 0 h 1134319"/>
              <a:gd name="connsiteX0" fmla="*/ 2400821 w 4773631"/>
              <a:gd name="connsiteY0" fmla="*/ 11574 h 1134319"/>
              <a:gd name="connsiteX1" fmla="*/ 0 w 4773631"/>
              <a:gd name="connsiteY1" fmla="*/ 1134319 h 1134319"/>
              <a:gd name="connsiteX2" fmla="*/ 4773631 w 4773631"/>
              <a:gd name="connsiteY2" fmla="*/ 1122744 h 1134319"/>
              <a:gd name="connsiteX3" fmla="*/ 3905530 w 4773631"/>
              <a:gd name="connsiteY3" fmla="*/ 0 h 1134319"/>
              <a:gd name="connsiteX4" fmla="*/ 2458695 w 4773631"/>
              <a:gd name="connsiteY4" fmla="*/ 0 h 1134319"/>
              <a:gd name="connsiteX0" fmla="*/ 2461146 w 4773631"/>
              <a:gd name="connsiteY0" fmla="*/ 11574 h 1134319"/>
              <a:gd name="connsiteX1" fmla="*/ 0 w 4773631"/>
              <a:gd name="connsiteY1" fmla="*/ 1134319 h 1134319"/>
              <a:gd name="connsiteX2" fmla="*/ 4773631 w 4773631"/>
              <a:gd name="connsiteY2" fmla="*/ 1122744 h 1134319"/>
              <a:gd name="connsiteX3" fmla="*/ 3905530 w 4773631"/>
              <a:gd name="connsiteY3" fmla="*/ 0 h 1134319"/>
              <a:gd name="connsiteX4" fmla="*/ 2458695 w 4773631"/>
              <a:gd name="connsiteY4" fmla="*/ 0 h 1134319"/>
              <a:gd name="connsiteX0" fmla="*/ 2461146 w 4773631"/>
              <a:gd name="connsiteY0" fmla="*/ 11574 h 1134319"/>
              <a:gd name="connsiteX1" fmla="*/ 0 w 4773631"/>
              <a:gd name="connsiteY1" fmla="*/ 1134319 h 1134319"/>
              <a:gd name="connsiteX2" fmla="*/ 4773631 w 4773631"/>
              <a:gd name="connsiteY2" fmla="*/ 1122744 h 1134319"/>
              <a:gd name="connsiteX3" fmla="*/ 3905530 w 4773631"/>
              <a:gd name="connsiteY3" fmla="*/ 0 h 1134319"/>
              <a:gd name="connsiteX4" fmla="*/ 2436470 w 4773631"/>
              <a:gd name="connsiteY4" fmla="*/ 3175 h 1134319"/>
              <a:gd name="connsiteX0" fmla="*/ 2489721 w 4773631"/>
              <a:gd name="connsiteY0" fmla="*/ 0 h 1141795"/>
              <a:gd name="connsiteX1" fmla="*/ 0 w 4773631"/>
              <a:gd name="connsiteY1" fmla="*/ 1141795 h 1141795"/>
              <a:gd name="connsiteX2" fmla="*/ 4773631 w 4773631"/>
              <a:gd name="connsiteY2" fmla="*/ 1130220 h 1141795"/>
              <a:gd name="connsiteX3" fmla="*/ 3905530 w 4773631"/>
              <a:gd name="connsiteY3" fmla="*/ 7476 h 1141795"/>
              <a:gd name="connsiteX4" fmla="*/ 2436470 w 4773631"/>
              <a:gd name="connsiteY4" fmla="*/ 10651 h 1141795"/>
              <a:gd name="connsiteX0" fmla="*/ 2540521 w 4773631"/>
              <a:gd name="connsiteY0" fmla="*/ 0 h 1141795"/>
              <a:gd name="connsiteX1" fmla="*/ 0 w 4773631"/>
              <a:gd name="connsiteY1" fmla="*/ 1141795 h 1141795"/>
              <a:gd name="connsiteX2" fmla="*/ 4773631 w 4773631"/>
              <a:gd name="connsiteY2" fmla="*/ 1130220 h 1141795"/>
              <a:gd name="connsiteX3" fmla="*/ 3905530 w 4773631"/>
              <a:gd name="connsiteY3" fmla="*/ 7476 h 1141795"/>
              <a:gd name="connsiteX4" fmla="*/ 2436470 w 4773631"/>
              <a:gd name="connsiteY4" fmla="*/ 10651 h 1141795"/>
              <a:gd name="connsiteX0" fmla="*/ 2540521 w 4773631"/>
              <a:gd name="connsiteY0" fmla="*/ 0 h 1141795"/>
              <a:gd name="connsiteX1" fmla="*/ 0 w 4773631"/>
              <a:gd name="connsiteY1" fmla="*/ 1141795 h 1141795"/>
              <a:gd name="connsiteX2" fmla="*/ 4773631 w 4773631"/>
              <a:gd name="connsiteY2" fmla="*/ 1130220 h 1141795"/>
              <a:gd name="connsiteX3" fmla="*/ 3876955 w 4773631"/>
              <a:gd name="connsiteY3" fmla="*/ 7476 h 1141795"/>
              <a:gd name="connsiteX4" fmla="*/ 2436470 w 4773631"/>
              <a:gd name="connsiteY4" fmla="*/ 10651 h 1141795"/>
              <a:gd name="connsiteX0" fmla="*/ 2540521 w 4757756"/>
              <a:gd name="connsiteY0" fmla="*/ 0 h 1141795"/>
              <a:gd name="connsiteX1" fmla="*/ 0 w 4757756"/>
              <a:gd name="connsiteY1" fmla="*/ 1141795 h 1141795"/>
              <a:gd name="connsiteX2" fmla="*/ 4757756 w 4757756"/>
              <a:gd name="connsiteY2" fmla="*/ 1130220 h 1141795"/>
              <a:gd name="connsiteX3" fmla="*/ 3876955 w 4757756"/>
              <a:gd name="connsiteY3" fmla="*/ 7476 h 1141795"/>
              <a:gd name="connsiteX4" fmla="*/ 2436470 w 4757756"/>
              <a:gd name="connsiteY4" fmla="*/ 10651 h 1141795"/>
              <a:gd name="connsiteX0" fmla="*/ 2540521 w 4754581"/>
              <a:gd name="connsiteY0" fmla="*/ 0 h 1141795"/>
              <a:gd name="connsiteX1" fmla="*/ 0 w 4754581"/>
              <a:gd name="connsiteY1" fmla="*/ 1141795 h 1141795"/>
              <a:gd name="connsiteX2" fmla="*/ 4754581 w 4754581"/>
              <a:gd name="connsiteY2" fmla="*/ 1117520 h 1141795"/>
              <a:gd name="connsiteX3" fmla="*/ 3876955 w 4754581"/>
              <a:gd name="connsiteY3" fmla="*/ 7476 h 1141795"/>
              <a:gd name="connsiteX4" fmla="*/ 2436470 w 4754581"/>
              <a:gd name="connsiteY4" fmla="*/ 10651 h 1141795"/>
              <a:gd name="connsiteX0" fmla="*/ 2540521 w 4764106"/>
              <a:gd name="connsiteY0" fmla="*/ 0 h 1141795"/>
              <a:gd name="connsiteX1" fmla="*/ 0 w 4764106"/>
              <a:gd name="connsiteY1" fmla="*/ 1141795 h 1141795"/>
              <a:gd name="connsiteX2" fmla="*/ 4764106 w 4764106"/>
              <a:gd name="connsiteY2" fmla="*/ 1117520 h 1141795"/>
              <a:gd name="connsiteX3" fmla="*/ 3876955 w 4764106"/>
              <a:gd name="connsiteY3" fmla="*/ 7476 h 1141795"/>
              <a:gd name="connsiteX4" fmla="*/ 2436470 w 4764106"/>
              <a:gd name="connsiteY4" fmla="*/ 10651 h 1141795"/>
              <a:gd name="connsiteX0" fmla="*/ 2540521 w 4751406"/>
              <a:gd name="connsiteY0" fmla="*/ 0 h 1141795"/>
              <a:gd name="connsiteX1" fmla="*/ 0 w 4751406"/>
              <a:gd name="connsiteY1" fmla="*/ 1141795 h 1141795"/>
              <a:gd name="connsiteX2" fmla="*/ 4751406 w 4751406"/>
              <a:gd name="connsiteY2" fmla="*/ 1117520 h 1141795"/>
              <a:gd name="connsiteX3" fmla="*/ 3876955 w 4751406"/>
              <a:gd name="connsiteY3" fmla="*/ 7476 h 1141795"/>
              <a:gd name="connsiteX4" fmla="*/ 2436470 w 4751406"/>
              <a:gd name="connsiteY4" fmla="*/ 10651 h 1141795"/>
              <a:gd name="connsiteX0" fmla="*/ 2540521 w 4748231"/>
              <a:gd name="connsiteY0" fmla="*/ 0 h 1141795"/>
              <a:gd name="connsiteX1" fmla="*/ 0 w 4748231"/>
              <a:gd name="connsiteY1" fmla="*/ 1141795 h 1141795"/>
              <a:gd name="connsiteX2" fmla="*/ 4748231 w 4748231"/>
              <a:gd name="connsiteY2" fmla="*/ 1098470 h 1141795"/>
              <a:gd name="connsiteX3" fmla="*/ 3876955 w 4748231"/>
              <a:gd name="connsiteY3" fmla="*/ 7476 h 1141795"/>
              <a:gd name="connsiteX4" fmla="*/ 2436470 w 4748231"/>
              <a:gd name="connsiteY4" fmla="*/ 10651 h 1141795"/>
              <a:gd name="connsiteX0" fmla="*/ 2540521 w 4767281"/>
              <a:gd name="connsiteY0" fmla="*/ 0 h 1141795"/>
              <a:gd name="connsiteX1" fmla="*/ 0 w 4767281"/>
              <a:gd name="connsiteY1" fmla="*/ 1141795 h 1141795"/>
              <a:gd name="connsiteX2" fmla="*/ 4767281 w 4767281"/>
              <a:gd name="connsiteY2" fmla="*/ 1098470 h 1141795"/>
              <a:gd name="connsiteX3" fmla="*/ 3876955 w 4767281"/>
              <a:gd name="connsiteY3" fmla="*/ 7476 h 1141795"/>
              <a:gd name="connsiteX4" fmla="*/ 2436470 w 4767281"/>
              <a:gd name="connsiteY4" fmla="*/ 10651 h 1141795"/>
              <a:gd name="connsiteX0" fmla="*/ 2540521 w 4757756"/>
              <a:gd name="connsiteY0" fmla="*/ 0 h 1141795"/>
              <a:gd name="connsiteX1" fmla="*/ 0 w 4757756"/>
              <a:gd name="connsiteY1" fmla="*/ 1141795 h 1141795"/>
              <a:gd name="connsiteX2" fmla="*/ 4757756 w 4757756"/>
              <a:gd name="connsiteY2" fmla="*/ 1098470 h 1141795"/>
              <a:gd name="connsiteX3" fmla="*/ 3876955 w 4757756"/>
              <a:gd name="connsiteY3" fmla="*/ 7476 h 1141795"/>
              <a:gd name="connsiteX4" fmla="*/ 2436470 w 4757756"/>
              <a:gd name="connsiteY4" fmla="*/ 10651 h 1141795"/>
              <a:gd name="connsiteX0" fmla="*/ 2505596 w 4722831"/>
              <a:gd name="connsiteY0" fmla="*/ 0 h 1110045"/>
              <a:gd name="connsiteX1" fmla="*/ 0 w 4722831"/>
              <a:gd name="connsiteY1" fmla="*/ 1110045 h 1110045"/>
              <a:gd name="connsiteX2" fmla="*/ 4722831 w 4722831"/>
              <a:gd name="connsiteY2" fmla="*/ 1098470 h 1110045"/>
              <a:gd name="connsiteX3" fmla="*/ 3842030 w 4722831"/>
              <a:gd name="connsiteY3" fmla="*/ 7476 h 1110045"/>
              <a:gd name="connsiteX4" fmla="*/ 2401545 w 4722831"/>
              <a:gd name="connsiteY4" fmla="*/ 10651 h 1110045"/>
              <a:gd name="connsiteX0" fmla="*/ 2518296 w 4735531"/>
              <a:gd name="connsiteY0" fmla="*/ 0 h 1110045"/>
              <a:gd name="connsiteX1" fmla="*/ 0 w 4735531"/>
              <a:gd name="connsiteY1" fmla="*/ 1110045 h 1110045"/>
              <a:gd name="connsiteX2" fmla="*/ 4735531 w 4735531"/>
              <a:gd name="connsiteY2" fmla="*/ 1098470 h 1110045"/>
              <a:gd name="connsiteX3" fmla="*/ 3854730 w 4735531"/>
              <a:gd name="connsiteY3" fmla="*/ 7476 h 1110045"/>
              <a:gd name="connsiteX4" fmla="*/ 2414245 w 4735531"/>
              <a:gd name="connsiteY4" fmla="*/ 10651 h 1110045"/>
              <a:gd name="connsiteX0" fmla="*/ 2496071 w 4713306"/>
              <a:gd name="connsiteY0" fmla="*/ 0 h 1098470"/>
              <a:gd name="connsiteX1" fmla="*/ 0 w 4713306"/>
              <a:gd name="connsiteY1" fmla="*/ 1097345 h 1098470"/>
              <a:gd name="connsiteX2" fmla="*/ 4713306 w 4713306"/>
              <a:gd name="connsiteY2" fmla="*/ 1098470 h 1098470"/>
              <a:gd name="connsiteX3" fmla="*/ 3832505 w 4713306"/>
              <a:gd name="connsiteY3" fmla="*/ 7476 h 1098470"/>
              <a:gd name="connsiteX4" fmla="*/ 2392020 w 4713306"/>
              <a:gd name="connsiteY4" fmla="*/ 10651 h 1098470"/>
              <a:gd name="connsiteX0" fmla="*/ 2499246 w 4716481"/>
              <a:gd name="connsiteY0" fmla="*/ 0 h 1098470"/>
              <a:gd name="connsiteX1" fmla="*/ 0 w 4716481"/>
              <a:gd name="connsiteY1" fmla="*/ 1087820 h 1098470"/>
              <a:gd name="connsiteX2" fmla="*/ 4716481 w 4716481"/>
              <a:gd name="connsiteY2" fmla="*/ 1098470 h 1098470"/>
              <a:gd name="connsiteX3" fmla="*/ 3835680 w 4716481"/>
              <a:gd name="connsiteY3" fmla="*/ 7476 h 1098470"/>
              <a:gd name="connsiteX4" fmla="*/ 2395195 w 4716481"/>
              <a:gd name="connsiteY4" fmla="*/ 10651 h 1098470"/>
              <a:gd name="connsiteX0" fmla="*/ 2511946 w 4729181"/>
              <a:gd name="connsiteY0" fmla="*/ 0 h 1103695"/>
              <a:gd name="connsiteX1" fmla="*/ 0 w 4729181"/>
              <a:gd name="connsiteY1" fmla="*/ 1103695 h 1103695"/>
              <a:gd name="connsiteX2" fmla="*/ 4729181 w 4729181"/>
              <a:gd name="connsiteY2" fmla="*/ 1098470 h 1103695"/>
              <a:gd name="connsiteX3" fmla="*/ 3848380 w 4729181"/>
              <a:gd name="connsiteY3" fmla="*/ 7476 h 1103695"/>
              <a:gd name="connsiteX4" fmla="*/ 2407895 w 4729181"/>
              <a:gd name="connsiteY4" fmla="*/ 10651 h 1103695"/>
              <a:gd name="connsiteX0" fmla="*/ 2515121 w 4732356"/>
              <a:gd name="connsiteY0" fmla="*/ 0 h 1119570"/>
              <a:gd name="connsiteX1" fmla="*/ 0 w 4732356"/>
              <a:gd name="connsiteY1" fmla="*/ 1119570 h 1119570"/>
              <a:gd name="connsiteX2" fmla="*/ 4732356 w 4732356"/>
              <a:gd name="connsiteY2" fmla="*/ 1098470 h 1119570"/>
              <a:gd name="connsiteX3" fmla="*/ 3851555 w 4732356"/>
              <a:gd name="connsiteY3" fmla="*/ 7476 h 1119570"/>
              <a:gd name="connsiteX4" fmla="*/ 2411070 w 4732356"/>
              <a:gd name="connsiteY4" fmla="*/ 10651 h 1119570"/>
              <a:gd name="connsiteX0" fmla="*/ 2530996 w 4748231"/>
              <a:gd name="connsiteY0" fmla="*/ 0 h 1110045"/>
              <a:gd name="connsiteX1" fmla="*/ 0 w 4748231"/>
              <a:gd name="connsiteY1" fmla="*/ 1110045 h 1110045"/>
              <a:gd name="connsiteX2" fmla="*/ 4748231 w 4748231"/>
              <a:gd name="connsiteY2" fmla="*/ 1098470 h 1110045"/>
              <a:gd name="connsiteX3" fmla="*/ 3867430 w 4748231"/>
              <a:gd name="connsiteY3" fmla="*/ 7476 h 1110045"/>
              <a:gd name="connsiteX4" fmla="*/ 2426945 w 4748231"/>
              <a:gd name="connsiteY4" fmla="*/ 10651 h 1110045"/>
              <a:gd name="connsiteX0" fmla="*/ 2521471 w 4738706"/>
              <a:gd name="connsiteY0" fmla="*/ 0 h 1110045"/>
              <a:gd name="connsiteX1" fmla="*/ 0 w 4738706"/>
              <a:gd name="connsiteY1" fmla="*/ 1110045 h 1110045"/>
              <a:gd name="connsiteX2" fmla="*/ 4738706 w 4738706"/>
              <a:gd name="connsiteY2" fmla="*/ 1098470 h 1110045"/>
              <a:gd name="connsiteX3" fmla="*/ 3857905 w 4738706"/>
              <a:gd name="connsiteY3" fmla="*/ 7476 h 1110045"/>
              <a:gd name="connsiteX4" fmla="*/ 2417420 w 4738706"/>
              <a:gd name="connsiteY4" fmla="*/ 10651 h 1110045"/>
              <a:gd name="connsiteX0" fmla="*/ 2492896 w 4710131"/>
              <a:gd name="connsiteY0" fmla="*/ 0 h 1110045"/>
              <a:gd name="connsiteX1" fmla="*/ 0 w 4710131"/>
              <a:gd name="connsiteY1" fmla="*/ 1110045 h 1110045"/>
              <a:gd name="connsiteX2" fmla="*/ 4710131 w 4710131"/>
              <a:gd name="connsiteY2" fmla="*/ 1098470 h 1110045"/>
              <a:gd name="connsiteX3" fmla="*/ 3829330 w 4710131"/>
              <a:gd name="connsiteY3" fmla="*/ 7476 h 1110045"/>
              <a:gd name="connsiteX4" fmla="*/ 2388845 w 4710131"/>
              <a:gd name="connsiteY4" fmla="*/ 10651 h 1110045"/>
              <a:gd name="connsiteX0" fmla="*/ 2511946 w 4729181"/>
              <a:gd name="connsiteY0" fmla="*/ 0 h 1110045"/>
              <a:gd name="connsiteX1" fmla="*/ 0 w 4729181"/>
              <a:gd name="connsiteY1" fmla="*/ 1110045 h 1110045"/>
              <a:gd name="connsiteX2" fmla="*/ 4729181 w 4729181"/>
              <a:gd name="connsiteY2" fmla="*/ 1098470 h 1110045"/>
              <a:gd name="connsiteX3" fmla="*/ 3848380 w 4729181"/>
              <a:gd name="connsiteY3" fmla="*/ 7476 h 1110045"/>
              <a:gd name="connsiteX4" fmla="*/ 2407895 w 4729181"/>
              <a:gd name="connsiteY4" fmla="*/ 10651 h 1110045"/>
              <a:gd name="connsiteX0" fmla="*/ 2511946 w 4798630"/>
              <a:gd name="connsiteY0" fmla="*/ 0 h 1121620"/>
              <a:gd name="connsiteX1" fmla="*/ 0 w 4798630"/>
              <a:gd name="connsiteY1" fmla="*/ 1110045 h 1121620"/>
              <a:gd name="connsiteX2" fmla="*/ 4798630 w 4798630"/>
              <a:gd name="connsiteY2" fmla="*/ 1121620 h 1121620"/>
              <a:gd name="connsiteX3" fmla="*/ 3848380 w 4798630"/>
              <a:gd name="connsiteY3" fmla="*/ 7476 h 1121620"/>
              <a:gd name="connsiteX4" fmla="*/ 2407895 w 4798630"/>
              <a:gd name="connsiteY4" fmla="*/ 10651 h 1121620"/>
              <a:gd name="connsiteX0" fmla="*/ 2511946 w 4798630"/>
              <a:gd name="connsiteY0" fmla="*/ 0 h 1121620"/>
              <a:gd name="connsiteX1" fmla="*/ 0 w 4798630"/>
              <a:gd name="connsiteY1" fmla="*/ 1110045 h 1121620"/>
              <a:gd name="connsiteX2" fmla="*/ 4798630 w 4798630"/>
              <a:gd name="connsiteY2" fmla="*/ 1121620 h 1121620"/>
              <a:gd name="connsiteX3" fmla="*/ 3964127 w 4798630"/>
              <a:gd name="connsiteY3" fmla="*/ 323850 h 1121620"/>
              <a:gd name="connsiteX4" fmla="*/ 2407895 w 4798630"/>
              <a:gd name="connsiteY4" fmla="*/ 10651 h 1121620"/>
              <a:gd name="connsiteX0" fmla="*/ 2511946 w 4798630"/>
              <a:gd name="connsiteY0" fmla="*/ 0 h 1121620"/>
              <a:gd name="connsiteX1" fmla="*/ 0 w 4798630"/>
              <a:gd name="connsiteY1" fmla="*/ 1110045 h 1121620"/>
              <a:gd name="connsiteX2" fmla="*/ 4798630 w 4798630"/>
              <a:gd name="connsiteY2" fmla="*/ 1121620 h 1121620"/>
              <a:gd name="connsiteX3" fmla="*/ 3964127 w 4798630"/>
              <a:gd name="connsiteY3" fmla="*/ 323850 h 1121620"/>
              <a:gd name="connsiteX4" fmla="*/ 2461910 w 4798630"/>
              <a:gd name="connsiteY4" fmla="*/ 265295 h 1121620"/>
              <a:gd name="connsiteX0" fmla="*/ 2612260 w 4798630"/>
              <a:gd name="connsiteY0" fmla="*/ 0 h 859261"/>
              <a:gd name="connsiteX1" fmla="*/ 0 w 4798630"/>
              <a:gd name="connsiteY1" fmla="*/ 847686 h 859261"/>
              <a:gd name="connsiteX2" fmla="*/ 4798630 w 4798630"/>
              <a:gd name="connsiteY2" fmla="*/ 859261 h 859261"/>
              <a:gd name="connsiteX3" fmla="*/ 3964127 w 4798630"/>
              <a:gd name="connsiteY3" fmla="*/ 61491 h 859261"/>
              <a:gd name="connsiteX4" fmla="*/ 2461910 w 4798630"/>
              <a:gd name="connsiteY4" fmla="*/ 2936 h 859261"/>
              <a:gd name="connsiteX0" fmla="*/ 2565961 w 4752331"/>
              <a:gd name="connsiteY0" fmla="*/ 0 h 859261"/>
              <a:gd name="connsiteX1" fmla="*/ 0 w 4752331"/>
              <a:gd name="connsiteY1" fmla="*/ 847686 h 859261"/>
              <a:gd name="connsiteX2" fmla="*/ 4752331 w 4752331"/>
              <a:gd name="connsiteY2" fmla="*/ 859261 h 859261"/>
              <a:gd name="connsiteX3" fmla="*/ 3917828 w 4752331"/>
              <a:gd name="connsiteY3" fmla="*/ 61491 h 859261"/>
              <a:gd name="connsiteX4" fmla="*/ 2415611 w 4752331"/>
              <a:gd name="connsiteY4" fmla="*/ 2936 h 85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2331" h="859261">
                <a:moveTo>
                  <a:pt x="2565961" y="0"/>
                </a:moveTo>
                <a:lnTo>
                  <a:pt x="0" y="847686"/>
                </a:lnTo>
                <a:lnTo>
                  <a:pt x="4752331" y="859261"/>
                </a:lnTo>
                <a:lnTo>
                  <a:pt x="3917828" y="61491"/>
                </a:lnTo>
                <a:lnTo>
                  <a:pt x="2415611" y="2936"/>
                </a:lnTo>
              </a:path>
            </a:pathLst>
          </a:custGeom>
          <a:solidFill>
            <a:srgbClr val="FFC000">
              <a:lumMod val="40000"/>
              <a:lumOff val="60000"/>
            </a:srgbClr>
          </a:solidFill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EA62A7D-68F8-5ECE-5CAA-CE006F7A3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66504"/>
              </p:ext>
            </p:extLst>
          </p:nvPr>
        </p:nvGraphicFramePr>
        <p:xfrm>
          <a:off x="481007" y="5711659"/>
          <a:ext cx="7221865" cy="3383280"/>
        </p:xfrm>
        <a:graphic>
          <a:graphicData uri="http://schemas.openxmlformats.org/drawingml/2006/table">
            <a:tbl>
              <a:tblPr firstRow="1" bandRow="1"/>
              <a:tblGrid>
                <a:gridCol w="3379793">
                  <a:extLst>
                    <a:ext uri="{9D8B030D-6E8A-4147-A177-3AD203B41FA5}">
                      <a16:colId xmlns:a16="http://schemas.microsoft.com/office/drawing/2014/main" val="878640162"/>
                    </a:ext>
                  </a:extLst>
                </a:gridCol>
                <a:gridCol w="3842072">
                  <a:extLst>
                    <a:ext uri="{9D8B030D-6E8A-4147-A177-3AD203B41FA5}">
                      <a16:colId xmlns:a16="http://schemas.microsoft.com/office/drawing/2014/main" val="2285504877"/>
                    </a:ext>
                  </a:extLst>
                </a:gridCol>
              </a:tblGrid>
              <a:tr h="740301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414042"/>
                          </a:solidFill>
                          <a:latin typeface="+mj-lt"/>
                        </a:rPr>
                        <a:t>Pipe Size</a:t>
                      </a:r>
                      <a:br>
                        <a:rPr lang="en-US" sz="2400" dirty="0">
                          <a:solidFill>
                            <a:srgbClr val="414042"/>
                          </a:solidFill>
                          <a:latin typeface="+mj-lt"/>
                        </a:rPr>
                      </a:br>
                      <a:r>
                        <a:rPr lang="en-US" sz="2400" dirty="0">
                          <a:solidFill>
                            <a:srgbClr val="414042"/>
                          </a:solidFill>
                          <a:latin typeface="+mj-lt"/>
                        </a:rPr>
                        <a:t>Diameter</a:t>
                      </a: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414042"/>
                          </a:solidFill>
                          <a:latin typeface="+mj-lt"/>
                        </a:rPr>
                        <a:t>Percent Reduction </a:t>
                      </a:r>
                      <a:br>
                        <a:rPr lang="en-US" sz="2400" dirty="0">
                          <a:solidFill>
                            <a:srgbClr val="414042"/>
                          </a:solidFill>
                          <a:latin typeface="+mj-lt"/>
                        </a:rPr>
                      </a:br>
                      <a:r>
                        <a:rPr lang="en-US" sz="2400" dirty="0">
                          <a:solidFill>
                            <a:srgbClr val="414042"/>
                          </a:solidFill>
                          <a:latin typeface="+mj-lt"/>
                        </a:rPr>
                        <a:t>(By 2030)</a:t>
                      </a:r>
                    </a:p>
                  </a:txBody>
                  <a:tcPr marL="137160" marR="137160" marT="68580" marB="68580"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1131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414042"/>
                          </a:solidFill>
                          <a:latin typeface="+mj-lt"/>
                        </a:rPr>
                        <a:t>16”</a:t>
                      </a:r>
                    </a:p>
                  </a:txBody>
                  <a:tcPr marL="137160" marR="137160" marT="68580" marB="6858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414042"/>
                          </a:solidFill>
                          <a:latin typeface="+mj-lt"/>
                        </a:rPr>
                        <a:t>28%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412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414042"/>
                          </a:solidFill>
                          <a:latin typeface="+mj-lt"/>
                        </a:rPr>
                        <a:t>20”</a:t>
                      </a:r>
                    </a:p>
                  </a:txBody>
                  <a:tcPr marL="137160" marR="137160" marT="68580" marB="6858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414042"/>
                          </a:solidFill>
                          <a:latin typeface="+mj-lt"/>
                        </a:rPr>
                        <a:t>56%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3989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414042"/>
                          </a:solidFill>
                          <a:latin typeface="+mj-lt"/>
                        </a:rPr>
                        <a:t>24”</a:t>
                      </a:r>
                    </a:p>
                  </a:txBody>
                  <a:tcPr marL="137160" marR="137160" marT="68580" marB="6858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414042"/>
                          </a:solidFill>
                          <a:latin typeface="+mj-lt"/>
                        </a:rPr>
                        <a:t>56%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50104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414042"/>
                          </a:solidFill>
                          <a:latin typeface="+mj-lt"/>
                        </a:rPr>
                        <a:t>30”</a:t>
                      </a:r>
                    </a:p>
                  </a:txBody>
                  <a:tcPr marL="137160" marR="137160" marT="68580" marB="6858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414042"/>
                          </a:solidFill>
                          <a:latin typeface="+mj-lt"/>
                        </a:rPr>
                        <a:t>65%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39465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414042"/>
                          </a:solidFill>
                          <a:latin typeface="+mj-lt"/>
                        </a:rPr>
                        <a:t>36”</a:t>
                      </a:r>
                    </a:p>
                  </a:txBody>
                  <a:tcPr marL="137160" marR="137160" marT="68580" marB="6858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414042"/>
                          </a:solidFill>
                          <a:latin typeface="+mj-lt"/>
                        </a:rPr>
                        <a:t>63%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68049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C26E9F4-236C-E16B-A422-D426ABE1F91D}"/>
              </a:ext>
            </a:extLst>
          </p:cNvPr>
          <p:cNvSpPr/>
          <p:nvPr/>
        </p:nvSpPr>
        <p:spPr>
          <a:xfrm rot="5400000">
            <a:off x="8342087" y="-8345713"/>
            <a:ext cx="1603826" cy="18288000"/>
          </a:xfrm>
          <a:prstGeom prst="rect">
            <a:avLst/>
          </a:prstGeom>
          <a:solidFill>
            <a:srgbClr val="C0E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B9588-7F26-31FA-C98B-A9B054DB40A3}"/>
              </a:ext>
            </a:extLst>
          </p:cNvPr>
          <p:cNvSpPr/>
          <p:nvPr/>
        </p:nvSpPr>
        <p:spPr>
          <a:xfrm rot="5400000">
            <a:off x="8399707" y="-8425251"/>
            <a:ext cx="1488579" cy="1828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F784F2-D7B4-76A3-54EC-692DDB258165}"/>
              </a:ext>
            </a:extLst>
          </p:cNvPr>
          <p:cNvSpPr txBox="1">
            <a:spLocks/>
          </p:cNvSpPr>
          <p:nvPr/>
        </p:nvSpPr>
        <p:spPr>
          <a:xfrm>
            <a:off x="330724" y="398267"/>
            <a:ext cx="17957276" cy="181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/>
            <a:r>
              <a:rPr lang="en-US" sz="6000" b="1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Cast Iron </a:t>
            </a:r>
            <a:r>
              <a:rPr lang="en-US" sz="6000" b="1" u="sng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Large</a:t>
            </a:r>
            <a:r>
              <a:rPr lang="en-US" sz="6000" b="1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 Diameter Pipe Projects</a:t>
            </a:r>
            <a:endParaRPr lang="en-US" sz="6000" b="1" kern="0" dirty="0">
              <a:solidFill>
                <a:srgbClr val="41404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4E936-9E4F-8216-933E-80505FA3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12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017393-B85B-6C20-5195-9130AF50DA95}"/>
              </a:ext>
            </a:extLst>
          </p:cNvPr>
          <p:cNvSpPr txBox="1"/>
          <p:nvPr/>
        </p:nvSpPr>
        <p:spPr>
          <a:xfrm>
            <a:off x="285004" y="1965200"/>
            <a:ext cx="2033754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+mj-lt"/>
                <a:ea typeface="Calibri"/>
                <a:cs typeface="Calibri"/>
              </a:rPr>
              <a:t>FY2020</a:t>
            </a:r>
          </a:p>
          <a:p>
            <a:r>
              <a:rPr lang="en-US" sz="2400" b="1" dirty="0">
                <a:latin typeface="+mj-lt"/>
                <a:ea typeface="Calibri"/>
                <a:cs typeface="Calibri"/>
              </a:rPr>
              <a:t>  to  FY2030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88FBB87-BDD6-502C-D075-5022399AA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735909"/>
              </p:ext>
            </p:extLst>
          </p:nvPr>
        </p:nvGraphicFramePr>
        <p:xfrm>
          <a:off x="330724" y="1740702"/>
          <a:ext cx="8168639" cy="2834640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526656531"/>
                    </a:ext>
                  </a:extLst>
                </a:gridCol>
                <a:gridCol w="1870195">
                  <a:extLst>
                    <a:ext uri="{9D8B030D-6E8A-4147-A177-3AD203B41FA5}">
                      <a16:colId xmlns:a16="http://schemas.microsoft.com/office/drawing/2014/main" val="320889617"/>
                    </a:ext>
                  </a:extLst>
                </a:gridCol>
                <a:gridCol w="2418424">
                  <a:extLst>
                    <a:ext uri="{9D8B030D-6E8A-4147-A177-3AD203B41FA5}">
                      <a16:colId xmlns:a16="http://schemas.microsoft.com/office/drawing/2014/main" val="2520053792"/>
                    </a:ext>
                  </a:extLst>
                </a:gridCol>
                <a:gridCol w="2051220">
                  <a:extLst>
                    <a:ext uri="{9D8B030D-6E8A-4147-A177-3AD203B41FA5}">
                      <a16:colId xmlns:a16="http://schemas.microsoft.com/office/drawing/2014/main" val="1531852543"/>
                    </a:ext>
                  </a:extLst>
                </a:gridCol>
              </a:tblGrid>
              <a:tr h="1234440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dirty="0">
                        <a:latin typeface="Arial"/>
                      </a:endParaRPr>
                    </a:p>
                  </a:txBody>
                  <a:tcPr marL="137160" marR="137160" marT="68580" marB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Existing Cast Iron</a:t>
                      </a:r>
                    </a:p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(</a:t>
                      </a:r>
                      <a:r>
                        <a:rPr lang="en-US" sz="2000" b="0" i="1" dirty="0">
                          <a:latin typeface="+mn-lt"/>
                        </a:rPr>
                        <a:t>miles</a:t>
                      </a:r>
                      <a:r>
                        <a:rPr lang="en-US" sz="2000" b="0" dirty="0">
                          <a:latin typeface="+mn-lt"/>
                        </a:rPr>
                        <a:t>)</a:t>
                      </a:r>
                    </a:p>
                  </a:txBody>
                  <a:tcPr marL="137160" marR="137160" marT="68580" marB="6858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5675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Design/ Construction</a:t>
                      </a:r>
                    </a:p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(</a:t>
                      </a:r>
                      <a:r>
                        <a:rPr lang="en-US" sz="2000" b="0" i="1" dirty="0">
                          <a:latin typeface="+mn-lt"/>
                        </a:rPr>
                        <a:t>miles</a:t>
                      </a:r>
                      <a:r>
                        <a:rPr lang="en-US" sz="2000" b="0" dirty="0">
                          <a:latin typeface="+mn-lt"/>
                        </a:rPr>
                        <a:t>) </a:t>
                      </a:r>
                    </a:p>
                  </a:txBody>
                  <a:tcPr marL="137160" marR="137160" marT="68580" marB="6858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5675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Remaining </a:t>
                      </a:r>
                      <a:br>
                        <a:rPr lang="en-US" sz="2000" dirty="0">
                          <a:latin typeface="+mn-lt"/>
                        </a:rPr>
                      </a:br>
                      <a:r>
                        <a:rPr lang="en-US" sz="2000" dirty="0">
                          <a:latin typeface="+mn-lt"/>
                        </a:rPr>
                        <a:t>in System</a:t>
                      </a:r>
                    </a:p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(</a:t>
                      </a:r>
                      <a:r>
                        <a:rPr lang="en-US" sz="2000" b="0" i="1" dirty="0">
                          <a:latin typeface="+mn-lt"/>
                        </a:rPr>
                        <a:t>miles</a:t>
                      </a:r>
                      <a:r>
                        <a:rPr lang="en-US" sz="2000" b="0" dirty="0">
                          <a:latin typeface="+mn-lt"/>
                        </a:rPr>
                        <a:t>)</a:t>
                      </a:r>
                    </a:p>
                  </a:txBody>
                  <a:tcPr marL="137160" marR="137160" marT="68580" marB="6858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56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70096"/>
                  </a:ext>
                </a:extLst>
              </a:tr>
              <a:tr h="1600200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1" dirty="0">
                          <a:latin typeface="+mj-lt"/>
                        </a:rPr>
                        <a:t>Large Diameter </a:t>
                      </a:r>
                      <a:r>
                        <a:rPr lang="en-US" sz="2400" dirty="0">
                          <a:latin typeface="+mj-lt"/>
                        </a:rPr>
                        <a:t>(16” or Greater)</a:t>
                      </a:r>
                    </a:p>
                  </a:txBody>
                  <a:tcPr marL="137160" marR="137160" marT="68580" marB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000" b="1" dirty="0">
                          <a:latin typeface="+mj-lt"/>
                        </a:rPr>
                        <a:t>58</a:t>
                      </a:r>
                    </a:p>
                  </a:txBody>
                  <a:tcPr marL="137160" marR="137160" marT="68580" marB="68580" anchor="ctr">
                    <a:lnL w="12700" cmpd="sng">
                      <a:solidFill>
                        <a:sysClr val="window" lastClr="FFFFFF"/>
                      </a:solidFill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000" b="1" dirty="0">
                          <a:latin typeface="+mj-lt"/>
                        </a:rPr>
                        <a:t>25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000" b="1" dirty="0">
                          <a:latin typeface="+mj-lt"/>
                        </a:rPr>
                        <a:t>33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40921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D052277-6808-8C08-A49B-59DE0002E02B}"/>
              </a:ext>
            </a:extLst>
          </p:cNvPr>
          <p:cNvSpPr txBox="1"/>
          <p:nvPr/>
        </p:nvSpPr>
        <p:spPr>
          <a:xfrm>
            <a:off x="3222122" y="4715844"/>
            <a:ext cx="3373583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18 Large </a:t>
            </a:r>
            <a:br>
              <a:rPr lang="en-US" sz="2400" b="1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</a:br>
            <a:r>
              <a:rPr lang="en-US" sz="2400" b="1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Diameter Projects</a:t>
            </a:r>
          </a:p>
        </p:txBody>
      </p:sp>
    </p:spTree>
    <p:extLst>
      <p:ext uri="{BB962C8B-B14F-4D97-AF65-F5344CB8AC3E}">
        <p14:creationId xmlns:p14="http://schemas.microsoft.com/office/powerpoint/2010/main" val="212333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C3311-4CD2-6468-2C2D-E2FBAA696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2E67CE-1859-ACF9-A86E-CFEA386DC0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41" t="43755" r="16936" b="15235"/>
          <a:stretch>
            <a:fillRect/>
          </a:stretch>
        </p:blipFill>
        <p:spPr>
          <a:xfrm>
            <a:off x="8486091" y="988228"/>
            <a:ext cx="9788635" cy="82737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9779B3-C9E4-9011-41AF-961AF3C4928F}"/>
              </a:ext>
            </a:extLst>
          </p:cNvPr>
          <p:cNvSpPr/>
          <p:nvPr/>
        </p:nvSpPr>
        <p:spPr>
          <a:xfrm rot="5400000">
            <a:off x="8342087" y="-8345713"/>
            <a:ext cx="1603826" cy="18288000"/>
          </a:xfrm>
          <a:prstGeom prst="rect">
            <a:avLst/>
          </a:prstGeom>
          <a:solidFill>
            <a:srgbClr val="C0E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E71C52-C0DA-0054-A01E-DA0621C9CA76}"/>
              </a:ext>
            </a:extLst>
          </p:cNvPr>
          <p:cNvSpPr/>
          <p:nvPr/>
        </p:nvSpPr>
        <p:spPr>
          <a:xfrm rot="5400000">
            <a:off x="8399707" y="-8425251"/>
            <a:ext cx="1488579" cy="1828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89A595-20AE-77FB-4D2C-86C6B58A5E77}"/>
              </a:ext>
            </a:extLst>
          </p:cNvPr>
          <p:cNvSpPr txBox="1">
            <a:spLocks/>
          </p:cNvSpPr>
          <p:nvPr/>
        </p:nvSpPr>
        <p:spPr>
          <a:xfrm>
            <a:off x="330724" y="398267"/>
            <a:ext cx="17957276" cy="181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/>
            <a:r>
              <a:rPr lang="en-US" sz="6000" b="1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Cast Iron </a:t>
            </a:r>
            <a:r>
              <a:rPr lang="en-US" sz="6000" b="1" u="sng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Small</a:t>
            </a:r>
            <a:r>
              <a:rPr lang="en-US" sz="6000" b="1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 Diameter Pipe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451B9-531B-4170-DF94-EEA40FFA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13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711E9E-BB1E-92B5-D8BA-2EE72821D502}"/>
              </a:ext>
            </a:extLst>
          </p:cNvPr>
          <p:cNvSpPr txBox="1"/>
          <p:nvPr/>
        </p:nvSpPr>
        <p:spPr>
          <a:xfrm>
            <a:off x="285004" y="1965200"/>
            <a:ext cx="2033754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+mj-lt"/>
                <a:ea typeface="Calibri"/>
                <a:cs typeface="Calibri"/>
              </a:rPr>
              <a:t>FY2020</a:t>
            </a:r>
          </a:p>
          <a:p>
            <a:r>
              <a:rPr lang="en-US" sz="2400" b="1" dirty="0">
                <a:latin typeface="+mj-lt"/>
                <a:ea typeface="Calibri"/>
                <a:cs typeface="Calibri"/>
              </a:rPr>
              <a:t>  to  FY2030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EC0C30-D026-A32F-02F7-24F2E512F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60464"/>
              </p:ext>
            </p:extLst>
          </p:nvPr>
        </p:nvGraphicFramePr>
        <p:xfrm>
          <a:off x="330724" y="1740702"/>
          <a:ext cx="8168639" cy="2834640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526656531"/>
                    </a:ext>
                  </a:extLst>
                </a:gridCol>
                <a:gridCol w="1870195">
                  <a:extLst>
                    <a:ext uri="{9D8B030D-6E8A-4147-A177-3AD203B41FA5}">
                      <a16:colId xmlns:a16="http://schemas.microsoft.com/office/drawing/2014/main" val="320889617"/>
                    </a:ext>
                  </a:extLst>
                </a:gridCol>
                <a:gridCol w="2418424">
                  <a:extLst>
                    <a:ext uri="{9D8B030D-6E8A-4147-A177-3AD203B41FA5}">
                      <a16:colId xmlns:a16="http://schemas.microsoft.com/office/drawing/2014/main" val="2520053792"/>
                    </a:ext>
                  </a:extLst>
                </a:gridCol>
                <a:gridCol w="2051220">
                  <a:extLst>
                    <a:ext uri="{9D8B030D-6E8A-4147-A177-3AD203B41FA5}">
                      <a16:colId xmlns:a16="http://schemas.microsoft.com/office/drawing/2014/main" val="1531852543"/>
                    </a:ext>
                  </a:extLst>
                </a:gridCol>
              </a:tblGrid>
              <a:tr h="1234440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dirty="0">
                        <a:latin typeface="Arial"/>
                      </a:endParaRPr>
                    </a:p>
                  </a:txBody>
                  <a:tcPr marL="137160" marR="137160" marT="68580" marB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Existing Cast Iron</a:t>
                      </a:r>
                    </a:p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(</a:t>
                      </a:r>
                      <a:r>
                        <a:rPr lang="en-US" sz="2000" b="0" i="1" dirty="0">
                          <a:latin typeface="+mn-lt"/>
                        </a:rPr>
                        <a:t>miles</a:t>
                      </a:r>
                      <a:r>
                        <a:rPr lang="en-US" sz="2000" b="0" dirty="0">
                          <a:latin typeface="+mn-lt"/>
                        </a:rPr>
                        <a:t>)</a:t>
                      </a:r>
                    </a:p>
                  </a:txBody>
                  <a:tcPr marL="137160" marR="137160" marT="68580" marB="68580"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5675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Design/ Construction</a:t>
                      </a:r>
                    </a:p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(</a:t>
                      </a:r>
                      <a:r>
                        <a:rPr lang="en-US" sz="2000" b="0" i="1" dirty="0">
                          <a:latin typeface="+mn-lt"/>
                        </a:rPr>
                        <a:t>miles</a:t>
                      </a:r>
                      <a:r>
                        <a:rPr lang="en-US" sz="2000" b="0" dirty="0">
                          <a:latin typeface="+mn-lt"/>
                        </a:rPr>
                        <a:t>) 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5675"/>
                    </a:solidFill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85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371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057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7432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4290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1148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8006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486400" algn="l" defTabSz="1371600" rtl="0" eaLnBrk="1" latinLnBrk="0" hangingPunct="1">
                        <a:defRPr sz="27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Remaining </a:t>
                      </a:r>
                      <a:br>
                        <a:rPr lang="en-US" sz="2000" dirty="0">
                          <a:latin typeface="+mn-lt"/>
                        </a:rPr>
                      </a:br>
                      <a:r>
                        <a:rPr lang="en-US" sz="2000" dirty="0">
                          <a:latin typeface="+mn-lt"/>
                        </a:rPr>
                        <a:t>in System</a:t>
                      </a:r>
                    </a:p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(</a:t>
                      </a:r>
                      <a:r>
                        <a:rPr lang="en-US" sz="2000" b="0" i="1" dirty="0">
                          <a:latin typeface="+mn-lt"/>
                        </a:rPr>
                        <a:t>miles</a:t>
                      </a:r>
                      <a:r>
                        <a:rPr lang="en-US" sz="2000" b="0" dirty="0">
                          <a:latin typeface="+mn-lt"/>
                        </a:rPr>
                        <a:t>)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56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70096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en-US" sz="2400" b="1" dirty="0"/>
                        <a:t>Small Diameter </a:t>
                      </a:r>
                      <a:r>
                        <a:rPr lang="en-US" sz="2400" dirty="0"/>
                        <a:t>(12” or Smaller)</a:t>
                      </a:r>
                    </a:p>
                  </a:txBody>
                  <a:tcPr marL="137160" marR="137160" marT="68580" marB="685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672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180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492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40921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B3A4309-E01C-5B06-2C5C-F7EA78A3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70" r="-595" b="1493"/>
          <a:stretch>
            <a:fillRect/>
          </a:stretch>
        </p:blipFill>
        <p:spPr>
          <a:xfrm>
            <a:off x="15027198" y="8076858"/>
            <a:ext cx="3260802" cy="11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4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0FA82-CE68-1E4A-EFC6-EE27B40B0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7D7D01-AEE7-9258-53C5-E8170866565C}"/>
              </a:ext>
            </a:extLst>
          </p:cNvPr>
          <p:cNvSpPr txBox="1">
            <a:spLocks/>
          </p:cNvSpPr>
          <p:nvPr/>
        </p:nvSpPr>
        <p:spPr>
          <a:xfrm>
            <a:off x="541893" y="398267"/>
            <a:ext cx="17204215" cy="181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/>
            <a:r>
              <a:rPr lang="en-US" sz="6000" b="1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Large and Small Diameter Cast Iron Pipe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B7C7-0D41-13A1-2C09-BD22E9EE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E0E094-B0BE-1F26-24C8-00A2A4439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34690"/>
              </p:ext>
            </p:extLst>
          </p:nvPr>
        </p:nvGraphicFramePr>
        <p:xfrm>
          <a:off x="412955" y="2727648"/>
          <a:ext cx="17499183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503">
                  <a:extLst>
                    <a:ext uri="{9D8B030D-6E8A-4147-A177-3AD203B41FA5}">
                      <a16:colId xmlns:a16="http://schemas.microsoft.com/office/drawing/2014/main" val="526656531"/>
                    </a:ext>
                  </a:extLst>
                </a:gridCol>
                <a:gridCol w="4480560">
                  <a:extLst>
                    <a:ext uri="{9D8B030D-6E8A-4147-A177-3AD203B41FA5}">
                      <a16:colId xmlns:a16="http://schemas.microsoft.com/office/drawing/2014/main" val="320889617"/>
                    </a:ext>
                  </a:extLst>
                </a:gridCol>
                <a:gridCol w="4480560">
                  <a:extLst>
                    <a:ext uri="{9D8B030D-6E8A-4147-A177-3AD203B41FA5}">
                      <a16:colId xmlns:a16="http://schemas.microsoft.com/office/drawing/2014/main" val="2520053792"/>
                    </a:ext>
                  </a:extLst>
                </a:gridCol>
                <a:gridCol w="4480560">
                  <a:extLst>
                    <a:ext uri="{9D8B030D-6E8A-4147-A177-3AD203B41FA5}">
                      <a16:colId xmlns:a16="http://schemas.microsoft.com/office/drawing/2014/main" val="1531852543"/>
                    </a:ext>
                  </a:extLst>
                </a:gridCol>
              </a:tblGrid>
              <a:tr h="1783080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marL="137160" marR="137160" marT="68580" marB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n-lt"/>
                        </a:rPr>
                        <a:t>Existing </a:t>
                      </a:r>
                      <a:br>
                        <a:rPr lang="en-US" sz="3600" dirty="0">
                          <a:latin typeface="+mn-lt"/>
                        </a:rPr>
                      </a:br>
                      <a:r>
                        <a:rPr lang="en-US" sz="3600" dirty="0">
                          <a:latin typeface="+mn-lt"/>
                        </a:rPr>
                        <a:t>Cast Iron</a:t>
                      </a:r>
                    </a:p>
                    <a:p>
                      <a:pPr algn="ctr"/>
                      <a:r>
                        <a:rPr lang="en-US" sz="3600" b="0" dirty="0">
                          <a:latin typeface="+mn-lt"/>
                        </a:rPr>
                        <a:t>(</a:t>
                      </a:r>
                      <a:r>
                        <a:rPr lang="en-US" sz="3600" b="0" i="1" dirty="0">
                          <a:latin typeface="+mn-lt"/>
                        </a:rPr>
                        <a:t>miles</a:t>
                      </a:r>
                      <a:r>
                        <a:rPr lang="en-US" sz="3600" b="0" dirty="0">
                          <a:latin typeface="+mn-lt"/>
                        </a:rPr>
                        <a:t>)</a:t>
                      </a:r>
                    </a:p>
                  </a:txBody>
                  <a:tcPr marL="137160" marR="137160" marT="68580" marB="68580" anchor="ctr">
                    <a:solidFill>
                      <a:srgbClr val="3B56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n-lt"/>
                        </a:rPr>
                        <a:t>Design/</a:t>
                      </a:r>
                      <a:br>
                        <a:rPr lang="en-US" sz="3600" dirty="0">
                          <a:latin typeface="+mn-lt"/>
                        </a:rPr>
                      </a:br>
                      <a:r>
                        <a:rPr lang="en-US" sz="3600" dirty="0">
                          <a:latin typeface="+mn-lt"/>
                        </a:rPr>
                        <a:t>Construction</a:t>
                      </a:r>
                    </a:p>
                    <a:p>
                      <a:pPr algn="ctr"/>
                      <a:r>
                        <a:rPr lang="en-US" sz="3600" b="0" dirty="0">
                          <a:latin typeface="+mn-lt"/>
                        </a:rPr>
                        <a:t>(</a:t>
                      </a:r>
                      <a:r>
                        <a:rPr lang="en-US" sz="3600" b="0" i="1" dirty="0">
                          <a:latin typeface="+mn-lt"/>
                        </a:rPr>
                        <a:t>miles</a:t>
                      </a:r>
                      <a:r>
                        <a:rPr lang="en-US" sz="3600" b="0" dirty="0">
                          <a:latin typeface="+mn-lt"/>
                        </a:rPr>
                        <a:t>) </a:t>
                      </a:r>
                    </a:p>
                  </a:txBody>
                  <a:tcPr marL="137160" marR="137160" marT="68580" marB="68580" anchor="ctr">
                    <a:solidFill>
                      <a:srgbClr val="3B56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n-lt"/>
                        </a:rPr>
                        <a:t>Remaining in System</a:t>
                      </a:r>
                    </a:p>
                    <a:p>
                      <a:pPr algn="ctr"/>
                      <a:r>
                        <a:rPr lang="en-US" sz="3600" b="0" dirty="0">
                          <a:latin typeface="+mn-lt"/>
                        </a:rPr>
                        <a:t>(</a:t>
                      </a:r>
                      <a:r>
                        <a:rPr lang="en-US" sz="3600" b="0" i="1" dirty="0">
                          <a:latin typeface="+mn-lt"/>
                        </a:rPr>
                        <a:t>miles</a:t>
                      </a:r>
                      <a:r>
                        <a:rPr lang="en-US" sz="3600" b="0" dirty="0">
                          <a:latin typeface="+mn-lt"/>
                        </a:rPr>
                        <a:t>)</a:t>
                      </a:r>
                    </a:p>
                  </a:txBody>
                  <a:tcPr marL="137160" marR="137160" marT="68580" marB="68580" anchor="ctr">
                    <a:solidFill>
                      <a:srgbClr val="3B56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70096"/>
                  </a:ext>
                </a:extLst>
              </a:tr>
              <a:tr h="178308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414042"/>
                          </a:solidFill>
                          <a:latin typeface="+mn-lt"/>
                        </a:rPr>
                        <a:t>Large Diameter </a:t>
                      </a:r>
                      <a:r>
                        <a:rPr lang="en-US" sz="3600" dirty="0">
                          <a:solidFill>
                            <a:srgbClr val="414042"/>
                          </a:solidFill>
                          <a:latin typeface="+mn-lt"/>
                        </a:rPr>
                        <a:t>(16” or Greater)</a:t>
                      </a:r>
                    </a:p>
                  </a:txBody>
                  <a:tcPr marL="137160" marR="137160" marT="68580" marB="6858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414042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137160" marR="137160" marT="68580" marB="6858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414042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137160" marR="137160" marT="68580" marB="6858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414042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137160" marR="137160" marT="68580" marB="6858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409215"/>
                  </a:ext>
                </a:extLst>
              </a:tr>
              <a:tr h="178308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414042"/>
                          </a:solidFill>
                          <a:latin typeface="+mn-lt"/>
                        </a:rPr>
                        <a:t>Small Diameter </a:t>
                      </a:r>
                      <a:r>
                        <a:rPr lang="en-US" sz="3600" dirty="0">
                          <a:solidFill>
                            <a:srgbClr val="414042"/>
                          </a:solidFill>
                          <a:latin typeface="+mn-lt"/>
                        </a:rPr>
                        <a:t>(12” or Smaller)</a:t>
                      </a:r>
                    </a:p>
                  </a:txBody>
                  <a:tcPr marL="137160" marR="137160" marT="68580" marB="6858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414042"/>
                          </a:solidFill>
                          <a:latin typeface="+mn-lt"/>
                        </a:rPr>
                        <a:t>672</a:t>
                      </a:r>
                    </a:p>
                  </a:txBody>
                  <a:tcPr marL="137160" marR="137160" marT="68580" marB="6858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414042"/>
                          </a:solidFill>
                          <a:latin typeface="+mn-lt"/>
                        </a:rPr>
                        <a:t>180</a:t>
                      </a:r>
                    </a:p>
                  </a:txBody>
                  <a:tcPr marL="137160" marR="137160" marT="68580" marB="6858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414042"/>
                          </a:solidFill>
                          <a:latin typeface="+mn-lt"/>
                        </a:rPr>
                        <a:t>492</a:t>
                      </a:r>
                    </a:p>
                  </a:txBody>
                  <a:tcPr marL="137160" marR="137160" marT="68580" marB="6858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53421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137160" marR="137160" marT="68580" marB="68580" anchor="ctr">
                    <a:solidFill>
                      <a:srgbClr val="3B56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+mn-lt"/>
                        </a:rPr>
                        <a:t>730</a:t>
                      </a:r>
                    </a:p>
                  </a:txBody>
                  <a:tcPr marL="137160" marR="137160" marT="68580" marB="68580" anchor="ctr">
                    <a:solidFill>
                      <a:srgbClr val="3B56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+mn-lt"/>
                        </a:rPr>
                        <a:t>205</a:t>
                      </a:r>
                    </a:p>
                  </a:txBody>
                  <a:tcPr marL="137160" marR="137160" marT="68580" marB="68580" anchor="ctr">
                    <a:solidFill>
                      <a:srgbClr val="3B56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+mn-lt"/>
                        </a:rPr>
                        <a:t>525</a:t>
                      </a:r>
                    </a:p>
                  </a:txBody>
                  <a:tcPr marL="137160" marR="137160" marT="68580" marB="68580" anchor="ctr">
                    <a:solidFill>
                      <a:srgbClr val="3B56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472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696459-AF58-79DB-C3C3-7629EFAB2C63}"/>
              </a:ext>
            </a:extLst>
          </p:cNvPr>
          <p:cNvSpPr txBox="1"/>
          <p:nvPr/>
        </p:nvSpPr>
        <p:spPr>
          <a:xfrm>
            <a:off x="707923" y="2889880"/>
            <a:ext cx="3694338" cy="16158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414042"/>
                </a:solidFill>
                <a:ea typeface="Calibri"/>
                <a:cs typeface="Calibri"/>
              </a:rPr>
              <a:t>FY2020</a:t>
            </a:r>
          </a:p>
          <a:p>
            <a:r>
              <a:rPr lang="en-US" sz="4800" b="1" dirty="0">
                <a:solidFill>
                  <a:srgbClr val="414042"/>
                </a:solidFill>
                <a:ea typeface="Calibri"/>
                <a:cs typeface="Calibri"/>
              </a:rPr>
              <a:t>  to  FY2030</a:t>
            </a:r>
          </a:p>
        </p:txBody>
      </p:sp>
    </p:spTree>
    <p:extLst>
      <p:ext uri="{BB962C8B-B14F-4D97-AF65-F5344CB8AC3E}">
        <p14:creationId xmlns:p14="http://schemas.microsoft.com/office/powerpoint/2010/main" val="208261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9053A-FD37-B25D-82C6-8BF7B85F6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D12941-A4CA-147A-3721-CBAA13130D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7" t="10305" r="1056" b="4525"/>
          <a:stretch>
            <a:fillRect/>
          </a:stretch>
        </p:blipFill>
        <p:spPr>
          <a:xfrm>
            <a:off x="990053" y="2088664"/>
            <a:ext cx="16307894" cy="71880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083A78-E227-4954-7254-7EC3E8B88354}"/>
              </a:ext>
            </a:extLst>
          </p:cNvPr>
          <p:cNvSpPr txBox="1">
            <a:spLocks/>
          </p:cNvSpPr>
          <p:nvPr/>
        </p:nvSpPr>
        <p:spPr>
          <a:xfrm>
            <a:off x="541893" y="398267"/>
            <a:ext cx="17204215" cy="181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/>
            <a:r>
              <a:rPr lang="en-US" sz="6000" b="1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Total Miles of Water Cast Iron Pipe </a:t>
            </a:r>
            <a:br>
              <a:rPr lang="en-US" sz="6000" b="1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</a:br>
            <a:r>
              <a:rPr lang="en-US" sz="6000" b="1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per Council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FD191-124F-A49F-E99D-AE9CFA9A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F550E-D619-FF3F-C75B-68B41457F423}"/>
              </a:ext>
            </a:extLst>
          </p:cNvPr>
          <p:cNvSpPr txBox="1"/>
          <p:nvPr/>
        </p:nvSpPr>
        <p:spPr>
          <a:xfrm>
            <a:off x="2595712" y="4193164"/>
            <a:ext cx="967874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cs typeface="Arial"/>
              </a:rPr>
              <a:t>14%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10AC5-0FC1-21ED-2D08-E7478FBDFFD0}"/>
              </a:ext>
            </a:extLst>
          </p:cNvPr>
          <p:cNvSpPr txBox="1"/>
          <p:nvPr/>
        </p:nvSpPr>
        <p:spPr>
          <a:xfrm>
            <a:off x="3899698" y="3314494"/>
            <a:ext cx="967874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cs typeface="Arial"/>
              </a:rPr>
              <a:t>17%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DA386-3F4E-43C8-2162-6C64035523AF}"/>
              </a:ext>
            </a:extLst>
          </p:cNvPr>
          <p:cNvSpPr txBox="1"/>
          <p:nvPr/>
        </p:nvSpPr>
        <p:spPr>
          <a:xfrm>
            <a:off x="5171487" y="7606064"/>
            <a:ext cx="967874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cs typeface="Arial"/>
              </a:rPr>
              <a:t>0.2%</a:t>
            </a:r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D07C9-672F-E261-6F73-1789058E2583}"/>
              </a:ext>
            </a:extLst>
          </p:cNvPr>
          <p:cNvSpPr txBox="1"/>
          <p:nvPr/>
        </p:nvSpPr>
        <p:spPr>
          <a:xfrm>
            <a:off x="6486168" y="5336164"/>
            <a:ext cx="967874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cs typeface="Arial"/>
              </a:rPr>
              <a:t>10%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605C4-6201-77BF-C40B-BE462F0A61B1}"/>
              </a:ext>
            </a:extLst>
          </p:cNvPr>
          <p:cNvSpPr txBox="1"/>
          <p:nvPr/>
        </p:nvSpPr>
        <p:spPr>
          <a:xfrm>
            <a:off x="7876048" y="7353889"/>
            <a:ext cx="967874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cs typeface="Arial"/>
              </a:rPr>
              <a:t>2%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E04C7-E8B0-202A-B63B-3FE86713001E}"/>
              </a:ext>
            </a:extLst>
          </p:cNvPr>
          <p:cNvSpPr txBox="1"/>
          <p:nvPr/>
        </p:nvSpPr>
        <p:spPr>
          <a:xfrm>
            <a:off x="9115641" y="6417469"/>
            <a:ext cx="967874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cs typeface="Arial"/>
              </a:rPr>
              <a:t>6%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545943-8203-79A1-2A08-A6EACF9893A5}"/>
              </a:ext>
            </a:extLst>
          </p:cNvPr>
          <p:cNvSpPr txBox="1"/>
          <p:nvPr/>
        </p:nvSpPr>
        <p:spPr>
          <a:xfrm>
            <a:off x="10510816" y="3999980"/>
            <a:ext cx="967874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cs typeface="Arial"/>
              </a:rPr>
              <a:t>15%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6124A5-7F5B-5F20-A1B4-111329AC727F}"/>
              </a:ext>
            </a:extLst>
          </p:cNvPr>
          <p:cNvSpPr txBox="1"/>
          <p:nvPr/>
        </p:nvSpPr>
        <p:spPr>
          <a:xfrm>
            <a:off x="11782843" y="3165554"/>
            <a:ext cx="967874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cs typeface="Arial"/>
              </a:rPr>
              <a:t>18%</a:t>
            </a:r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88C7C-562A-DBB9-AFFA-F2034423921E}"/>
              </a:ext>
            </a:extLst>
          </p:cNvPr>
          <p:cNvSpPr txBox="1"/>
          <p:nvPr/>
        </p:nvSpPr>
        <p:spPr>
          <a:xfrm>
            <a:off x="13204684" y="7606066"/>
            <a:ext cx="967874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cs typeface="Arial"/>
              </a:rPr>
              <a:t>1%</a:t>
            </a:r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E07BC8-AD5B-B91A-61AB-E73632EE2640}"/>
              </a:ext>
            </a:extLst>
          </p:cNvPr>
          <p:cNvSpPr txBox="1"/>
          <p:nvPr/>
        </p:nvSpPr>
        <p:spPr>
          <a:xfrm>
            <a:off x="14395980" y="2808685"/>
            <a:ext cx="967874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cs typeface="Arial"/>
              </a:rPr>
              <a:t>19%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69344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13C5F-C39A-8E54-FE07-3889FD93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8050FE4-F9C0-01CA-07F8-C2768F05E8E4}"/>
              </a:ext>
            </a:extLst>
          </p:cNvPr>
          <p:cNvSpPr txBox="1">
            <a:spLocks/>
          </p:cNvSpPr>
          <p:nvPr/>
        </p:nvSpPr>
        <p:spPr>
          <a:xfrm>
            <a:off x="509954" y="413507"/>
            <a:ext cx="17258913" cy="181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/>
            <a:r>
              <a:rPr lang="en-US" sz="7100" b="1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Cast Iron Program Initiative</a:t>
            </a:r>
            <a:endParaRPr lang="en-US" sz="7100" b="1" kern="0" dirty="0">
              <a:solidFill>
                <a:srgbClr val="41404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5CE2B-EF75-6071-9027-551526A5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8010-0099-5D8F-2E9B-BD6011FFB8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9954" y="2035280"/>
            <a:ext cx="16907891" cy="7081266"/>
          </a:xfrm>
        </p:spPr>
        <p:txBody>
          <a:bodyPr vert="horz" lIns="137160" tIns="68580" rIns="137160" bIns="68580" rtlCol="0" anchor="t">
            <a:noAutofit/>
          </a:bodyPr>
          <a:lstStyle/>
          <a:p>
            <a:pPr>
              <a:spcBef>
                <a:spcPts val="4800"/>
              </a:spcBef>
            </a:pPr>
            <a:r>
              <a:rPr lang="en-US" sz="5400" dirty="0">
                <a:solidFill>
                  <a:srgbClr val="414042"/>
                </a:solidFill>
                <a:cs typeface="Arial"/>
              </a:rPr>
              <a:t>The big storm in winter 2021 caused over </a:t>
            </a:r>
            <a:r>
              <a:rPr lang="en-US" sz="5400" b="1" dirty="0">
                <a:solidFill>
                  <a:srgbClr val="414042"/>
                </a:solidFill>
                <a:cs typeface="Arial"/>
              </a:rPr>
              <a:t>700 cast iron pipe breaks</a:t>
            </a:r>
          </a:p>
          <a:p>
            <a:pPr>
              <a:spcBef>
                <a:spcPts val="4800"/>
              </a:spcBef>
            </a:pPr>
            <a:r>
              <a:rPr lang="en-US" sz="5400" dirty="0">
                <a:solidFill>
                  <a:srgbClr val="414042"/>
                </a:solidFill>
                <a:cs typeface="Arial"/>
              </a:rPr>
              <a:t>Water Department established the </a:t>
            </a:r>
            <a:r>
              <a:rPr lang="en-US" sz="5400" b="1" dirty="0">
                <a:solidFill>
                  <a:srgbClr val="414042"/>
                </a:solidFill>
                <a:cs typeface="Arial"/>
              </a:rPr>
              <a:t>Cast Iron replacement program </a:t>
            </a:r>
            <a:r>
              <a:rPr lang="en-US" sz="5400" dirty="0">
                <a:solidFill>
                  <a:srgbClr val="414042"/>
                </a:solidFill>
                <a:cs typeface="Arial"/>
              </a:rPr>
              <a:t>with a goal of </a:t>
            </a:r>
            <a:br>
              <a:rPr lang="en-US" sz="5400" dirty="0">
                <a:solidFill>
                  <a:srgbClr val="414042"/>
                </a:solidFill>
                <a:cs typeface="Arial"/>
              </a:rPr>
            </a:br>
            <a:r>
              <a:rPr lang="en-US" sz="5400" b="1" dirty="0">
                <a:solidFill>
                  <a:srgbClr val="414042"/>
                </a:solidFill>
                <a:cs typeface="Arial"/>
              </a:rPr>
              <a:t>20 miles a year </a:t>
            </a:r>
          </a:p>
          <a:p>
            <a:pPr>
              <a:spcBef>
                <a:spcPts val="4800"/>
              </a:spcBef>
            </a:pPr>
            <a:r>
              <a:rPr lang="en-US" sz="5400" dirty="0">
                <a:solidFill>
                  <a:srgbClr val="414042"/>
                </a:solidFill>
                <a:cs typeface="Arial"/>
              </a:rPr>
              <a:t>Lancaster/Collier 30” transmission main break </a:t>
            </a:r>
            <a:r>
              <a:rPr lang="en-US" sz="5400" b="1" dirty="0">
                <a:solidFill>
                  <a:srgbClr val="414042"/>
                </a:solidFill>
                <a:cs typeface="Arial"/>
              </a:rPr>
              <a:t>highlighted the risk to the water system from a cast iron transmission main break</a:t>
            </a:r>
          </a:p>
        </p:txBody>
      </p:sp>
    </p:spTree>
    <p:extLst>
      <p:ext uri="{BB962C8B-B14F-4D97-AF65-F5344CB8AC3E}">
        <p14:creationId xmlns:p14="http://schemas.microsoft.com/office/powerpoint/2010/main" val="114830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FA5A0-63DD-4DDE-9DC1-C876969AD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952A10-AAAD-04CB-A2BE-F03EECE2B6A0}"/>
              </a:ext>
            </a:extLst>
          </p:cNvPr>
          <p:cNvSpPr txBox="1">
            <a:spLocks/>
          </p:cNvSpPr>
          <p:nvPr/>
        </p:nvSpPr>
        <p:spPr>
          <a:xfrm>
            <a:off x="509954" y="413507"/>
            <a:ext cx="17258913" cy="181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/>
            <a:r>
              <a:rPr lang="en-US" sz="7100" b="1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Why Cut New Pavement?</a:t>
            </a:r>
            <a:endParaRPr lang="en-US" sz="7100" b="1" kern="0" dirty="0">
              <a:solidFill>
                <a:srgbClr val="41404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F28B6-7A43-496F-0C19-30097C95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3BF25-C627-52FF-BA47-92955BCB91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9954" y="2109020"/>
            <a:ext cx="17379840" cy="7081266"/>
          </a:xfrm>
        </p:spPr>
        <p:txBody>
          <a:bodyPr vert="horz" lIns="137160" tIns="68580" rIns="137160" bIns="68580" rtlCol="0" anchor="t">
            <a:noAutofit/>
          </a:bodyPr>
          <a:lstStyle/>
          <a:p>
            <a:pPr marL="514350" indent="-514350">
              <a:spcBef>
                <a:spcPts val="4200"/>
              </a:spcBef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Developer / Redeveloper Needs (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taps, service lines, water demand, CFA requirements, redevelopment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)</a:t>
            </a:r>
          </a:p>
          <a:p>
            <a:pPr marL="514350" indent="-514350">
              <a:spcBef>
                <a:spcPts val="4200"/>
              </a:spcBef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Maintenance Needs (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field operation repairs of breaks and leaks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)</a:t>
            </a:r>
          </a:p>
          <a:p>
            <a:pPr marL="514350" indent="-514350">
              <a:spcBef>
                <a:spcPts val="4200"/>
              </a:spcBef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Waterline relocation to the street due to franchise utility conflicts</a:t>
            </a:r>
          </a:p>
          <a:p>
            <a:pPr marL="514350" indent="-514350">
              <a:spcBef>
                <a:spcPts val="4200"/>
              </a:spcBef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Water Dept previously cleared TPW Pavement Projects prior to 2021 Cast Iron Program initiated after 2021 Winter Storm</a:t>
            </a:r>
          </a:p>
          <a:p>
            <a:pPr marL="1828800" lvl="1" indent="-514350"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7th St, Hemphill and Downtown </a:t>
            </a:r>
          </a:p>
          <a:p>
            <a:pPr marL="1828800" lvl="1" indent="-514350">
              <a:buFont typeface="Wingdings" panose="05000000000000000000" pitchFamily="2" charset="2"/>
              <a:buChar char="Ø"/>
            </a:pP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Lancaster 30" Transmission Main Break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15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446D6-6602-CEE8-D559-3A0268BF0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171D63-AF48-6CD5-594E-0FAAC6F8DD5E}"/>
              </a:ext>
            </a:extLst>
          </p:cNvPr>
          <p:cNvSpPr txBox="1">
            <a:spLocks/>
          </p:cNvSpPr>
          <p:nvPr/>
        </p:nvSpPr>
        <p:spPr>
          <a:xfrm>
            <a:off x="514543" y="3540819"/>
            <a:ext cx="17258913" cy="181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/>
            <a:r>
              <a:rPr lang="en-US" sz="9600" b="1" kern="0" cap="all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Thank you!</a:t>
            </a:r>
            <a:endParaRPr lang="en-US" sz="9600" b="1" kern="0" cap="all" dirty="0">
              <a:solidFill>
                <a:srgbClr val="41404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9898D-6DD7-A52C-EE70-E4E734BD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923F6-30B0-6586-F112-EEBE8BA6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5976-A165-4B91-89DF-EA8521F1111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C163B089-6ECD-6CD2-A3CB-1B2E6D096110}"/>
              </a:ext>
            </a:extLst>
          </p:cNvPr>
          <p:cNvGrpSpPr/>
          <p:nvPr/>
        </p:nvGrpSpPr>
        <p:grpSpPr>
          <a:xfrm>
            <a:off x="0" y="0"/>
            <a:ext cx="7258050" cy="9258300"/>
            <a:chOff x="0" y="0"/>
            <a:chExt cx="1360938" cy="2187536"/>
          </a:xfrm>
          <a:solidFill>
            <a:srgbClr val="3B5675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0D4571D-77DE-D49C-421D-9C1DED4431BA}"/>
                </a:ext>
              </a:extLst>
            </p:cNvPr>
            <p:cNvSpPr/>
            <p:nvPr/>
          </p:nvSpPr>
          <p:spPr>
            <a:xfrm>
              <a:off x="0" y="0"/>
              <a:ext cx="1360938" cy="2187536"/>
            </a:xfrm>
            <a:custGeom>
              <a:avLst/>
              <a:gdLst/>
              <a:ahLst/>
              <a:cxnLst/>
              <a:rect l="l" t="t" r="r" b="b"/>
              <a:pathLst>
                <a:path w="1360938" h="2187536">
                  <a:moveTo>
                    <a:pt x="0" y="0"/>
                  </a:moveTo>
                  <a:lnTo>
                    <a:pt x="1360938" y="0"/>
                  </a:lnTo>
                  <a:lnTo>
                    <a:pt x="1360938" y="2187536"/>
                  </a:lnTo>
                  <a:lnTo>
                    <a:pt x="0" y="218753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E39B3473-6363-6937-B130-3D9F7A459312}"/>
                </a:ext>
              </a:extLst>
            </p:cNvPr>
            <p:cNvSpPr txBox="1"/>
            <p:nvPr/>
          </p:nvSpPr>
          <p:spPr>
            <a:xfrm>
              <a:off x="0" y="0"/>
              <a:ext cx="1360938" cy="218753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2964157-D40E-625C-6390-4FA9B63BE888}"/>
              </a:ext>
            </a:extLst>
          </p:cNvPr>
          <p:cNvSpPr txBox="1">
            <a:spLocks/>
          </p:cNvSpPr>
          <p:nvPr/>
        </p:nvSpPr>
        <p:spPr>
          <a:xfrm>
            <a:off x="2074987" y="4008744"/>
            <a:ext cx="4672898" cy="1240812"/>
          </a:xfrm>
          <a:prstGeom prst="rect">
            <a:avLst/>
          </a:prstGeom>
        </p:spPr>
        <p:txBody>
          <a:bodyPr vert="horz" lIns="137160" tIns="68580" rIns="137160" bIns="6858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900"/>
              </a:spcAft>
            </a:pPr>
            <a:r>
              <a:rPr lang="en-US" sz="8000" b="1" cap="all" dirty="0">
                <a:solidFill>
                  <a:schemeClr val="bg1"/>
                </a:solidFill>
                <a:cs typeface="Poppins Bold" panose="00000800000000000000" charset="0"/>
              </a:rPr>
              <a:t>Agenda</a:t>
            </a:r>
            <a:endParaRPr lang="en-US" sz="8000" cap="all" dirty="0">
              <a:solidFill>
                <a:schemeClr val="bg1"/>
              </a:solidFill>
              <a:cs typeface="Poppins Bold" panose="00000800000000000000" charset="0"/>
            </a:endParaRPr>
          </a:p>
        </p:txBody>
      </p:sp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1B686862-5A39-17DF-C126-4A4A139C0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155697"/>
              </p:ext>
            </p:extLst>
          </p:nvPr>
        </p:nvGraphicFramePr>
        <p:xfrm>
          <a:off x="7448550" y="495300"/>
          <a:ext cx="10467475" cy="8224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07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3F68A27-C50E-72BC-F77A-91E400AA66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" b="7993"/>
          <a:stretch/>
        </p:blipFill>
        <p:spPr>
          <a:xfrm>
            <a:off x="696587" y="252398"/>
            <a:ext cx="10683697" cy="8950904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928108-3FFB-524C-0EF5-5E9830D8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3057" y="5362915"/>
            <a:ext cx="5898356" cy="2400300"/>
          </a:xfrm>
        </p:spPr>
        <p:txBody>
          <a:bodyPr/>
          <a:lstStyle/>
          <a:p>
            <a:r>
              <a:rPr lang="en-US" b="1" cap="all" dirty="0">
                <a:solidFill>
                  <a:schemeClr val="bg1"/>
                </a:solidFill>
                <a:latin typeface="+mn-lt"/>
                <a:cs typeface="Poppins Heavy" panose="020B0604020202020204" charset="0"/>
              </a:rPr>
              <a:t>Project Initiation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C0BD2-D025-9BC3-80AB-FC501FAF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480A-2839-C849-B49D-3185E03337EE}" type="slidenum">
              <a:rPr lang="en-US" smtClean="0"/>
              <a:t>3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D1D9D-1256-AA8A-8098-BE46C10667AA}"/>
              </a:ext>
            </a:extLst>
          </p:cNvPr>
          <p:cNvSpPr/>
          <p:nvPr/>
        </p:nvSpPr>
        <p:spPr>
          <a:xfrm rot="5400000">
            <a:off x="5330363" y="-5287920"/>
            <a:ext cx="765629" cy="11334211"/>
          </a:xfrm>
          <a:prstGeom prst="rect">
            <a:avLst/>
          </a:prstGeom>
          <a:solidFill>
            <a:srgbClr val="C0E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5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7E918-6A27-CD43-1458-49DCCF7D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413507"/>
            <a:ext cx="17258913" cy="1819013"/>
          </a:xfrm>
        </p:spPr>
        <p:txBody>
          <a:bodyPr>
            <a:noAutofit/>
          </a:bodyPr>
          <a:lstStyle/>
          <a:p>
            <a:pPr lvl="1" algn="ctr"/>
            <a:r>
              <a:rPr lang="en-US" sz="7100" b="1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Water Department Initiated Projects </a:t>
            </a:r>
            <a:endParaRPr lang="en-US" sz="7100" b="1" dirty="0">
              <a:solidFill>
                <a:srgbClr val="41404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7A7B7-C23F-6FA2-3176-C6BC569A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292368-50E1-44DF-8C06-05E094EF8BCB}"/>
              </a:ext>
            </a:extLst>
          </p:cNvPr>
          <p:cNvSpPr txBox="1">
            <a:spLocks/>
          </p:cNvSpPr>
          <p:nvPr/>
        </p:nvSpPr>
        <p:spPr>
          <a:xfrm>
            <a:off x="509954" y="2571728"/>
            <a:ext cx="17267351" cy="6751434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414042"/>
                </a:solidFill>
                <a:cs typeface="Arial"/>
              </a:rPr>
              <a:t>Water Department develops projects based on:</a:t>
            </a:r>
          </a:p>
          <a:p>
            <a:pPr lvl="1"/>
            <a:r>
              <a:rPr lang="en-US" sz="3000" dirty="0">
                <a:solidFill>
                  <a:srgbClr val="414042"/>
                </a:solidFill>
                <a:cs typeface="Arial"/>
              </a:rPr>
              <a:t>Break history </a:t>
            </a:r>
          </a:p>
          <a:p>
            <a:pPr lvl="1"/>
            <a:r>
              <a:rPr lang="en-US" sz="3000" dirty="0">
                <a:solidFill>
                  <a:srgbClr val="414042"/>
                </a:solidFill>
                <a:cs typeface="Arial"/>
              </a:rPr>
              <a:t>Maintenance records </a:t>
            </a:r>
          </a:p>
          <a:p>
            <a:pPr lvl="1"/>
            <a:r>
              <a:rPr lang="en-US" sz="3000" dirty="0">
                <a:solidFill>
                  <a:srgbClr val="414042"/>
                </a:solidFill>
                <a:cs typeface="Arial"/>
              </a:rPr>
              <a:t>Age of the line</a:t>
            </a:r>
          </a:p>
          <a:p>
            <a:pPr lvl="1"/>
            <a:r>
              <a:rPr lang="en-US" sz="3000" dirty="0">
                <a:solidFill>
                  <a:srgbClr val="414042"/>
                </a:solidFill>
                <a:cs typeface="Arial"/>
              </a:rPr>
              <a:t>Pipe material</a:t>
            </a:r>
          </a:p>
          <a:p>
            <a:pPr lvl="1"/>
            <a:r>
              <a:rPr lang="en-US" sz="3000" dirty="0">
                <a:solidFill>
                  <a:srgbClr val="414042"/>
                </a:solidFill>
                <a:cs typeface="Arial"/>
              </a:rPr>
              <a:t>Capacity issues (</a:t>
            </a:r>
            <a:r>
              <a:rPr lang="en-US" sz="3000" i="1" dirty="0">
                <a:solidFill>
                  <a:srgbClr val="414042"/>
                </a:solidFill>
                <a:cs typeface="Arial"/>
              </a:rPr>
              <a:t>Master Plan Analysis, Hydraulic Studies</a:t>
            </a:r>
            <a:r>
              <a:rPr lang="en-US" sz="3000" dirty="0">
                <a:solidFill>
                  <a:srgbClr val="414042"/>
                </a:solidFill>
                <a:cs typeface="Arial"/>
              </a:rPr>
              <a:t>)</a:t>
            </a:r>
          </a:p>
          <a:p>
            <a:pPr lvl="1"/>
            <a:r>
              <a:rPr lang="en-US" sz="3000" dirty="0">
                <a:solidFill>
                  <a:srgbClr val="414042"/>
                </a:solidFill>
                <a:cs typeface="Arial"/>
              </a:rPr>
              <a:t>Dead-end lines</a:t>
            </a:r>
          </a:p>
          <a:p>
            <a:pPr lvl="1"/>
            <a:r>
              <a:rPr lang="en-US" sz="3000" dirty="0">
                <a:solidFill>
                  <a:srgbClr val="414042"/>
                </a:solidFill>
                <a:cs typeface="Arial"/>
              </a:rPr>
              <a:t>Necessary relocations </a:t>
            </a:r>
          </a:p>
          <a:p>
            <a:pPr lvl="1"/>
            <a:r>
              <a:rPr lang="en-US" sz="3000" dirty="0">
                <a:solidFill>
                  <a:srgbClr val="414042"/>
                </a:solidFill>
                <a:cs typeface="Arial"/>
              </a:rPr>
              <a:t>Regulatory compliance with TCEQ Sanitary Sewer Overflow Initiative (</a:t>
            </a:r>
            <a:r>
              <a:rPr lang="en-US" sz="3000" i="1" dirty="0">
                <a:solidFill>
                  <a:srgbClr val="414042"/>
                </a:solidFill>
                <a:cs typeface="Arial"/>
              </a:rPr>
              <a:t>Applicable to Sewer Projects Only</a:t>
            </a:r>
            <a:r>
              <a:rPr lang="en-US" sz="3000" dirty="0">
                <a:solidFill>
                  <a:srgbClr val="414042"/>
                </a:solidFill>
                <a:cs typeface="Arial"/>
              </a:rPr>
              <a:t>)</a:t>
            </a:r>
          </a:p>
          <a:p>
            <a:r>
              <a:rPr lang="en-US" sz="3600" b="1" dirty="0">
                <a:solidFill>
                  <a:srgbClr val="414042"/>
                </a:solidFill>
                <a:cs typeface="Arial"/>
              </a:rPr>
              <a:t>Water Department shares list of proposed projects </a:t>
            </a:r>
          </a:p>
          <a:p>
            <a:endParaRPr lang="en-US" dirty="0">
              <a:solidFill>
                <a:srgbClr val="414042"/>
              </a:solidFill>
              <a:cs typeface="Arial"/>
            </a:endParaRPr>
          </a:p>
          <a:p>
            <a:pPr lvl="1"/>
            <a:endParaRPr lang="en-US" dirty="0">
              <a:solidFill>
                <a:srgbClr val="414042"/>
              </a:solidFill>
              <a:cs typeface="Arial"/>
            </a:endParaRPr>
          </a:p>
          <a:p>
            <a:pPr lvl="1"/>
            <a:endParaRPr lang="en-US" dirty="0">
              <a:solidFill>
                <a:srgbClr val="41404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04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425EB-E8E0-2C53-0BB9-A46B38746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953847-3459-F8BB-41BB-C2FE42201F66}"/>
              </a:ext>
            </a:extLst>
          </p:cNvPr>
          <p:cNvSpPr txBox="1">
            <a:spLocks/>
          </p:cNvSpPr>
          <p:nvPr/>
        </p:nvSpPr>
        <p:spPr>
          <a:xfrm>
            <a:off x="509954" y="413507"/>
            <a:ext cx="17258913" cy="181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/>
            <a:r>
              <a:rPr lang="en-US" sz="7100" b="1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Transportation and Public Works Initiated Projects </a:t>
            </a:r>
            <a:endParaRPr lang="en-US" sz="7100" b="1" kern="0" dirty="0">
              <a:solidFill>
                <a:srgbClr val="41404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276D3-6919-B445-2A80-8688D725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8DED2-2DBA-6455-6EE8-F48DA3D6DA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9954" y="2576760"/>
            <a:ext cx="16778288" cy="6613525"/>
          </a:xfrm>
        </p:spPr>
        <p:txBody>
          <a:bodyPr vert="horz" lIns="137160" tIns="68580" rIns="137160" bIns="68580" rtlCol="0" anchor="t">
            <a:noAutofit/>
          </a:bodyPr>
          <a:lstStyle/>
          <a:p>
            <a:r>
              <a:rPr lang="en-US" sz="3600" b="1" dirty="0">
                <a:cs typeface="Arial"/>
              </a:rPr>
              <a:t>TPW develops projects based on:</a:t>
            </a:r>
            <a:endParaRPr lang="en-US"/>
          </a:p>
          <a:p>
            <a:pPr lvl="1"/>
            <a:r>
              <a:rPr lang="en-US" sz="3000" dirty="0">
                <a:cs typeface="Arial"/>
              </a:rPr>
              <a:t>Pavement Condition Index </a:t>
            </a:r>
          </a:p>
          <a:p>
            <a:pPr lvl="1"/>
            <a:r>
              <a:rPr lang="en-US" sz="3000" dirty="0">
                <a:cs typeface="Arial"/>
              </a:rPr>
              <a:t>Type of water line </a:t>
            </a:r>
          </a:p>
          <a:p>
            <a:pPr lvl="2"/>
            <a:r>
              <a:rPr lang="en-US" i="1" dirty="0">
                <a:cs typeface="Arial"/>
              </a:rPr>
              <a:t>PVC – </a:t>
            </a:r>
            <a:r>
              <a:rPr lang="en-US" b="1" i="1" dirty="0">
                <a:cs typeface="Arial"/>
              </a:rPr>
              <a:t>Maintenance Program </a:t>
            </a:r>
            <a:r>
              <a:rPr lang="en-US" i="1" dirty="0">
                <a:cs typeface="Arial"/>
              </a:rPr>
              <a:t>Eligible</a:t>
            </a:r>
          </a:p>
          <a:p>
            <a:pPr lvl="2"/>
            <a:r>
              <a:rPr lang="en-US" i="1" dirty="0">
                <a:cs typeface="Arial"/>
              </a:rPr>
              <a:t>Cast Iron – </a:t>
            </a:r>
            <a:r>
              <a:rPr lang="en-US" b="1" i="1" dirty="0">
                <a:cs typeface="Arial"/>
              </a:rPr>
              <a:t>50/50</a:t>
            </a:r>
            <a:r>
              <a:rPr lang="en-US" i="1" dirty="0">
                <a:cs typeface="Arial"/>
              </a:rPr>
              <a:t> and </a:t>
            </a:r>
            <a:r>
              <a:rPr lang="en-US" b="1" i="1" dirty="0">
                <a:cs typeface="Arial"/>
              </a:rPr>
              <a:t>Bond Program </a:t>
            </a:r>
            <a:r>
              <a:rPr lang="en-US" i="1" dirty="0">
                <a:cs typeface="Arial"/>
              </a:rPr>
              <a:t>Eligible</a:t>
            </a:r>
          </a:p>
          <a:p>
            <a:pPr lvl="1"/>
            <a:r>
              <a:rPr lang="en-US" sz="3000" dirty="0">
                <a:cs typeface="Arial" panose="020B0604020202020204"/>
              </a:rPr>
              <a:t>Curb and gutter condition</a:t>
            </a:r>
          </a:p>
          <a:p>
            <a:pPr lvl="2"/>
            <a:r>
              <a:rPr lang="en-US" i="1" dirty="0">
                <a:cs typeface="Arial" panose="020B0604020202020204"/>
              </a:rPr>
              <a:t>Good – </a:t>
            </a:r>
            <a:r>
              <a:rPr lang="en-US" b="1" i="1" dirty="0">
                <a:cs typeface="Arial" panose="020B0604020202020204"/>
              </a:rPr>
              <a:t>Maintenance </a:t>
            </a:r>
            <a:r>
              <a:rPr lang="en-US" i="1" dirty="0">
                <a:cs typeface="Arial" panose="020B0604020202020204"/>
              </a:rPr>
              <a:t>and</a:t>
            </a:r>
            <a:r>
              <a:rPr lang="en-US" b="1" i="1" dirty="0">
                <a:cs typeface="Arial" panose="020B0604020202020204"/>
              </a:rPr>
              <a:t> 50/50 Program </a:t>
            </a:r>
            <a:r>
              <a:rPr lang="en-US" i="1" dirty="0">
                <a:cs typeface="Arial" panose="020B0604020202020204"/>
              </a:rPr>
              <a:t>Eligible</a:t>
            </a:r>
          </a:p>
          <a:p>
            <a:pPr lvl="2"/>
            <a:r>
              <a:rPr lang="en-US" i="1" dirty="0">
                <a:cs typeface="Arial" panose="020B0604020202020204"/>
              </a:rPr>
              <a:t>Failed – </a:t>
            </a:r>
            <a:r>
              <a:rPr lang="en-US" b="1" i="1" dirty="0">
                <a:cs typeface="Arial" panose="020B0604020202020204"/>
              </a:rPr>
              <a:t>Bond Program </a:t>
            </a:r>
            <a:r>
              <a:rPr lang="en-US" i="1" dirty="0">
                <a:cs typeface="Arial" panose="020B0604020202020204"/>
              </a:rPr>
              <a:t>Eligible</a:t>
            </a:r>
          </a:p>
          <a:p>
            <a:pPr lvl="1"/>
            <a:r>
              <a:rPr lang="en-US" sz="3000" dirty="0">
                <a:cs typeface="Arial" panose="020B0604020202020204"/>
              </a:rPr>
              <a:t>Maintenance records</a:t>
            </a:r>
          </a:p>
          <a:p>
            <a:pPr lvl="1"/>
            <a:r>
              <a:rPr lang="en-US" sz="3000" dirty="0">
                <a:cs typeface="Arial" panose="020B0604020202020204"/>
              </a:rPr>
              <a:t>Community Input</a:t>
            </a:r>
          </a:p>
          <a:p>
            <a:pPr lvl="1"/>
            <a:r>
              <a:rPr lang="en-US" sz="3000" dirty="0">
                <a:cs typeface="Arial" panose="020B0604020202020204"/>
              </a:rPr>
              <a:t>Refer to June 6, 2025, Budget Work Session Presentation for additional details</a:t>
            </a:r>
            <a:endParaRPr lang="en-US">
              <a:cs typeface="Arial"/>
            </a:endParaRPr>
          </a:p>
          <a:p>
            <a:r>
              <a:rPr lang="en-US" sz="3600" b="1" dirty="0">
                <a:cs typeface="Arial"/>
              </a:rPr>
              <a:t>TPW shares list of proposed projects</a:t>
            </a:r>
            <a:endParaRPr lang="en-US" dirty="0"/>
          </a:p>
          <a:p>
            <a:pPr marL="0" indent="0">
              <a:buNone/>
            </a:pPr>
            <a:endParaRPr lang="en-US">
              <a:cs typeface="Arial"/>
            </a:endParaRPr>
          </a:p>
          <a:p>
            <a:pPr lvl="1"/>
            <a:endParaRPr lang="en-US">
              <a:cs typeface="Arial"/>
            </a:endParaRPr>
          </a:p>
          <a:p>
            <a:pPr lvl="1"/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52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9FB79-9AE4-E666-6046-D3008D553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0A6E9A8-D603-40B8-7B5D-E9A2E39022C7}"/>
              </a:ext>
            </a:extLst>
          </p:cNvPr>
          <p:cNvSpPr/>
          <p:nvPr/>
        </p:nvSpPr>
        <p:spPr>
          <a:xfrm rot="5400000">
            <a:off x="249890" y="-253517"/>
            <a:ext cx="9267892" cy="9767672"/>
          </a:xfrm>
          <a:prstGeom prst="rect">
            <a:avLst/>
          </a:prstGeom>
          <a:solidFill>
            <a:srgbClr val="C0E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F57EDC-B1DB-1862-9C1A-B0357E1D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480" y="4429464"/>
            <a:ext cx="7026245" cy="4318295"/>
          </a:xfrm>
        </p:spPr>
        <p:txBody>
          <a:bodyPr/>
          <a:lstStyle/>
          <a:p>
            <a:r>
              <a:rPr lang="en-US" b="1" cap="all" dirty="0">
                <a:solidFill>
                  <a:schemeClr val="bg1"/>
                </a:solidFill>
                <a:latin typeface="+mn-lt"/>
                <a:cs typeface="Poppins Heavy" panose="020B0604020202020204" charset="0"/>
              </a:rPr>
              <a:t>Scope of work and funding breakdown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12E00-30FA-53B2-50E2-E45F1FD8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480A-2839-C849-B49D-3185E03337EE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75389134-00D8-9204-8CB8-9AB012649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25098" r="12143" b="2308"/>
          <a:stretch>
            <a:fillRect/>
          </a:stretch>
        </p:blipFill>
        <p:spPr>
          <a:xfrm>
            <a:off x="944275" y="762001"/>
            <a:ext cx="8823397" cy="85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5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A483D6AD-DE86-A4B1-53A5-7FB59FADCAE3}"/>
              </a:ext>
            </a:extLst>
          </p:cNvPr>
          <p:cNvGrpSpPr/>
          <p:nvPr/>
        </p:nvGrpSpPr>
        <p:grpSpPr>
          <a:xfrm>
            <a:off x="0" y="0"/>
            <a:ext cx="6236677" cy="9258300"/>
            <a:chOff x="0" y="0"/>
            <a:chExt cx="1360938" cy="2187536"/>
          </a:xfrm>
          <a:solidFill>
            <a:srgbClr val="3B5675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F04FE78-367D-9A32-2A1B-FBB3E3BD7BB8}"/>
                </a:ext>
              </a:extLst>
            </p:cNvPr>
            <p:cNvSpPr/>
            <p:nvPr/>
          </p:nvSpPr>
          <p:spPr>
            <a:xfrm>
              <a:off x="0" y="0"/>
              <a:ext cx="1360938" cy="2187536"/>
            </a:xfrm>
            <a:custGeom>
              <a:avLst/>
              <a:gdLst/>
              <a:ahLst/>
              <a:cxnLst/>
              <a:rect l="l" t="t" r="r" b="b"/>
              <a:pathLst>
                <a:path w="1360938" h="2187536">
                  <a:moveTo>
                    <a:pt x="0" y="0"/>
                  </a:moveTo>
                  <a:lnTo>
                    <a:pt x="1360938" y="0"/>
                  </a:lnTo>
                  <a:lnTo>
                    <a:pt x="1360938" y="2187536"/>
                  </a:lnTo>
                  <a:lnTo>
                    <a:pt x="0" y="218753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B6F5E0EC-7B8D-637E-F66A-DC4004AD55C2}"/>
                </a:ext>
              </a:extLst>
            </p:cNvPr>
            <p:cNvSpPr txBox="1"/>
            <p:nvPr/>
          </p:nvSpPr>
          <p:spPr>
            <a:xfrm>
              <a:off x="0" y="0"/>
              <a:ext cx="1360938" cy="218753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8" name="Title 5">
            <a:extLst>
              <a:ext uri="{FF2B5EF4-FFF2-40B4-BE49-F238E27FC236}">
                <a16:creationId xmlns:a16="http://schemas.microsoft.com/office/drawing/2014/main" id="{75F3D21E-8444-2EE2-C446-2D31F15DA284}"/>
              </a:ext>
            </a:extLst>
          </p:cNvPr>
          <p:cNvSpPr txBox="1">
            <a:spLocks/>
          </p:cNvSpPr>
          <p:nvPr/>
        </p:nvSpPr>
        <p:spPr>
          <a:xfrm>
            <a:off x="398585" y="1897280"/>
            <a:ext cx="5603630" cy="4318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b="1" cap="all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Scope of work and funding breakdown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F18BD-309C-AEE5-4910-023F6F419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1139" y="396240"/>
            <a:ext cx="11816861" cy="8908951"/>
          </a:xfrm>
        </p:spPr>
        <p:txBody>
          <a:bodyPr vert="horz" lIns="137160" tIns="68580" rIns="137160" bIns="68580" rtlCol="0" anchor="ctr">
            <a:noAutofit/>
          </a:bodyPr>
          <a:lstStyle/>
          <a:p>
            <a:pPr marL="171450" algn="l"/>
            <a:r>
              <a:rPr lang="en-US" sz="3200" b="1" cap="all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TPW Initiated Projects:</a:t>
            </a:r>
            <a:endParaRPr lang="en-US" sz="3200" cap="all" dirty="0">
              <a:solidFill>
                <a:srgbClr val="414042"/>
              </a:solidFill>
              <a:latin typeface="Poppins" panose="00000500000000000000" pitchFamily="2" charset="0"/>
              <a:ea typeface="Calibri" panose="020F0502020204030204"/>
              <a:cs typeface="Poppins" panose="00000500000000000000" pitchFamily="2" charset="0"/>
            </a:endParaRPr>
          </a:p>
          <a:p>
            <a:pPr marL="171450" algn="l"/>
            <a:r>
              <a:rPr lang="en-US" sz="2800" b="1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program project</a:t>
            </a:r>
          </a:p>
          <a:p>
            <a:pPr marL="685800" indent="-514350" algn="l">
              <a:spcBef>
                <a:spcPts val="0"/>
              </a:spcBef>
              <a:buChar char="•"/>
            </a:pPr>
            <a:r>
              <a:rPr lang="en-US" sz="2800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TPW: 100% of pavement preservation or rehabilitation</a:t>
            </a:r>
          </a:p>
          <a:p>
            <a:pPr marL="1371600" lvl="1" indent="-514350" algn="l">
              <a:buChar char="•"/>
            </a:pPr>
            <a:r>
              <a:rPr lang="en-US" sz="2800" i="1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Minimal</a:t>
            </a:r>
            <a:r>
              <a:rPr lang="en-US" sz="2800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curb, gutter, driveways, and sidewalks</a:t>
            </a:r>
            <a:endParaRPr lang="en-US" sz="2800" dirty="0">
              <a:solidFill>
                <a:srgbClr val="414042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171450" algn="l"/>
            <a:r>
              <a:rPr lang="en-US" sz="2800" b="1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Inside bond program project limits </a:t>
            </a:r>
            <a:endParaRPr lang="en-US" sz="2800" dirty="0">
              <a:solidFill>
                <a:srgbClr val="414042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685800" indent="-5143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TPW: 100% pavement reconstruction, curb, gutter, driveways, and sidewalks</a:t>
            </a:r>
            <a:endParaRPr lang="en-US" sz="2800" dirty="0">
              <a:solidFill>
                <a:srgbClr val="414042"/>
              </a:solidFill>
              <a:latin typeface="Poppins" panose="00000500000000000000" pitchFamily="2" charset="0"/>
              <a:ea typeface="Calibri" panose="020F0502020204030204"/>
              <a:cs typeface="Poppins" panose="00000500000000000000" pitchFamily="2" charset="0"/>
            </a:endParaRPr>
          </a:p>
          <a:p>
            <a:pPr marL="685800" indent="-5143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Dept: 100% water &amp; sewer improvements</a:t>
            </a:r>
            <a:endParaRPr lang="en-US" sz="2800" b="1" dirty="0">
              <a:solidFill>
                <a:srgbClr val="414042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171450" algn="l"/>
            <a:r>
              <a:rPr lang="en-US" sz="2800" b="1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Outside bond program project limits </a:t>
            </a:r>
            <a:endParaRPr lang="en-US" sz="3200" b="1" dirty="0">
              <a:solidFill>
                <a:srgbClr val="41404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85800" indent="-514350" algn="l">
              <a:spcBef>
                <a:spcPts val="0"/>
              </a:spcBef>
              <a:buChar char="•"/>
            </a:pPr>
            <a:r>
              <a:rPr lang="en-US" sz="2800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Dept: 100% water, sewer, and street rehabilitation only</a:t>
            </a:r>
            <a:endParaRPr lang="en-US" sz="2800" b="1" dirty="0">
              <a:solidFill>
                <a:srgbClr val="41404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371600" lvl="1" indent="-514350" algn="l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Excludes:</a:t>
            </a:r>
            <a:r>
              <a:rPr lang="en-US" sz="2800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curb, gutter, driveways, and sidewalks</a:t>
            </a:r>
            <a:endParaRPr lang="en-US" sz="2800" b="1" dirty="0">
              <a:solidFill>
                <a:srgbClr val="41404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algn="l"/>
            <a:r>
              <a:rPr lang="en-US" sz="3200" b="1" cap="all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Department Initiated Projects:</a:t>
            </a:r>
            <a:endParaRPr lang="en-US" sz="3200" b="1" cap="all" dirty="0">
              <a:solidFill>
                <a:srgbClr val="414042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lvl="1" indent="-514350" algn="l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Dept:</a:t>
            </a:r>
            <a:r>
              <a:rPr lang="en-US" sz="2800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100% water &amp; sewer improvements </a:t>
            </a:r>
          </a:p>
          <a:p>
            <a:pPr lvl="1" indent="-514350" algn="l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TPW: </a:t>
            </a:r>
            <a:r>
              <a:rPr lang="en-US" sz="2800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50% paving cost (</a:t>
            </a:r>
            <a:r>
              <a:rPr lang="en-US" sz="2800" i="1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up to $3.5M/year</a:t>
            </a:r>
            <a:r>
              <a:rPr lang="en-US" sz="2800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lvl="1" indent="-514350" algn="l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After TPW $3.5M is Exhausted:</a:t>
            </a:r>
            <a:r>
              <a:rPr lang="en-US" sz="2800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lvl="2" indent="-5143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140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Water Dept may fund full paving</a:t>
            </a:r>
            <a:endParaRPr lang="en-US" sz="2800" dirty="0">
              <a:solidFill>
                <a:srgbClr val="414042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lvl="2" indent="-514350" algn="l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414042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Excludes:</a:t>
            </a:r>
            <a:r>
              <a:rPr lang="en-US" sz="2800" dirty="0">
                <a:solidFill>
                  <a:srgbClr val="414042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 curb, gutter, driveways, and sidewalks</a:t>
            </a:r>
            <a:endParaRPr lang="en-US" sz="2800" dirty="0">
              <a:solidFill>
                <a:srgbClr val="41404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00150" lvl="1" indent="-342900" algn="l">
              <a:buChar char="•"/>
            </a:pPr>
            <a:endParaRPr lang="en-US" sz="2800" dirty="0">
              <a:solidFill>
                <a:srgbClr val="414042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F7E4562-9A56-824F-4915-C4FA4B02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82229" y="9729355"/>
            <a:ext cx="4114800" cy="547688"/>
          </a:xfrm>
        </p:spPr>
        <p:txBody>
          <a:bodyPr/>
          <a:lstStyle/>
          <a:p>
            <a:fld id="{B1F7480A-2839-C849-B49D-3185E03337EE}" type="slidenum">
              <a:rPr lang="en-US" smtClean="0"/>
              <a:t>7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D80D6C-F712-CDCA-4328-387A94F514BB}"/>
              </a:ext>
            </a:extLst>
          </p:cNvPr>
          <p:cNvCxnSpPr>
            <a:cxnSpLocks/>
          </p:cNvCxnSpPr>
          <p:nvPr/>
        </p:nvCxnSpPr>
        <p:spPr>
          <a:xfrm>
            <a:off x="6236677" y="5678876"/>
            <a:ext cx="12051323" cy="0"/>
          </a:xfrm>
          <a:prstGeom prst="line">
            <a:avLst/>
          </a:prstGeom>
          <a:ln w="57150">
            <a:solidFill>
              <a:srgbClr val="E6D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8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D2FC1-FF76-FA8E-3393-74EAD318A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EC9150-DBF4-BF81-124A-C81617FB93DC}"/>
              </a:ext>
            </a:extLst>
          </p:cNvPr>
          <p:cNvSpPr/>
          <p:nvPr/>
        </p:nvSpPr>
        <p:spPr>
          <a:xfrm rot="5400000">
            <a:off x="166655" y="-170282"/>
            <a:ext cx="9267892" cy="9601201"/>
          </a:xfrm>
          <a:prstGeom prst="rect">
            <a:avLst/>
          </a:prstGeom>
          <a:solidFill>
            <a:srgbClr val="C0E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273F920-63D4-FFDE-72CA-BFDEF7B9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027" y="3633052"/>
            <a:ext cx="8471965" cy="4318295"/>
          </a:xfrm>
        </p:spPr>
        <p:txBody>
          <a:bodyPr/>
          <a:lstStyle/>
          <a:p>
            <a:r>
              <a:rPr lang="en-US" b="1" cap="all" dirty="0">
                <a:solidFill>
                  <a:schemeClr val="bg1"/>
                </a:solidFill>
                <a:latin typeface="+mn-lt"/>
                <a:cs typeface="Poppins Heavy" panose="020B0604020202020204" charset="0"/>
              </a:rPr>
              <a:t>Capital project coordination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87D24-C429-0354-9CD5-DD98E5C1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480A-2839-C849-B49D-3185E03337EE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car driving down a road&#10;&#10;AI-generated content may be incorrect.">
            <a:extLst>
              <a:ext uri="{FF2B5EF4-FFF2-40B4-BE49-F238E27FC236}">
                <a16:creationId xmlns:a16="http://schemas.microsoft.com/office/drawing/2014/main" id="{CD5F8D4C-729B-36FE-A3F3-B25EB8183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 b="19028"/>
          <a:stretch>
            <a:fillRect/>
          </a:stretch>
        </p:blipFill>
        <p:spPr>
          <a:xfrm>
            <a:off x="944275" y="719421"/>
            <a:ext cx="8656926" cy="85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6403E-48B4-CF91-3964-DB245C5AB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E421D61-6D8B-CD12-D408-D252F1C29EDA}"/>
              </a:ext>
            </a:extLst>
          </p:cNvPr>
          <p:cNvSpPr txBox="1">
            <a:spLocks/>
          </p:cNvSpPr>
          <p:nvPr/>
        </p:nvSpPr>
        <p:spPr>
          <a:xfrm>
            <a:off x="509954" y="413507"/>
            <a:ext cx="17258913" cy="181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/>
            <a:r>
              <a:rPr lang="en-US" sz="7100" b="1" kern="0" dirty="0">
                <a:solidFill>
                  <a:srgbClr val="414042"/>
                </a:solidFill>
                <a:latin typeface="+mj-lt"/>
                <a:ea typeface="Calibri"/>
                <a:cs typeface="Calibri"/>
              </a:rPr>
              <a:t>Capital Project Coordination</a:t>
            </a:r>
            <a:endParaRPr lang="en-US" sz="7100" b="1" kern="0" dirty="0">
              <a:solidFill>
                <a:srgbClr val="41404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4C442-E1D9-D491-17FF-B58F6CF9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20CD8-583C-0E70-341D-201E5A64AF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9954" y="2109020"/>
            <a:ext cx="16778288" cy="7081266"/>
          </a:xfrm>
        </p:spPr>
        <p:txBody>
          <a:bodyPr vert="horz" lIns="137160" tIns="68580" rIns="137160" bIns="68580" rtlCol="0" anchor="t">
            <a:noAutofit/>
          </a:bodyPr>
          <a:lstStyle/>
          <a:p>
            <a:r>
              <a:rPr lang="en-US" sz="3600" b="1" dirty="0">
                <a:cs typeface="Arial"/>
              </a:rPr>
              <a:t>Collaboration &amp; Planning</a:t>
            </a:r>
            <a:endParaRPr lang="en-US" dirty="0"/>
          </a:p>
          <a:p>
            <a:pPr lvl="1"/>
            <a:r>
              <a:rPr lang="en-US" sz="3000" dirty="0">
                <a:cs typeface="Arial"/>
              </a:rPr>
              <a:t>Shared project list: Water, TPW, PARD, and Development Services</a:t>
            </a:r>
            <a:endParaRPr lang="en-US" dirty="0">
              <a:cs typeface="Arial"/>
            </a:endParaRPr>
          </a:p>
          <a:p>
            <a:pPr lvl="1"/>
            <a:r>
              <a:rPr lang="en-US" sz="3000" dirty="0">
                <a:cs typeface="Arial"/>
              </a:rPr>
              <a:t>Design reviews at 30%, 60%, and 90% milestones</a:t>
            </a:r>
            <a:endParaRPr lang="en-US" dirty="0"/>
          </a:p>
          <a:p>
            <a:pPr lvl="1"/>
            <a:r>
              <a:rPr lang="en-US" sz="3000" dirty="0">
                <a:cs typeface="Arial" panose="020B0604020202020204"/>
              </a:rPr>
              <a:t>Early conflict resolution and design alignment</a:t>
            </a:r>
            <a:endParaRPr lang="en-US" dirty="0"/>
          </a:p>
          <a:p>
            <a:r>
              <a:rPr lang="en-US" sz="3600" b="1" dirty="0">
                <a:cs typeface="Arial"/>
              </a:rPr>
              <a:t>Tools &amp; Integration</a:t>
            </a:r>
            <a:endParaRPr lang="en-US" dirty="0"/>
          </a:p>
          <a:p>
            <a:pPr lvl="1"/>
            <a:r>
              <a:rPr lang="en-US" sz="3000" dirty="0">
                <a:cs typeface="Arial"/>
              </a:rPr>
              <a:t>Cross-departmental coordination checklist</a:t>
            </a:r>
          </a:p>
          <a:p>
            <a:pPr lvl="1"/>
            <a:r>
              <a:rPr lang="en-US" sz="3000" dirty="0">
                <a:cs typeface="Arial"/>
              </a:rPr>
              <a:t>Projects mapped in GIS</a:t>
            </a:r>
            <a:endParaRPr lang="en-US" dirty="0"/>
          </a:p>
          <a:p>
            <a:pPr lvl="1"/>
            <a:r>
              <a:rPr lang="en-US" sz="3000" dirty="0">
                <a:cs typeface="Arial"/>
              </a:rPr>
              <a:t>Scopes consolidated when priorities align</a:t>
            </a:r>
          </a:p>
          <a:p>
            <a:r>
              <a:rPr lang="en-US" sz="3600" b="1" dirty="0">
                <a:cs typeface="Arial"/>
              </a:rPr>
              <a:t>Streamlined Delivery</a:t>
            </a:r>
            <a:endParaRPr lang="en-US" sz="3600" dirty="0">
              <a:cs typeface="Arial"/>
            </a:endParaRPr>
          </a:p>
          <a:p>
            <a:pPr lvl="1"/>
            <a:r>
              <a:rPr lang="en-US" sz="3000" dirty="0">
                <a:cs typeface="Arial"/>
              </a:rPr>
              <a:t>One engineering agreement</a:t>
            </a:r>
            <a:endParaRPr lang="en-US" dirty="0"/>
          </a:p>
          <a:p>
            <a:pPr lvl="1"/>
            <a:r>
              <a:rPr lang="en-US" sz="3000" dirty="0">
                <a:cs typeface="Arial"/>
              </a:rPr>
              <a:t>One construction 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6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FW Color Palette">
      <a:dk1>
        <a:srgbClr val="414042"/>
      </a:dk1>
      <a:lt1>
        <a:sysClr val="window" lastClr="FFFFFF"/>
      </a:lt1>
      <a:dk2>
        <a:srgbClr val="44546A"/>
      </a:dk2>
      <a:lt2>
        <a:srgbClr val="E7E6E6"/>
      </a:lt2>
      <a:accent1>
        <a:srgbClr val="3B5675"/>
      </a:accent1>
      <a:accent2>
        <a:srgbClr val="BFE4FF"/>
      </a:accent2>
      <a:accent3>
        <a:srgbClr val="9783BC"/>
      </a:accent3>
      <a:accent4>
        <a:srgbClr val="88A66A"/>
      </a:accent4>
      <a:accent5>
        <a:srgbClr val="68D1E8"/>
      </a:accent5>
      <a:accent6>
        <a:srgbClr val="E1C94B"/>
      </a:accent6>
      <a:hlink>
        <a:srgbClr val="0563C1"/>
      </a:hlink>
      <a:folHlink>
        <a:srgbClr val="954F72"/>
      </a:folHlink>
    </a:clrScheme>
    <a:fontScheme name="Custom 2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98A16D8-8218-5342-865F-AC79C23665F5}" vid="{D8728D95-0F92-CA4B-8554-715FA25D87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194602306CC428138A0064F8BF2CB" ma:contentTypeVersion="4" ma:contentTypeDescription="Create a new document." ma:contentTypeScope="" ma:versionID="fcc1e2c15afe890865d5159600eb5174">
  <xsd:schema xmlns:xsd="http://www.w3.org/2001/XMLSchema" xmlns:xs="http://www.w3.org/2001/XMLSchema" xmlns:p="http://schemas.microsoft.com/office/2006/metadata/properties" xmlns:ns2="45863e49-f204-4aea-af41-1e984ede2425" targetNamespace="http://schemas.microsoft.com/office/2006/metadata/properties" ma:root="true" ma:fieldsID="a40af6198cb4f85f9b22db9158dcdaa2" ns2:_="">
    <xsd:import namespace="45863e49-f204-4aea-af41-1e984ede24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3e49-f204-4aea-af41-1e984ede24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308A4B-67D0-4635-849F-BB6906725A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C14C07-6561-435A-9C6F-80E7E0A9475A}">
  <ds:schemaRefs>
    <ds:schemaRef ds:uri="45863e49-f204-4aea-af41-1e984ede24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EC85042-2199-4BF9-AD2E-1886C71DF805}">
  <ds:schemaRefs>
    <ds:schemaRef ds:uri="45863e49-f204-4aea-af41-1e984ede242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17be04d4-0c77-4ca7-9b1b-275afe6c070b}" enabled="0" method="" siteId="{17be04d4-0c77-4ca7-9b1b-275afe6c070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Custom</PresentationFormat>
  <Paragraphs>180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Poppins</vt:lpstr>
      <vt:lpstr>Poppins Bold</vt:lpstr>
      <vt:lpstr>Poppins Heavy</vt:lpstr>
      <vt:lpstr>Poppins Semi-Bold</vt:lpstr>
      <vt:lpstr>Roboto</vt:lpstr>
      <vt:lpstr>Wingdings</vt:lpstr>
      <vt:lpstr>Office 2013 - 2022 Theme</vt:lpstr>
      <vt:lpstr>Office Theme</vt:lpstr>
      <vt:lpstr>PowerPoint Presentation</vt:lpstr>
      <vt:lpstr>PowerPoint Presentation</vt:lpstr>
      <vt:lpstr>Project Initiation Process</vt:lpstr>
      <vt:lpstr>Water Department Initiated Projects </vt:lpstr>
      <vt:lpstr>PowerPoint Presentation</vt:lpstr>
      <vt:lpstr>Scope of work and funding breakdown</vt:lpstr>
      <vt:lpstr>PowerPoint Presentation</vt:lpstr>
      <vt:lpstr>Capital project coordination</vt:lpstr>
      <vt:lpstr>PowerPoint Presentation</vt:lpstr>
      <vt:lpstr>Cast iron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Fort Worth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Prioritization    Transportation &amp; Public Works 2022 Bond Program  March 16, 2020</dc:title>
  <dc:creator>Prieur, Lauren L</dc:creator>
  <cp:lastModifiedBy>Hector, Michelle V</cp:lastModifiedBy>
  <cp:revision>2</cp:revision>
  <cp:lastPrinted>2020-09-11T13:52:40Z</cp:lastPrinted>
  <dcterms:created xsi:type="dcterms:W3CDTF">2020-03-21T21:09:32Z</dcterms:created>
  <dcterms:modified xsi:type="dcterms:W3CDTF">2025-09-19T19:20:40Z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0x010100447194602306CC428138A0064F8BF2CB</vt:lpwstr>
  </property>
</Properties>
</file>