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8288000" cy="10287000"/>
  <p:notesSz cx="6858000" cy="9144000"/>
  <p:embeddedFontLst>
    <p:embeddedFont>
      <p:font typeface="Beast" panose="020B0604020202020204" charset="0"/>
      <p:regular r:id="rId19"/>
    </p:embeddedFont>
    <p:embeddedFont>
      <p:font typeface="GistX Ultra-Bold" panose="020B0604020202020204" charset="0"/>
      <p:regular r:id="rId20"/>
    </p:embeddedFont>
    <p:embeddedFont>
      <p:font typeface="Poppins" panose="00000500000000000000" pitchFamily="2" charset="0"/>
      <p:regular r:id="rId21"/>
      <p:bold r:id="rId22"/>
      <p:italic r:id="rId23"/>
      <p:boldItalic r:id="rId24"/>
    </p:embeddedFont>
    <p:embeddedFont>
      <p:font typeface="Poppins Bold" panose="00000800000000000000" pitchFamily="2" charset="0"/>
      <p:regular r:id="rId25"/>
      <p:bold r:id="rId26"/>
    </p:embeddedFont>
    <p:embeddedFont>
      <p:font typeface="Poppins Italics" panose="020B0604020202020204" charset="0"/>
      <p:regular r:id="rId27"/>
    </p:embeddedFont>
    <p:embeddedFont>
      <p:font typeface="Style Swashe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5.sv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hyperlink" Target="https://www.fortworthtexas.gov/volunteer"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8000"/>
            </a:blip>
            <a:stretch>
              <a:fillRect/>
            </a:stretch>
          </a:blipFill>
        </p:spPr>
        <p:txBody>
          <a:bodyPr/>
          <a:lstStyle/>
          <a:p>
            <a:endParaRPr lang="en-US"/>
          </a:p>
        </p:txBody>
      </p:sp>
      <p:grpSp>
        <p:nvGrpSpPr>
          <p:cNvPr id="3" name="Group 3"/>
          <p:cNvGrpSpPr/>
          <p:nvPr/>
        </p:nvGrpSpPr>
        <p:grpSpPr>
          <a:xfrm>
            <a:off x="0" y="9242743"/>
            <a:ext cx="18288000" cy="1059284"/>
            <a:chOff x="0" y="0"/>
            <a:chExt cx="24384000" cy="1412378"/>
          </a:xfrm>
        </p:grpSpPr>
        <p:grpSp>
          <p:nvGrpSpPr>
            <p:cNvPr id="4" name="Group 4"/>
            <p:cNvGrpSpPr/>
            <p:nvPr/>
          </p:nvGrpSpPr>
          <p:grpSpPr>
            <a:xfrm>
              <a:off x="0" y="0"/>
              <a:ext cx="24384000" cy="1412378"/>
              <a:chOff x="0" y="0"/>
              <a:chExt cx="4816593" cy="278988"/>
            </a:xfrm>
          </p:grpSpPr>
          <p:sp>
            <p:nvSpPr>
              <p:cNvPr id="5" name="Freeform 5"/>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6" name="TextBox 6"/>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3">
                <a:alphaModFix amt="30000"/>
              </a:blip>
              <a:stretch>
                <a:fillRect t="-1076960" b="-549488"/>
              </a:stretch>
            </a:blipFill>
          </p:spPr>
          <p:txBody>
            <a:bodyPr/>
            <a:lstStyle/>
            <a:p>
              <a:endParaRPr lang="en-US"/>
            </a:p>
          </p:txBody>
        </p:sp>
      </p:grpSp>
      <p:sp>
        <p:nvSpPr>
          <p:cNvPr id="8" name="Freeform 8"/>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4"/>
            <a:stretch>
              <a:fillRect/>
            </a:stretch>
          </a:blipFill>
        </p:spPr>
        <p:txBody>
          <a:bodyPr/>
          <a:lstStyle/>
          <a:p>
            <a:endParaRPr lang="en-US"/>
          </a:p>
        </p:txBody>
      </p:sp>
      <p:sp>
        <p:nvSpPr>
          <p:cNvPr id="9" name="AutoShape 9"/>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10" name="TextBox 10"/>
          <p:cNvSpPr txBox="1"/>
          <p:nvPr/>
        </p:nvSpPr>
        <p:spPr>
          <a:xfrm>
            <a:off x="878085" y="5862824"/>
            <a:ext cx="15090647" cy="878203"/>
          </a:xfrm>
          <a:prstGeom prst="rect">
            <a:avLst/>
          </a:prstGeom>
        </p:spPr>
        <p:txBody>
          <a:bodyPr lIns="0" tIns="0" rIns="0" bIns="0" rtlCol="0" anchor="t">
            <a:spAutoFit/>
          </a:bodyPr>
          <a:lstStyle/>
          <a:p>
            <a:pPr marL="0" lvl="0" indent="0" algn="l">
              <a:lnSpc>
                <a:spcPts val="5864"/>
              </a:lnSpc>
            </a:pPr>
            <a:r>
              <a:rPr lang="en-US" sz="6899" b="1">
                <a:solidFill>
                  <a:srgbClr val="FFFFFF"/>
                </a:solidFill>
                <a:latin typeface="Poppins Bold"/>
                <a:ea typeface="Poppins Bold"/>
                <a:cs typeface="Poppins Bold"/>
                <a:sym typeface="Poppins Bold"/>
              </a:rPr>
              <a:t>MADE SIMPLE</a:t>
            </a:r>
          </a:p>
        </p:txBody>
      </p:sp>
      <p:sp>
        <p:nvSpPr>
          <p:cNvPr id="11" name="TextBox 11"/>
          <p:cNvSpPr txBox="1"/>
          <p:nvPr/>
        </p:nvSpPr>
        <p:spPr>
          <a:xfrm>
            <a:off x="878085" y="2585075"/>
            <a:ext cx="15090647" cy="2946141"/>
          </a:xfrm>
          <a:prstGeom prst="rect">
            <a:avLst/>
          </a:prstGeom>
        </p:spPr>
        <p:txBody>
          <a:bodyPr lIns="0" tIns="0" rIns="0" bIns="0" rtlCol="0" anchor="t">
            <a:spAutoFit/>
          </a:bodyPr>
          <a:lstStyle/>
          <a:p>
            <a:pPr marL="0" lvl="0" indent="0" algn="l">
              <a:lnSpc>
                <a:spcPts val="10620"/>
              </a:lnSpc>
            </a:pPr>
            <a:r>
              <a:rPr lang="en-US" sz="12494" b="1">
                <a:solidFill>
                  <a:srgbClr val="FFFFFF"/>
                </a:solidFill>
                <a:latin typeface="Poppins Bold"/>
                <a:ea typeface="Poppins Bold"/>
                <a:cs typeface="Poppins Bold"/>
                <a:sym typeface="Poppins Bold"/>
              </a:rPr>
              <a:t>VOLUNTEER STRATEGY </a:t>
            </a:r>
          </a:p>
        </p:txBody>
      </p:sp>
      <p:sp>
        <p:nvSpPr>
          <p:cNvPr id="12" name="Freeform 12"/>
          <p:cNvSpPr/>
          <p:nvPr/>
        </p:nvSpPr>
        <p:spPr>
          <a:xfrm>
            <a:off x="687585" y="5467208"/>
            <a:ext cx="7315200" cy="64008"/>
          </a:xfrm>
          <a:custGeom>
            <a:avLst/>
            <a:gdLst/>
            <a:ahLst/>
            <a:cxnLst/>
            <a:rect l="l" t="t" r="r" b="b"/>
            <a:pathLst>
              <a:path w="7315200" h="64008">
                <a:moveTo>
                  <a:pt x="0" y="0"/>
                </a:moveTo>
                <a:lnTo>
                  <a:pt x="7315200" y="0"/>
                </a:lnTo>
                <a:lnTo>
                  <a:pt x="7315200" y="64008"/>
                </a:lnTo>
                <a:lnTo>
                  <a:pt x="0" y="6400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878085" y="6902952"/>
            <a:ext cx="3999845" cy="363855"/>
          </a:xfrm>
          <a:prstGeom prst="rect">
            <a:avLst/>
          </a:prstGeom>
        </p:spPr>
        <p:txBody>
          <a:bodyPr lIns="0" tIns="0" rIns="0" bIns="0" rtlCol="0" anchor="t">
            <a:spAutoFit/>
          </a:bodyPr>
          <a:lstStyle/>
          <a:p>
            <a:pPr marL="0" lvl="0" indent="0" algn="l">
              <a:lnSpc>
                <a:spcPts val="2640"/>
              </a:lnSpc>
              <a:spcBef>
                <a:spcPct val="0"/>
              </a:spcBef>
            </a:pPr>
            <a:r>
              <a:rPr lang="en-US" sz="2400" b="1" spc="-72">
                <a:solidFill>
                  <a:srgbClr val="F9F5F3"/>
                </a:solidFill>
                <a:latin typeface="Poppins Bold"/>
                <a:ea typeface="Poppins Bold"/>
                <a:cs typeface="Poppins Bold"/>
                <a:sym typeface="Poppins Bold"/>
              </a:rPr>
              <a:t>APRIL 2026</a:t>
            </a:r>
          </a:p>
        </p:txBody>
      </p:sp>
      <p:sp>
        <p:nvSpPr>
          <p:cNvPr id="14" name="TextBox 14"/>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15" name="TextBox 15"/>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1</a:t>
            </a:r>
          </a:p>
        </p:txBody>
      </p:sp>
      <p:sp>
        <p:nvSpPr>
          <p:cNvPr id="16" name="TextBox 16"/>
          <p:cNvSpPr txBox="1"/>
          <p:nvPr/>
        </p:nvSpPr>
        <p:spPr>
          <a:xfrm>
            <a:off x="9387211" y="7498013"/>
            <a:ext cx="8424539" cy="1317626"/>
          </a:xfrm>
          <a:prstGeom prst="rect">
            <a:avLst/>
          </a:prstGeom>
        </p:spPr>
        <p:txBody>
          <a:bodyPr lIns="0" tIns="0" rIns="0" bIns="0" rtlCol="0" anchor="t">
            <a:spAutoFit/>
          </a:bodyPr>
          <a:lstStyle/>
          <a:p>
            <a:pPr algn="r">
              <a:lnSpc>
                <a:spcPts val="3499"/>
              </a:lnSpc>
            </a:pPr>
            <a:r>
              <a:rPr lang="en-US" sz="2499" b="1">
                <a:solidFill>
                  <a:srgbClr val="FFFFFF"/>
                </a:solidFill>
                <a:latin typeface="Poppins Bold"/>
                <a:ea typeface="Poppins Bold"/>
                <a:cs typeface="Poppins Bold"/>
                <a:sym typeface="Poppins Bold"/>
              </a:rPr>
              <a:t>MADALYN MACKEY</a:t>
            </a:r>
          </a:p>
          <a:p>
            <a:pPr algn="r">
              <a:lnSpc>
                <a:spcPts val="3499"/>
              </a:lnSpc>
            </a:pPr>
            <a:r>
              <a:rPr lang="en-US" sz="2499">
                <a:solidFill>
                  <a:srgbClr val="FFFFFF"/>
                </a:solidFill>
                <a:latin typeface="Poppins"/>
                <a:ea typeface="Poppins"/>
                <a:cs typeface="Poppins"/>
                <a:sym typeface="Poppins"/>
              </a:rPr>
              <a:t>Volunteer Services Coordinator</a:t>
            </a:r>
          </a:p>
          <a:p>
            <a:pPr algn="r">
              <a:lnSpc>
                <a:spcPts val="3499"/>
              </a:lnSpc>
              <a:spcBef>
                <a:spcPct val="0"/>
              </a:spcBef>
            </a:pPr>
            <a:r>
              <a:rPr lang="en-US" sz="2499">
                <a:solidFill>
                  <a:srgbClr val="FFFFFF"/>
                </a:solidFill>
                <a:latin typeface="Poppins"/>
                <a:ea typeface="Poppins"/>
                <a:cs typeface="Poppins"/>
                <a:sym typeface="Poppins"/>
              </a:rPr>
              <a:t>City of Fort Worth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3895490" y="5000807"/>
            <a:ext cx="10020769" cy="663876"/>
          </a:xfrm>
          <a:custGeom>
            <a:avLst/>
            <a:gdLst/>
            <a:ahLst/>
            <a:cxnLst/>
            <a:rect l="l" t="t" r="r" b="b"/>
            <a:pathLst>
              <a:path w="10020769" h="663876">
                <a:moveTo>
                  <a:pt x="0" y="0"/>
                </a:moveTo>
                <a:lnTo>
                  <a:pt x="10020770" y="0"/>
                </a:lnTo>
                <a:lnTo>
                  <a:pt x="10020770" y="663876"/>
                </a:lnTo>
                <a:lnTo>
                  <a:pt x="0" y="66387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10</a:t>
            </a:r>
          </a:p>
        </p:txBody>
      </p:sp>
      <p:sp>
        <p:nvSpPr>
          <p:cNvPr id="11" name="TextBox 11"/>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12" name="TextBox 12"/>
          <p:cNvSpPr txBox="1"/>
          <p:nvPr/>
        </p:nvSpPr>
        <p:spPr>
          <a:xfrm>
            <a:off x="1351591" y="3374542"/>
            <a:ext cx="15584819" cy="1749381"/>
          </a:xfrm>
          <a:prstGeom prst="rect">
            <a:avLst/>
          </a:prstGeom>
        </p:spPr>
        <p:txBody>
          <a:bodyPr lIns="0" tIns="0" rIns="0" bIns="0" rtlCol="0" anchor="t">
            <a:spAutoFit/>
          </a:bodyPr>
          <a:lstStyle/>
          <a:p>
            <a:pPr algn="l">
              <a:lnSpc>
                <a:spcPts val="12909"/>
              </a:lnSpc>
            </a:pPr>
            <a:r>
              <a:rPr lang="en-US" sz="9221" b="1">
                <a:solidFill>
                  <a:srgbClr val="FFFFFF"/>
                </a:solidFill>
                <a:latin typeface="GistX Ultra-Bold"/>
                <a:ea typeface="GistX Ultra-Bold"/>
                <a:cs typeface="GistX Ultra-Bold"/>
                <a:sym typeface="GistX Ultra-Bold"/>
              </a:rPr>
              <a:t>Not sure where to start?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2691773" y="1346383"/>
            <a:ext cx="6099283" cy="404077"/>
          </a:xfrm>
          <a:custGeom>
            <a:avLst/>
            <a:gdLst/>
            <a:ahLst/>
            <a:cxnLst/>
            <a:rect l="l" t="t" r="r" b="b"/>
            <a:pathLst>
              <a:path w="6099283" h="404077">
                <a:moveTo>
                  <a:pt x="0" y="0"/>
                </a:moveTo>
                <a:lnTo>
                  <a:pt x="6099282" y="0"/>
                </a:lnTo>
                <a:lnTo>
                  <a:pt x="6099282" y="404077"/>
                </a:lnTo>
                <a:lnTo>
                  <a:pt x="0" y="40407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0" y="2291830"/>
            <a:ext cx="18288000" cy="2727845"/>
            <a:chOff x="0" y="0"/>
            <a:chExt cx="6374902" cy="950883"/>
          </a:xfrm>
        </p:grpSpPr>
        <p:sp>
          <p:nvSpPr>
            <p:cNvPr id="11" name="Freeform 11"/>
            <p:cNvSpPr/>
            <p:nvPr/>
          </p:nvSpPr>
          <p:spPr>
            <a:xfrm>
              <a:off x="0" y="0"/>
              <a:ext cx="6374902" cy="950883"/>
            </a:xfrm>
            <a:custGeom>
              <a:avLst/>
              <a:gdLst/>
              <a:ahLst/>
              <a:cxnLst/>
              <a:rect l="l" t="t" r="r" b="b"/>
              <a:pathLst>
                <a:path w="6374902" h="950883">
                  <a:moveTo>
                    <a:pt x="0" y="0"/>
                  </a:moveTo>
                  <a:lnTo>
                    <a:pt x="6374902" y="0"/>
                  </a:lnTo>
                  <a:lnTo>
                    <a:pt x="6374902" y="950883"/>
                  </a:lnTo>
                  <a:lnTo>
                    <a:pt x="0" y="950883"/>
                  </a:lnTo>
                  <a:close/>
                </a:path>
              </a:pathLst>
            </a:custGeom>
            <a:solidFill>
              <a:srgbClr val="3B5675"/>
            </a:solidFill>
          </p:spPr>
          <p:txBody>
            <a:bodyPr/>
            <a:lstStyle/>
            <a:p>
              <a:endParaRPr lang="en-US"/>
            </a:p>
          </p:txBody>
        </p:sp>
        <p:sp>
          <p:nvSpPr>
            <p:cNvPr id="12" name="TextBox 12"/>
            <p:cNvSpPr txBox="1"/>
            <p:nvPr/>
          </p:nvSpPr>
          <p:spPr>
            <a:xfrm>
              <a:off x="0" y="-28575"/>
              <a:ext cx="6374902" cy="979458"/>
            </a:xfrm>
            <a:prstGeom prst="rect">
              <a:avLst/>
            </a:prstGeom>
          </p:spPr>
          <p:txBody>
            <a:bodyPr lIns="50800" tIns="50800" rIns="50800" bIns="50800" rtlCol="0" anchor="ctr"/>
            <a:lstStyle/>
            <a:p>
              <a:pPr algn="ctr">
                <a:lnSpc>
                  <a:spcPts val="1679"/>
                </a:lnSpc>
              </a:pPr>
              <a:endParaRPr/>
            </a:p>
          </p:txBody>
        </p:sp>
      </p:grpSp>
      <p:grpSp>
        <p:nvGrpSpPr>
          <p:cNvPr id="13" name="Group 13"/>
          <p:cNvGrpSpPr/>
          <p:nvPr/>
        </p:nvGrpSpPr>
        <p:grpSpPr>
          <a:xfrm>
            <a:off x="7231755" y="2743163"/>
            <a:ext cx="3824489" cy="1854877"/>
            <a:chOff x="0" y="0"/>
            <a:chExt cx="5099319" cy="2473170"/>
          </a:xfrm>
        </p:grpSpPr>
        <p:sp>
          <p:nvSpPr>
            <p:cNvPr id="14" name="Freeform 14"/>
            <p:cNvSpPr/>
            <p:nvPr/>
          </p:nvSpPr>
          <p:spPr>
            <a:xfrm>
              <a:off x="0" y="0"/>
              <a:ext cx="5099319" cy="2473170"/>
            </a:xfrm>
            <a:custGeom>
              <a:avLst/>
              <a:gdLst/>
              <a:ahLst/>
              <a:cxnLst/>
              <a:rect l="l" t="t" r="r" b="b"/>
              <a:pathLst>
                <a:path w="5099319" h="2473170">
                  <a:moveTo>
                    <a:pt x="0" y="0"/>
                  </a:moveTo>
                  <a:lnTo>
                    <a:pt x="5099319" y="0"/>
                  </a:lnTo>
                  <a:lnTo>
                    <a:pt x="5099319" y="2473170"/>
                  </a:lnTo>
                  <a:lnTo>
                    <a:pt x="0" y="24731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283884" y="469928"/>
              <a:ext cx="4531552" cy="1438063"/>
            </a:xfrm>
            <a:prstGeom prst="rect">
              <a:avLst/>
            </a:prstGeom>
          </p:spPr>
          <p:txBody>
            <a:bodyPr lIns="0" tIns="0" rIns="0" bIns="0" rtlCol="0" anchor="t">
              <a:spAutoFit/>
            </a:bodyPr>
            <a:lstStyle/>
            <a:p>
              <a:pPr algn="ctr">
                <a:lnSpc>
                  <a:spcPts val="4339"/>
                </a:lnSpc>
              </a:pPr>
              <a:r>
                <a:rPr lang="en-US" sz="3099" b="1">
                  <a:solidFill>
                    <a:srgbClr val="FFFFFF"/>
                  </a:solidFill>
                  <a:latin typeface="Poppins Bold"/>
                  <a:ea typeface="Poppins Bold"/>
                  <a:cs typeface="Poppins Bold"/>
                  <a:sym typeface="Poppins Bold"/>
                </a:rPr>
                <a:t>50+ coordinators</a:t>
              </a:r>
            </a:p>
          </p:txBody>
        </p:sp>
      </p:grpSp>
      <p:grpSp>
        <p:nvGrpSpPr>
          <p:cNvPr id="16" name="Group 16"/>
          <p:cNvGrpSpPr/>
          <p:nvPr/>
        </p:nvGrpSpPr>
        <p:grpSpPr>
          <a:xfrm>
            <a:off x="13073923" y="2743163"/>
            <a:ext cx="3824489" cy="1854877"/>
            <a:chOff x="0" y="0"/>
            <a:chExt cx="5099319" cy="2473170"/>
          </a:xfrm>
        </p:grpSpPr>
        <p:sp>
          <p:nvSpPr>
            <p:cNvPr id="17" name="Freeform 17"/>
            <p:cNvSpPr/>
            <p:nvPr/>
          </p:nvSpPr>
          <p:spPr>
            <a:xfrm>
              <a:off x="0" y="0"/>
              <a:ext cx="5099319" cy="2473170"/>
            </a:xfrm>
            <a:custGeom>
              <a:avLst/>
              <a:gdLst/>
              <a:ahLst/>
              <a:cxnLst/>
              <a:rect l="l" t="t" r="r" b="b"/>
              <a:pathLst>
                <a:path w="5099319" h="2473170">
                  <a:moveTo>
                    <a:pt x="0" y="0"/>
                  </a:moveTo>
                  <a:lnTo>
                    <a:pt x="5099319" y="0"/>
                  </a:lnTo>
                  <a:lnTo>
                    <a:pt x="5099319" y="2473170"/>
                  </a:lnTo>
                  <a:lnTo>
                    <a:pt x="0" y="24731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283884" y="779385"/>
              <a:ext cx="4531552" cy="714163"/>
            </a:xfrm>
            <a:prstGeom prst="rect">
              <a:avLst/>
            </a:prstGeom>
          </p:spPr>
          <p:txBody>
            <a:bodyPr lIns="0" tIns="0" rIns="0" bIns="0" rtlCol="0" anchor="t">
              <a:spAutoFit/>
            </a:bodyPr>
            <a:lstStyle/>
            <a:p>
              <a:pPr algn="ctr">
                <a:lnSpc>
                  <a:spcPts val="4339"/>
                </a:lnSpc>
              </a:pPr>
              <a:r>
                <a:rPr lang="en-US" sz="3099" b="1">
                  <a:solidFill>
                    <a:srgbClr val="FFFFFF"/>
                  </a:solidFill>
                  <a:latin typeface="Poppins Bold"/>
                  <a:ea typeface="Poppins Bold"/>
                  <a:cs typeface="Poppins Bold"/>
                  <a:sym typeface="Poppins Bold"/>
                </a:rPr>
                <a:t>10k+ volunteers</a:t>
              </a:r>
            </a:p>
          </p:txBody>
        </p:sp>
      </p:grpSp>
      <p:sp>
        <p:nvSpPr>
          <p:cNvPr id="19" name="Freeform 19"/>
          <p:cNvSpPr/>
          <p:nvPr/>
        </p:nvSpPr>
        <p:spPr>
          <a:xfrm>
            <a:off x="1387966" y="2743163"/>
            <a:ext cx="3824489" cy="1854877"/>
          </a:xfrm>
          <a:custGeom>
            <a:avLst/>
            <a:gdLst/>
            <a:ahLst/>
            <a:cxnLst/>
            <a:rect l="l" t="t" r="r" b="b"/>
            <a:pathLst>
              <a:path w="3824489" h="1854877">
                <a:moveTo>
                  <a:pt x="0" y="0"/>
                </a:moveTo>
                <a:lnTo>
                  <a:pt x="3824489" y="0"/>
                </a:lnTo>
                <a:lnTo>
                  <a:pt x="3824489" y="1854877"/>
                </a:lnTo>
                <a:lnTo>
                  <a:pt x="0" y="185487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p:cNvSpPr txBox="1"/>
          <p:nvPr/>
        </p:nvSpPr>
        <p:spPr>
          <a:xfrm>
            <a:off x="1600879" y="3343259"/>
            <a:ext cx="3398664" cy="559435"/>
          </a:xfrm>
          <a:prstGeom prst="rect">
            <a:avLst/>
          </a:prstGeom>
        </p:spPr>
        <p:txBody>
          <a:bodyPr lIns="0" tIns="0" rIns="0" bIns="0" rtlCol="0" anchor="t">
            <a:spAutoFit/>
          </a:bodyPr>
          <a:lstStyle/>
          <a:p>
            <a:pPr algn="ctr">
              <a:lnSpc>
                <a:spcPts val="4339"/>
              </a:lnSpc>
            </a:pPr>
            <a:r>
              <a:rPr lang="en-US" sz="3099" b="1">
                <a:solidFill>
                  <a:srgbClr val="FFFFFF"/>
                </a:solidFill>
                <a:latin typeface="Poppins Bold"/>
                <a:ea typeface="Poppins Bold"/>
                <a:cs typeface="Poppins Bold"/>
                <a:sym typeface="Poppins Bold"/>
              </a:rPr>
              <a:t>45 programs</a:t>
            </a:r>
          </a:p>
        </p:txBody>
      </p:sp>
      <p:sp>
        <p:nvSpPr>
          <p:cNvPr id="21" name="TextBox 21"/>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11</a:t>
            </a:r>
          </a:p>
        </p:txBody>
      </p:sp>
      <p:sp>
        <p:nvSpPr>
          <p:cNvPr id="22" name="TextBox 22"/>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23" name="TextBox 23"/>
          <p:cNvSpPr txBox="1"/>
          <p:nvPr/>
        </p:nvSpPr>
        <p:spPr>
          <a:xfrm>
            <a:off x="698241" y="498658"/>
            <a:ext cx="15584819" cy="847725"/>
          </a:xfrm>
          <a:prstGeom prst="rect">
            <a:avLst/>
          </a:prstGeom>
        </p:spPr>
        <p:txBody>
          <a:bodyPr lIns="0" tIns="0" rIns="0" bIns="0" rtlCol="0" anchor="t">
            <a:spAutoFit/>
          </a:bodyPr>
          <a:lstStyle/>
          <a:p>
            <a:pPr algn="l">
              <a:lnSpc>
                <a:spcPts val="6299"/>
              </a:lnSpc>
            </a:pPr>
            <a:r>
              <a:rPr lang="en-US" sz="4500" b="1">
                <a:solidFill>
                  <a:srgbClr val="3B5675"/>
                </a:solidFill>
                <a:latin typeface="GistX Ultra-Bold"/>
                <a:ea typeface="GistX Ultra-Bold"/>
                <a:cs typeface="GistX Ultra-Bold"/>
                <a:sym typeface="GistX Ultra-Bold"/>
              </a:rPr>
              <a:t>City of Fort Worth Volunteer Programs</a:t>
            </a:r>
          </a:p>
        </p:txBody>
      </p:sp>
      <p:grpSp>
        <p:nvGrpSpPr>
          <p:cNvPr id="24" name="Group 24"/>
          <p:cNvGrpSpPr/>
          <p:nvPr/>
        </p:nvGrpSpPr>
        <p:grpSpPr>
          <a:xfrm>
            <a:off x="30080" y="5365510"/>
            <a:ext cx="18233691" cy="1619240"/>
            <a:chOff x="0" y="0"/>
            <a:chExt cx="24311588" cy="2158986"/>
          </a:xfrm>
        </p:grpSpPr>
        <p:sp>
          <p:nvSpPr>
            <p:cNvPr id="25" name="Freeform 25"/>
            <p:cNvSpPr/>
            <p:nvPr/>
          </p:nvSpPr>
          <p:spPr>
            <a:xfrm>
              <a:off x="1512673" y="1078"/>
              <a:ext cx="1506206" cy="1506206"/>
            </a:xfrm>
            <a:custGeom>
              <a:avLst/>
              <a:gdLst/>
              <a:ahLst/>
              <a:cxnLst/>
              <a:rect l="l" t="t" r="r" b="b"/>
              <a:pathLst>
                <a:path w="1506206" h="1506206">
                  <a:moveTo>
                    <a:pt x="0" y="0"/>
                  </a:moveTo>
                  <a:lnTo>
                    <a:pt x="1506206" y="0"/>
                  </a:lnTo>
                  <a:lnTo>
                    <a:pt x="1506206" y="1506206"/>
                  </a:lnTo>
                  <a:lnTo>
                    <a:pt x="0" y="1506206"/>
                  </a:lnTo>
                  <a:lnTo>
                    <a:pt x="0" y="0"/>
                  </a:lnTo>
                  <a:close/>
                </a:path>
              </a:pathLst>
            </a:custGeom>
            <a:blipFill>
              <a:blip r:embed="rId6"/>
              <a:stretch>
                <a:fillRect/>
              </a:stretch>
            </a:blipFill>
          </p:spPr>
          <p:txBody>
            <a:bodyPr/>
            <a:lstStyle/>
            <a:p>
              <a:endParaRPr lang="en-US"/>
            </a:p>
          </p:txBody>
        </p:sp>
        <p:sp>
          <p:nvSpPr>
            <p:cNvPr id="26" name="Freeform 26"/>
            <p:cNvSpPr/>
            <p:nvPr/>
          </p:nvSpPr>
          <p:spPr>
            <a:xfrm>
              <a:off x="6455278" y="539"/>
              <a:ext cx="1507284" cy="1507284"/>
            </a:xfrm>
            <a:custGeom>
              <a:avLst/>
              <a:gdLst/>
              <a:ahLst/>
              <a:cxnLst/>
              <a:rect l="l" t="t" r="r" b="b"/>
              <a:pathLst>
                <a:path w="1507284" h="1507284">
                  <a:moveTo>
                    <a:pt x="0" y="0"/>
                  </a:moveTo>
                  <a:lnTo>
                    <a:pt x="1507284" y="0"/>
                  </a:lnTo>
                  <a:lnTo>
                    <a:pt x="1507284" y="1507284"/>
                  </a:lnTo>
                  <a:lnTo>
                    <a:pt x="0" y="1507284"/>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398961" y="0"/>
              <a:ext cx="1507284" cy="1507284"/>
            </a:xfrm>
            <a:custGeom>
              <a:avLst/>
              <a:gdLst/>
              <a:ahLst/>
              <a:cxnLst/>
              <a:rect l="l" t="t" r="r" b="b"/>
              <a:pathLst>
                <a:path w="1507284" h="1507284">
                  <a:moveTo>
                    <a:pt x="0" y="0"/>
                  </a:moveTo>
                  <a:lnTo>
                    <a:pt x="1507284" y="0"/>
                  </a:lnTo>
                  <a:lnTo>
                    <a:pt x="1507284" y="1507284"/>
                  </a:lnTo>
                  <a:lnTo>
                    <a:pt x="0" y="1507284"/>
                  </a:lnTo>
                  <a:lnTo>
                    <a:pt x="0" y="0"/>
                  </a:lnTo>
                  <a:close/>
                </a:path>
              </a:pathLst>
            </a:custGeom>
            <a:blipFill>
              <a:blip r:embed="rId8"/>
              <a:stretch>
                <a:fillRect/>
              </a:stretch>
            </a:blipFill>
          </p:spPr>
          <p:txBody>
            <a:bodyPr/>
            <a:lstStyle/>
            <a:p>
              <a:endParaRPr lang="en-US"/>
            </a:p>
          </p:txBody>
        </p:sp>
        <p:sp>
          <p:nvSpPr>
            <p:cNvPr id="28" name="Freeform 28"/>
            <p:cNvSpPr/>
            <p:nvPr/>
          </p:nvSpPr>
          <p:spPr>
            <a:xfrm>
              <a:off x="16342644" y="539"/>
              <a:ext cx="1507284" cy="1507284"/>
            </a:xfrm>
            <a:custGeom>
              <a:avLst/>
              <a:gdLst/>
              <a:ahLst/>
              <a:cxnLst/>
              <a:rect l="l" t="t" r="r" b="b"/>
              <a:pathLst>
                <a:path w="1507284" h="1507284">
                  <a:moveTo>
                    <a:pt x="0" y="0"/>
                  </a:moveTo>
                  <a:lnTo>
                    <a:pt x="1507284" y="0"/>
                  </a:lnTo>
                  <a:lnTo>
                    <a:pt x="1507284" y="1507284"/>
                  </a:lnTo>
                  <a:lnTo>
                    <a:pt x="0" y="1507284"/>
                  </a:lnTo>
                  <a:lnTo>
                    <a:pt x="0" y="0"/>
                  </a:lnTo>
                  <a:close/>
                </a:path>
              </a:pathLst>
            </a:custGeom>
            <a:blipFill>
              <a:blip r:embed="rId9"/>
              <a:stretch>
                <a:fillRect/>
              </a:stretch>
            </a:blipFill>
          </p:spPr>
          <p:txBody>
            <a:bodyPr/>
            <a:lstStyle/>
            <a:p>
              <a:endParaRPr lang="en-US"/>
            </a:p>
          </p:txBody>
        </p:sp>
        <p:sp>
          <p:nvSpPr>
            <p:cNvPr id="29" name="Freeform 29"/>
            <p:cNvSpPr/>
            <p:nvPr/>
          </p:nvSpPr>
          <p:spPr>
            <a:xfrm>
              <a:off x="21286327" y="539"/>
              <a:ext cx="1518970" cy="1506206"/>
            </a:xfrm>
            <a:custGeom>
              <a:avLst/>
              <a:gdLst/>
              <a:ahLst/>
              <a:cxnLst/>
              <a:rect l="l" t="t" r="r" b="b"/>
              <a:pathLst>
                <a:path w="1518970" h="1506206">
                  <a:moveTo>
                    <a:pt x="0" y="0"/>
                  </a:moveTo>
                  <a:lnTo>
                    <a:pt x="1518970" y="0"/>
                  </a:lnTo>
                  <a:lnTo>
                    <a:pt x="1518970" y="1506206"/>
                  </a:lnTo>
                  <a:lnTo>
                    <a:pt x="0" y="1506206"/>
                  </a:lnTo>
                  <a:lnTo>
                    <a:pt x="0" y="0"/>
                  </a:lnTo>
                  <a:close/>
                </a:path>
              </a:pathLst>
            </a:custGeom>
            <a:blipFill>
              <a:blip r:embed="rId10"/>
              <a:stretch>
                <a:fillRect/>
              </a:stretch>
            </a:blipFill>
          </p:spPr>
          <p:txBody>
            <a:bodyPr/>
            <a:lstStyle/>
            <a:p>
              <a:endParaRPr lang="en-US"/>
            </a:p>
          </p:txBody>
        </p:sp>
        <p:sp>
          <p:nvSpPr>
            <p:cNvPr id="30" name="TextBox 30"/>
            <p:cNvSpPr txBox="1"/>
            <p:nvPr/>
          </p:nvSpPr>
          <p:spPr>
            <a:xfrm>
              <a:off x="0" y="1690144"/>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Community Centers</a:t>
              </a:r>
            </a:p>
          </p:txBody>
        </p:sp>
        <p:sp>
          <p:nvSpPr>
            <p:cNvPr id="31" name="TextBox 31"/>
            <p:cNvSpPr txBox="1"/>
            <p:nvPr/>
          </p:nvSpPr>
          <p:spPr>
            <a:xfrm>
              <a:off x="4943144" y="1690144"/>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Animal Welfare</a:t>
              </a:r>
            </a:p>
          </p:txBody>
        </p:sp>
        <p:sp>
          <p:nvSpPr>
            <p:cNvPr id="32" name="TextBox 32"/>
            <p:cNvSpPr txBox="1"/>
            <p:nvPr/>
          </p:nvSpPr>
          <p:spPr>
            <a:xfrm>
              <a:off x="9550252" y="1690144"/>
              <a:ext cx="5204701"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Environment/Sustainability</a:t>
              </a:r>
            </a:p>
          </p:txBody>
        </p:sp>
        <p:sp>
          <p:nvSpPr>
            <p:cNvPr id="33" name="TextBox 33"/>
            <p:cNvSpPr txBox="1"/>
            <p:nvPr/>
          </p:nvSpPr>
          <p:spPr>
            <a:xfrm>
              <a:off x="14830510" y="1689605"/>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Community Safety</a:t>
              </a:r>
            </a:p>
          </p:txBody>
        </p:sp>
        <p:sp>
          <p:nvSpPr>
            <p:cNvPr id="34" name="TextBox 34"/>
            <p:cNvSpPr txBox="1"/>
            <p:nvPr/>
          </p:nvSpPr>
          <p:spPr>
            <a:xfrm>
              <a:off x="19780036" y="1690144"/>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Litter/Beautification</a:t>
              </a:r>
            </a:p>
          </p:txBody>
        </p:sp>
      </p:grpSp>
      <p:grpSp>
        <p:nvGrpSpPr>
          <p:cNvPr id="35" name="Group 35"/>
          <p:cNvGrpSpPr/>
          <p:nvPr/>
        </p:nvGrpSpPr>
        <p:grpSpPr>
          <a:xfrm>
            <a:off x="1658029" y="7327649"/>
            <a:ext cx="14842636" cy="1622992"/>
            <a:chOff x="0" y="0"/>
            <a:chExt cx="19790181" cy="2163989"/>
          </a:xfrm>
        </p:grpSpPr>
        <p:sp>
          <p:nvSpPr>
            <p:cNvPr id="36" name="Freeform 36"/>
            <p:cNvSpPr/>
            <p:nvPr/>
          </p:nvSpPr>
          <p:spPr>
            <a:xfrm>
              <a:off x="1506291" y="1617"/>
              <a:ext cx="1518970" cy="1506206"/>
            </a:xfrm>
            <a:custGeom>
              <a:avLst/>
              <a:gdLst/>
              <a:ahLst/>
              <a:cxnLst/>
              <a:rect l="l" t="t" r="r" b="b"/>
              <a:pathLst>
                <a:path w="1518970" h="1506206">
                  <a:moveTo>
                    <a:pt x="0" y="0"/>
                  </a:moveTo>
                  <a:lnTo>
                    <a:pt x="1518970" y="0"/>
                  </a:lnTo>
                  <a:lnTo>
                    <a:pt x="1518970" y="1506206"/>
                  </a:lnTo>
                  <a:lnTo>
                    <a:pt x="0" y="1506206"/>
                  </a:lnTo>
                  <a:lnTo>
                    <a:pt x="0" y="0"/>
                  </a:lnTo>
                  <a:close/>
                </a:path>
              </a:pathLst>
            </a:custGeom>
            <a:blipFill>
              <a:blip r:embed="rId11"/>
              <a:stretch>
                <a:fillRect/>
              </a:stretch>
            </a:blipFill>
          </p:spPr>
          <p:txBody>
            <a:bodyPr/>
            <a:lstStyle/>
            <a:p>
              <a:endParaRPr lang="en-US"/>
            </a:p>
          </p:txBody>
        </p:sp>
        <p:sp>
          <p:nvSpPr>
            <p:cNvPr id="37" name="Freeform 37"/>
            <p:cNvSpPr/>
            <p:nvPr/>
          </p:nvSpPr>
          <p:spPr>
            <a:xfrm>
              <a:off x="6620827" y="539"/>
              <a:ext cx="1494618" cy="1507284"/>
            </a:xfrm>
            <a:custGeom>
              <a:avLst/>
              <a:gdLst/>
              <a:ahLst/>
              <a:cxnLst/>
              <a:rect l="l" t="t" r="r" b="b"/>
              <a:pathLst>
                <a:path w="1494618" h="1507284">
                  <a:moveTo>
                    <a:pt x="0" y="0"/>
                  </a:moveTo>
                  <a:lnTo>
                    <a:pt x="1494617" y="0"/>
                  </a:lnTo>
                  <a:lnTo>
                    <a:pt x="1494617" y="1507284"/>
                  </a:lnTo>
                  <a:lnTo>
                    <a:pt x="0" y="1507284"/>
                  </a:lnTo>
                  <a:lnTo>
                    <a:pt x="0" y="0"/>
                  </a:lnTo>
                  <a:close/>
                </a:path>
              </a:pathLst>
            </a:custGeom>
            <a:blipFill>
              <a:blip r:embed="rId12"/>
              <a:stretch>
                <a:fillRect/>
              </a:stretch>
            </a:blipFill>
          </p:spPr>
          <p:txBody>
            <a:bodyPr/>
            <a:lstStyle/>
            <a:p>
              <a:endParaRPr lang="en-US"/>
            </a:p>
          </p:txBody>
        </p:sp>
        <p:sp>
          <p:nvSpPr>
            <p:cNvPr id="38" name="Freeform 38"/>
            <p:cNvSpPr/>
            <p:nvPr/>
          </p:nvSpPr>
          <p:spPr>
            <a:xfrm>
              <a:off x="11562445" y="539"/>
              <a:ext cx="1494618" cy="1507284"/>
            </a:xfrm>
            <a:custGeom>
              <a:avLst/>
              <a:gdLst/>
              <a:ahLst/>
              <a:cxnLst/>
              <a:rect l="l" t="t" r="r" b="b"/>
              <a:pathLst>
                <a:path w="1494618" h="1507284">
                  <a:moveTo>
                    <a:pt x="0" y="0"/>
                  </a:moveTo>
                  <a:lnTo>
                    <a:pt x="1494618" y="0"/>
                  </a:lnTo>
                  <a:lnTo>
                    <a:pt x="1494618" y="1507284"/>
                  </a:lnTo>
                  <a:lnTo>
                    <a:pt x="0" y="1507284"/>
                  </a:lnTo>
                  <a:lnTo>
                    <a:pt x="0" y="0"/>
                  </a:lnTo>
                  <a:close/>
                </a:path>
              </a:pathLst>
            </a:custGeom>
            <a:blipFill>
              <a:blip r:embed="rId13"/>
              <a:stretch>
                <a:fillRect/>
              </a:stretch>
            </a:blipFill>
          </p:spPr>
          <p:txBody>
            <a:bodyPr/>
            <a:lstStyle/>
            <a:p>
              <a:endParaRPr lang="en-US"/>
            </a:p>
          </p:txBody>
        </p:sp>
        <p:sp>
          <p:nvSpPr>
            <p:cNvPr id="39" name="Freeform 39"/>
            <p:cNvSpPr/>
            <p:nvPr/>
          </p:nvSpPr>
          <p:spPr>
            <a:xfrm>
              <a:off x="16770763" y="0"/>
              <a:ext cx="1507284" cy="1507284"/>
            </a:xfrm>
            <a:custGeom>
              <a:avLst/>
              <a:gdLst/>
              <a:ahLst/>
              <a:cxnLst/>
              <a:rect l="l" t="t" r="r" b="b"/>
              <a:pathLst>
                <a:path w="1507284" h="1507284">
                  <a:moveTo>
                    <a:pt x="0" y="0"/>
                  </a:moveTo>
                  <a:lnTo>
                    <a:pt x="1507284" y="0"/>
                  </a:lnTo>
                  <a:lnTo>
                    <a:pt x="1507284" y="1507284"/>
                  </a:lnTo>
                  <a:lnTo>
                    <a:pt x="0" y="1507284"/>
                  </a:lnTo>
                  <a:lnTo>
                    <a:pt x="0" y="0"/>
                  </a:lnTo>
                  <a:close/>
                </a:path>
              </a:pathLst>
            </a:custGeom>
            <a:blipFill>
              <a:blip r:embed="rId14"/>
              <a:stretch>
                <a:fillRect/>
              </a:stretch>
            </a:blipFill>
          </p:spPr>
          <p:txBody>
            <a:bodyPr/>
            <a:lstStyle/>
            <a:p>
              <a:endParaRPr lang="en-US"/>
            </a:p>
          </p:txBody>
        </p:sp>
        <p:sp>
          <p:nvSpPr>
            <p:cNvPr id="40" name="TextBox 40"/>
            <p:cNvSpPr txBox="1"/>
            <p:nvPr/>
          </p:nvSpPr>
          <p:spPr>
            <a:xfrm>
              <a:off x="0" y="1695148"/>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Athletics</a:t>
              </a:r>
            </a:p>
          </p:txBody>
        </p:sp>
        <p:sp>
          <p:nvSpPr>
            <p:cNvPr id="41" name="TextBox 41"/>
            <p:cNvSpPr txBox="1"/>
            <p:nvPr/>
          </p:nvSpPr>
          <p:spPr>
            <a:xfrm>
              <a:off x="5038322" y="1695148"/>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Library</a:t>
              </a:r>
            </a:p>
          </p:txBody>
        </p:sp>
        <p:sp>
          <p:nvSpPr>
            <p:cNvPr id="42" name="TextBox 42"/>
            <p:cNvSpPr txBox="1"/>
            <p:nvPr/>
          </p:nvSpPr>
          <p:spPr>
            <a:xfrm>
              <a:off x="10043978" y="1695148"/>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Municipal Court</a:t>
              </a:r>
            </a:p>
          </p:txBody>
        </p:sp>
        <p:sp>
          <p:nvSpPr>
            <p:cNvPr id="43" name="TextBox 43"/>
            <p:cNvSpPr txBox="1"/>
            <p:nvPr/>
          </p:nvSpPr>
          <p:spPr>
            <a:xfrm>
              <a:off x="15258629" y="1694609"/>
              <a:ext cx="4531552" cy="468842"/>
            </a:xfrm>
            <a:prstGeom prst="rect">
              <a:avLst/>
            </a:prstGeom>
          </p:spPr>
          <p:txBody>
            <a:bodyPr lIns="0" tIns="0" rIns="0" bIns="0" rtlCol="0" anchor="t">
              <a:spAutoFit/>
            </a:bodyPr>
            <a:lstStyle/>
            <a:p>
              <a:pPr algn="ctr">
                <a:lnSpc>
                  <a:spcPts val="2800"/>
                </a:lnSpc>
              </a:pPr>
              <a:r>
                <a:rPr lang="en-US" sz="2000">
                  <a:solidFill>
                    <a:srgbClr val="3B5675"/>
                  </a:solidFill>
                  <a:latin typeface="Poppins"/>
                  <a:ea typeface="Poppins"/>
                  <a:cs typeface="Poppins"/>
                  <a:sym typeface="Poppins"/>
                </a:rPr>
                <a:t>History</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11184470" y="2677766"/>
            <a:ext cx="4931467" cy="4931467"/>
          </a:xfrm>
          <a:custGeom>
            <a:avLst/>
            <a:gdLst/>
            <a:ahLst/>
            <a:cxnLst/>
            <a:rect l="l" t="t" r="r" b="b"/>
            <a:pathLst>
              <a:path w="4931467" h="4931467">
                <a:moveTo>
                  <a:pt x="0" y="0"/>
                </a:moveTo>
                <a:lnTo>
                  <a:pt x="4931467" y="0"/>
                </a:lnTo>
                <a:lnTo>
                  <a:pt x="4931467" y="4931468"/>
                </a:lnTo>
                <a:lnTo>
                  <a:pt x="0" y="4931468"/>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12</a:t>
            </a:r>
          </a:p>
        </p:txBody>
      </p:sp>
      <p:sp>
        <p:nvSpPr>
          <p:cNvPr id="11" name="TextBox 11"/>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grpSp>
        <p:nvGrpSpPr>
          <p:cNvPr id="12" name="Group 12"/>
          <p:cNvGrpSpPr/>
          <p:nvPr/>
        </p:nvGrpSpPr>
        <p:grpSpPr>
          <a:xfrm>
            <a:off x="846729" y="776269"/>
            <a:ext cx="8535396" cy="965483"/>
            <a:chOff x="0" y="0"/>
            <a:chExt cx="11380528" cy="1287310"/>
          </a:xfrm>
        </p:grpSpPr>
        <p:sp>
          <p:nvSpPr>
            <p:cNvPr id="13" name="TextBox 13"/>
            <p:cNvSpPr txBox="1"/>
            <p:nvPr/>
          </p:nvSpPr>
          <p:spPr>
            <a:xfrm>
              <a:off x="0" y="-161925"/>
              <a:ext cx="11380528" cy="1076325"/>
            </a:xfrm>
            <a:prstGeom prst="rect">
              <a:avLst/>
            </a:prstGeom>
          </p:spPr>
          <p:txBody>
            <a:bodyPr lIns="0" tIns="0" rIns="0" bIns="0" rtlCol="0" anchor="t">
              <a:spAutoFit/>
            </a:bodyPr>
            <a:lstStyle/>
            <a:p>
              <a:pPr algn="l">
                <a:lnSpc>
                  <a:spcPts val="6299"/>
                </a:lnSpc>
              </a:pPr>
              <a:r>
                <a:rPr lang="en-US" sz="4500" b="1">
                  <a:solidFill>
                    <a:srgbClr val="FFFFFF"/>
                  </a:solidFill>
                  <a:latin typeface="GistX Ultra-Bold"/>
                  <a:ea typeface="GistX Ultra-Bold"/>
                  <a:cs typeface="GistX Ultra-Bold"/>
                  <a:sym typeface="GistX Ultra-Bold"/>
                </a:rPr>
                <a:t>Explore Our Opportunities</a:t>
              </a:r>
            </a:p>
          </p:txBody>
        </p:sp>
        <p:sp>
          <p:nvSpPr>
            <p:cNvPr id="14" name="Freeform 14"/>
            <p:cNvSpPr/>
            <p:nvPr/>
          </p:nvSpPr>
          <p:spPr>
            <a:xfrm>
              <a:off x="2361066" y="914400"/>
              <a:ext cx="5628834" cy="372910"/>
            </a:xfrm>
            <a:custGeom>
              <a:avLst/>
              <a:gdLst/>
              <a:ahLst/>
              <a:cxnLst/>
              <a:rect l="l" t="t" r="r" b="b"/>
              <a:pathLst>
                <a:path w="5628834" h="372910">
                  <a:moveTo>
                    <a:pt x="0" y="0"/>
                  </a:moveTo>
                  <a:lnTo>
                    <a:pt x="5628833" y="0"/>
                  </a:lnTo>
                  <a:lnTo>
                    <a:pt x="5628833" y="372910"/>
                  </a:lnTo>
                  <a:lnTo>
                    <a:pt x="0" y="37291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5" name="TextBox 15"/>
          <p:cNvSpPr txBox="1"/>
          <p:nvPr/>
        </p:nvSpPr>
        <p:spPr>
          <a:xfrm>
            <a:off x="846729" y="4442816"/>
            <a:ext cx="9441176" cy="809625"/>
          </a:xfrm>
          <a:prstGeom prst="rect">
            <a:avLst/>
          </a:prstGeom>
        </p:spPr>
        <p:txBody>
          <a:bodyPr lIns="0" tIns="0" rIns="0" bIns="0" rtlCol="0" anchor="t">
            <a:spAutoFit/>
          </a:bodyPr>
          <a:lstStyle/>
          <a:p>
            <a:pPr algn="ctr">
              <a:lnSpc>
                <a:spcPts val="6299"/>
              </a:lnSpc>
            </a:pPr>
            <a:r>
              <a:rPr lang="en-US" sz="4500">
                <a:solidFill>
                  <a:srgbClr val="FFFFFF"/>
                </a:solidFill>
                <a:latin typeface="Poppins"/>
                <a:ea typeface="Poppins"/>
                <a:cs typeface="Poppins"/>
                <a:sym typeface="Poppins"/>
              </a:rPr>
              <a:t>FortWorthTexas.gov/volunteer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0" y="15557"/>
            <a:ext cx="9504105" cy="9242743"/>
          </a:xfrm>
          <a:custGeom>
            <a:avLst/>
            <a:gdLst/>
            <a:ahLst/>
            <a:cxnLst/>
            <a:rect l="l" t="t" r="r" b="b"/>
            <a:pathLst>
              <a:path w="9504105" h="9242743">
                <a:moveTo>
                  <a:pt x="0" y="0"/>
                </a:moveTo>
                <a:lnTo>
                  <a:pt x="9504105" y="0"/>
                </a:lnTo>
                <a:lnTo>
                  <a:pt x="9504105" y="9242743"/>
                </a:lnTo>
                <a:lnTo>
                  <a:pt x="0" y="9242743"/>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10022983" y="292796"/>
            <a:ext cx="7968040" cy="8682239"/>
            <a:chOff x="0" y="0"/>
            <a:chExt cx="2777530" cy="3026489"/>
          </a:xfrm>
        </p:grpSpPr>
        <p:sp>
          <p:nvSpPr>
            <p:cNvPr id="11" name="Freeform 11"/>
            <p:cNvSpPr/>
            <p:nvPr/>
          </p:nvSpPr>
          <p:spPr>
            <a:xfrm>
              <a:off x="0" y="0"/>
              <a:ext cx="2777530" cy="3026489"/>
            </a:xfrm>
            <a:custGeom>
              <a:avLst/>
              <a:gdLst/>
              <a:ahLst/>
              <a:cxnLst/>
              <a:rect l="l" t="t" r="r" b="b"/>
              <a:pathLst>
                <a:path w="2777530" h="3026489">
                  <a:moveTo>
                    <a:pt x="0" y="0"/>
                  </a:moveTo>
                  <a:lnTo>
                    <a:pt x="2777530" y="0"/>
                  </a:lnTo>
                  <a:lnTo>
                    <a:pt x="2777530" y="3026489"/>
                  </a:lnTo>
                  <a:lnTo>
                    <a:pt x="0" y="3026489"/>
                  </a:lnTo>
                  <a:close/>
                </a:path>
              </a:pathLst>
            </a:custGeom>
            <a:ln w="76200" cap="sq">
              <a:solidFill>
                <a:srgbClr val="3B5675"/>
              </a:solidFill>
              <a:prstDash val="solid"/>
              <a:miter/>
            </a:ln>
          </p:spPr>
          <p:txBody>
            <a:bodyPr/>
            <a:lstStyle/>
            <a:p>
              <a:endParaRPr lang="en-US"/>
            </a:p>
          </p:txBody>
        </p:sp>
        <p:sp>
          <p:nvSpPr>
            <p:cNvPr id="12" name="TextBox 12"/>
            <p:cNvSpPr txBox="1"/>
            <p:nvPr/>
          </p:nvSpPr>
          <p:spPr>
            <a:xfrm>
              <a:off x="0" y="-28575"/>
              <a:ext cx="2777530" cy="3055064"/>
            </a:xfrm>
            <a:prstGeom prst="rect">
              <a:avLst/>
            </a:prstGeom>
          </p:spPr>
          <p:txBody>
            <a:bodyPr lIns="50800" tIns="50800" rIns="50800" bIns="50800" rtlCol="0" anchor="ctr"/>
            <a:lstStyle/>
            <a:p>
              <a:pPr algn="ctr">
                <a:lnSpc>
                  <a:spcPts val="1679"/>
                </a:lnSpc>
              </a:pPr>
              <a:endParaRPr/>
            </a:p>
          </p:txBody>
        </p:sp>
      </p:grpSp>
      <p:sp>
        <p:nvSpPr>
          <p:cNvPr id="13" name="TextBox 13"/>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13</a:t>
            </a:r>
          </a:p>
        </p:txBody>
      </p:sp>
      <p:sp>
        <p:nvSpPr>
          <p:cNvPr id="14" name="TextBox 14"/>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grpSp>
        <p:nvGrpSpPr>
          <p:cNvPr id="15" name="Group 15"/>
          <p:cNvGrpSpPr/>
          <p:nvPr/>
        </p:nvGrpSpPr>
        <p:grpSpPr>
          <a:xfrm>
            <a:off x="10600811" y="1116669"/>
            <a:ext cx="6812384" cy="7040520"/>
            <a:chOff x="0" y="0"/>
            <a:chExt cx="9083178" cy="9387360"/>
          </a:xfrm>
        </p:grpSpPr>
        <p:sp>
          <p:nvSpPr>
            <p:cNvPr id="16" name="Freeform 16"/>
            <p:cNvSpPr/>
            <p:nvPr/>
          </p:nvSpPr>
          <p:spPr>
            <a:xfrm>
              <a:off x="5626826" y="5280237"/>
              <a:ext cx="3335107" cy="4107123"/>
            </a:xfrm>
            <a:custGeom>
              <a:avLst/>
              <a:gdLst/>
              <a:ahLst/>
              <a:cxnLst/>
              <a:rect l="l" t="t" r="r" b="b"/>
              <a:pathLst>
                <a:path w="3335107" h="4107123">
                  <a:moveTo>
                    <a:pt x="0" y="0"/>
                  </a:moveTo>
                  <a:lnTo>
                    <a:pt x="3335107" y="0"/>
                  </a:lnTo>
                  <a:lnTo>
                    <a:pt x="3335107" y="4107123"/>
                  </a:lnTo>
                  <a:lnTo>
                    <a:pt x="0" y="4107123"/>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0" y="-66675"/>
              <a:ext cx="9083178" cy="5167842"/>
            </a:xfrm>
            <a:prstGeom prst="rect">
              <a:avLst/>
            </a:prstGeom>
          </p:spPr>
          <p:txBody>
            <a:bodyPr lIns="0" tIns="0" rIns="0" bIns="0" rtlCol="0" anchor="t">
              <a:spAutoFit/>
            </a:bodyPr>
            <a:lstStyle/>
            <a:p>
              <a:pPr algn="just">
                <a:lnSpc>
                  <a:spcPts val="2800"/>
                </a:lnSpc>
                <a:spcBef>
                  <a:spcPct val="0"/>
                </a:spcBef>
              </a:pPr>
              <a:r>
                <a:rPr lang="en-US" sz="2000">
                  <a:solidFill>
                    <a:srgbClr val="000000"/>
                  </a:solidFill>
                  <a:latin typeface="Poppins"/>
                  <a:ea typeface="Poppins"/>
                  <a:cs typeface="Poppins"/>
                  <a:sym typeface="Poppins"/>
                </a:rPr>
                <a:t>Last chance to register for the 41st Annual Cowtown Great American Cleanup, happening Saturday, March 28, from 8-11 a.m. Keep Fort Worth Beautiful invites residents to join in this citywide effort to pick up litter and care for our community.</a:t>
              </a:r>
            </a:p>
            <a:p>
              <a:pPr algn="just">
                <a:lnSpc>
                  <a:spcPts val="2800"/>
                </a:lnSpc>
                <a:spcBef>
                  <a:spcPct val="0"/>
                </a:spcBef>
              </a:pPr>
              <a:endParaRPr lang="en-US" sz="2000">
                <a:solidFill>
                  <a:srgbClr val="000000"/>
                </a:solidFill>
                <a:latin typeface="Poppins"/>
                <a:ea typeface="Poppins"/>
                <a:cs typeface="Poppins"/>
                <a:sym typeface="Poppins"/>
              </a:endParaRPr>
            </a:p>
            <a:p>
              <a:pPr algn="just">
                <a:lnSpc>
                  <a:spcPts val="2800"/>
                </a:lnSpc>
                <a:spcBef>
                  <a:spcPct val="0"/>
                </a:spcBef>
              </a:pPr>
              <a:r>
                <a:rPr lang="en-US" sz="2000">
                  <a:solidFill>
                    <a:srgbClr val="000000"/>
                  </a:solidFill>
                  <a:latin typeface="Poppins"/>
                  <a:ea typeface="Poppins"/>
                  <a:cs typeface="Poppins"/>
                  <a:sym typeface="Poppins"/>
                </a:rPr>
                <a:t>The Cowtown Cleanup is for everyone! Individuals, families, neighbors, schools, churches, and businesses are all welcome to participate. Get involved and make it meaningful. Select any public area, like your neighborhoods and streets, parks, and </a:t>
              </a:r>
            </a:p>
          </p:txBody>
        </p:sp>
        <p:sp>
          <p:nvSpPr>
            <p:cNvPr id="18" name="TextBox 18"/>
            <p:cNvSpPr txBox="1"/>
            <p:nvPr/>
          </p:nvSpPr>
          <p:spPr>
            <a:xfrm>
              <a:off x="0" y="5111962"/>
              <a:ext cx="5321466" cy="4228042"/>
            </a:xfrm>
            <a:prstGeom prst="rect">
              <a:avLst/>
            </a:prstGeom>
          </p:spPr>
          <p:txBody>
            <a:bodyPr lIns="0" tIns="0" rIns="0" bIns="0" rtlCol="0" anchor="t">
              <a:spAutoFit/>
            </a:bodyPr>
            <a:lstStyle/>
            <a:p>
              <a:pPr algn="just">
                <a:lnSpc>
                  <a:spcPts val="2800"/>
                </a:lnSpc>
              </a:pPr>
              <a:r>
                <a:rPr lang="en-US" sz="2000">
                  <a:solidFill>
                    <a:srgbClr val="000000"/>
                  </a:solidFill>
                  <a:latin typeface="Poppins"/>
                  <a:ea typeface="Poppins"/>
                  <a:cs typeface="Poppins"/>
                  <a:sym typeface="Poppins"/>
                </a:rPr>
                <a:t>school campuses, or choose from pre-selected hub locations around the city. </a:t>
              </a:r>
            </a:p>
            <a:p>
              <a:pPr algn="just">
                <a:lnSpc>
                  <a:spcPts val="2800"/>
                </a:lnSpc>
              </a:pPr>
              <a:endParaRPr lang="en-US" sz="2000">
                <a:solidFill>
                  <a:srgbClr val="000000"/>
                </a:solidFill>
                <a:latin typeface="Poppins"/>
                <a:ea typeface="Poppins"/>
                <a:cs typeface="Poppins"/>
                <a:sym typeface="Poppins"/>
              </a:endParaRPr>
            </a:p>
            <a:p>
              <a:pPr algn="just">
                <a:lnSpc>
                  <a:spcPts val="2800"/>
                </a:lnSpc>
                <a:spcBef>
                  <a:spcPct val="0"/>
                </a:spcBef>
              </a:pPr>
              <a:r>
                <a:rPr lang="en-US" sz="2000">
                  <a:solidFill>
                    <a:srgbClr val="000000"/>
                  </a:solidFill>
                  <a:latin typeface="Poppins"/>
                  <a:ea typeface="Poppins"/>
                  <a:cs typeface="Poppins"/>
                  <a:sym typeface="Poppins"/>
                </a:rPr>
                <a:t>Register early – the first 3,000 people to sign up will receive a free event T-shirt! All registered volunteers will also receive free litter cleanup supplies.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grpSp>
        <p:nvGrpSpPr>
          <p:cNvPr id="2" name="Group 2"/>
          <p:cNvGrpSpPr/>
          <p:nvPr/>
        </p:nvGrpSpPr>
        <p:grpSpPr>
          <a:xfrm>
            <a:off x="-136197" y="7044058"/>
            <a:ext cx="18560393" cy="3380212"/>
            <a:chOff x="0" y="0"/>
            <a:chExt cx="4888334" cy="890262"/>
          </a:xfrm>
        </p:grpSpPr>
        <p:sp>
          <p:nvSpPr>
            <p:cNvPr id="3" name="Freeform 3"/>
            <p:cNvSpPr/>
            <p:nvPr/>
          </p:nvSpPr>
          <p:spPr>
            <a:xfrm>
              <a:off x="0" y="0"/>
              <a:ext cx="4888334" cy="890262"/>
            </a:xfrm>
            <a:custGeom>
              <a:avLst/>
              <a:gdLst/>
              <a:ahLst/>
              <a:cxnLst/>
              <a:rect l="l" t="t" r="r" b="b"/>
              <a:pathLst>
                <a:path w="4888334" h="890262">
                  <a:moveTo>
                    <a:pt x="0" y="0"/>
                  </a:moveTo>
                  <a:lnTo>
                    <a:pt x="4888334" y="0"/>
                  </a:lnTo>
                  <a:lnTo>
                    <a:pt x="4888334" y="890262"/>
                  </a:lnTo>
                  <a:lnTo>
                    <a:pt x="0" y="890262"/>
                  </a:lnTo>
                  <a:close/>
                </a:path>
              </a:pathLst>
            </a:custGeom>
            <a:solidFill>
              <a:srgbClr val="414042"/>
            </a:solidFill>
          </p:spPr>
          <p:txBody>
            <a:bodyPr/>
            <a:lstStyle/>
            <a:p>
              <a:endParaRPr lang="en-US"/>
            </a:p>
          </p:txBody>
        </p:sp>
        <p:sp>
          <p:nvSpPr>
            <p:cNvPr id="4" name="TextBox 4"/>
            <p:cNvSpPr txBox="1"/>
            <p:nvPr/>
          </p:nvSpPr>
          <p:spPr>
            <a:xfrm>
              <a:off x="0" y="0"/>
              <a:ext cx="4888334" cy="890262"/>
            </a:xfrm>
            <a:prstGeom prst="rect">
              <a:avLst/>
            </a:prstGeom>
          </p:spPr>
          <p:txBody>
            <a:bodyPr lIns="50800" tIns="50800" rIns="50800" bIns="50800" rtlCol="0" anchor="ctr"/>
            <a:lstStyle/>
            <a:p>
              <a:pPr algn="ctr">
                <a:lnSpc>
                  <a:spcPts val="1920"/>
                </a:lnSpc>
              </a:pPr>
              <a:endParaRPr/>
            </a:p>
          </p:txBody>
        </p:sp>
      </p:grpSp>
      <p:grpSp>
        <p:nvGrpSpPr>
          <p:cNvPr id="5" name="Group 5"/>
          <p:cNvGrpSpPr/>
          <p:nvPr/>
        </p:nvGrpSpPr>
        <p:grpSpPr>
          <a:xfrm>
            <a:off x="0" y="1028700"/>
            <a:ext cx="18288000" cy="6133018"/>
            <a:chOff x="0" y="0"/>
            <a:chExt cx="2833290" cy="950165"/>
          </a:xfrm>
        </p:grpSpPr>
        <p:sp>
          <p:nvSpPr>
            <p:cNvPr id="6" name="Freeform 6"/>
            <p:cNvSpPr/>
            <p:nvPr/>
          </p:nvSpPr>
          <p:spPr>
            <a:xfrm>
              <a:off x="0" y="0"/>
              <a:ext cx="2833290" cy="950165"/>
            </a:xfrm>
            <a:custGeom>
              <a:avLst/>
              <a:gdLst/>
              <a:ahLst/>
              <a:cxnLst/>
              <a:rect l="l" t="t" r="r" b="b"/>
              <a:pathLst>
                <a:path w="2833290" h="950165">
                  <a:moveTo>
                    <a:pt x="0" y="0"/>
                  </a:moveTo>
                  <a:lnTo>
                    <a:pt x="2833290" y="0"/>
                  </a:lnTo>
                  <a:lnTo>
                    <a:pt x="2833290" y="950165"/>
                  </a:lnTo>
                  <a:lnTo>
                    <a:pt x="0" y="950165"/>
                  </a:lnTo>
                  <a:close/>
                </a:path>
              </a:pathLst>
            </a:custGeom>
            <a:blipFill>
              <a:blip r:embed="rId2"/>
              <a:stretch>
                <a:fillRect t="-49588" b="-18143"/>
              </a:stretch>
            </a:blipFill>
          </p:spPr>
          <p:txBody>
            <a:bodyPr/>
            <a:lstStyle/>
            <a:p>
              <a:endParaRPr lang="en-US"/>
            </a:p>
          </p:txBody>
        </p:sp>
      </p:grpSp>
      <p:sp>
        <p:nvSpPr>
          <p:cNvPr id="7" name="Freeform 7"/>
          <p:cNvSpPr/>
          <p:nvPr/>
        </p:nvSpPr>
        <p:spPr>
          <a:xfrm flipV="1">
            <a:off x="476250" y="7762334"/>
            <a:ext cx="566738" cy="566738"/>
          </a:xfrm>
          <a:custGeom>
            <a:avLst/>
            <a:gdLst/>
            <a:ahLst/>
            <a:cxnLst/>
            <a:rect l="l" t="t" r="r" b="b"/>
            <a:pathLst>
              <a:path w="566738" h="566738">
                <a:moveTo>
                  <a:pt x="0" y="566738"/>
                </a:moveTo>
                <a:lnTo>
                  <a:pt x="566737" y="566738"/>
                </a:lnTo>
                <a:lnTo>
                  <a:pt x="566737" y="0"/>
                </a:lnTo>
                <a:lnTo>
                  <a:pt x="0" y="0"/>
                </a:lnTo>
                <a:lnTo>
                  <a:pt x="0" y="566738"/>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V="1">
            <a:off x="7545896" y="7762334"/>
            <a:ext cx="566738" cy="566738"/>
          </a:xfrm>
          <a:custGeom>
            <a:avLst/>
            <a:gdLst/>
            <a:ahLst/>
            <a:cxnLst/>
            <a:rect l="l" t="t" r="r" b="b"/>
            <a:pathLst>
              <a:path w="566738" h="566738">
                <a:moveTo>
                  <a:pt x="0" y="566738"/>
                </a:moveTo>
                <a:lnTo>
                  <a:pt x="566737" y="566738"/>
                </a:lnTo>
                <a:lnTo>
                  <a:pt x="566737" y="0"/>
                </a:lnTo>
                <a:lnTo>
                  <a:pt x="0" y="0"/>
                </a:lnTo>
                <a:lnTo>
                  <a:pt x="0" y="566738"/>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V="1">
            <a:off x="476250" y="9087373"/>
            <a:ext cx="566738" cy="566738"/>
          </a:xfrm>
          <a:custGeom>
            <a:avLst/>
            <a:gdLst/>
            <a:ahLst/>
            <a:cxnLst/>
            <a:rect l="l" t="t" r="r" b="b"/>
            <a:pathLst>
              <a:path w="566738" h="566738">
                <a:moveTo>
                  <a:pt x="0" y="566737"/>
                </a:moveTo>
                <a:lnTo>
                  <a:pt x="566737" y="566737"/>
                </a:lnTo>
                <a:lnTo>
                  <a:pt x="566737" y="0"/>
                </a:lnTo>
                <a:lnTo>
                  <a:pt x="0" y="0"/>
                </a:lnTo>
                <a:lnTo>
                  <a:pt x="0" y="56673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V="1">
            <a:off x="7545896" y="9087373"/>
            <a:ext cx="566738" cy="566738"/>
          </a:xfrm>
          <a:custGeom>
            <a:avLst/>
            <a:gdLst/>
            <a:ahLst/>
            <a:cxnLst/>
            <a:rect l="l" t="t" r="r" b="b"/>
            <a:pathLst>
              <a:path w="566738" h="566738">
                <a:moveTo>
                  <a:pt x="0" y="566737"/>
                </a:moveTo>
                <a:lnTo>
                  <a:pt x="566737" y="566737"/>
                </a:lnTo>
                <a:lnTo>
                  <a:pt x="566737" y="0"/>
                </a:lnTo>
                <a:lnTo>
                  <a:pt x="0" y="0"/>
                </a:lnTo>
                <a:lnTo>
                  <a:pt x="0" y="56673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5974421" y="7356568"/>
            <a:ext cx="2109699" cy="1227885"/>
          </a:xfrm>
          <a:custGeom>
            <a:avLst/>
            <a:gdLst/>
            <a:ahLst/>
            <a:cxnLst/>
            <a:rect l="l" t="t" r="r" b="b"/>
            <a:pathLst>
              <a:path w="2109699" h="1227885">
                <a:moveTo>
                  <a:pt x="0" y="0"/>
                </a:moveTo>
                <a:lnTo>
                  <a:pt x="2109699" y="0"/>
                </a:lnTo>
                <a:lnTo>
                  <a:pt x="2109699" y="1227885"/>
                </a:lnTo>
                <a:lnTo>
                  <a:pt x="0" y="1227885"/>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1328460" y="8152859"/>
            <a:ext cx="5715026" cy="333375"/>
          </a:xfrm>
          <a:prstGeom prst="rect">
            <a:avLst/>
          </a:prstGeom>
        </p:spPr>
        <p:txBody>
          <a:bodyPr lIns="0" tIns="0" rIns="0" bIns="0" rtlCol="0" anchor="t">
            <a:spAutoFit/>
          </a:bodyPr>
          <a:lstStyle/>
          <a:p>
            <a:pPr algn="l">
              <a:lnSpc>
                <a:spcPts val="2520"/>
              </a:lnSpc>
            </a:pPr>
            <a:r>
              <a:rPr lang="en-US" sz="2100">
                <a:solidFill>
                  <a:srgbClr val="F9F5F3"/>
                </a:solidFill>
                <a:latin typeface="Poppins"/>
                <a:ea typeface="Poppins"/>
                <a:cs typeface="Poppins"/>
                <a:sym typeface="Poppins"/>
              </a:rPr>
              <a:t>+(817) 392-2045</a:t>
            </a:r>
          </a:p>
        </p:txBody>
      </p:sp>
      <p:sp>
        <p:nvSpPr>
          <p:cNvPr id="13" name="TextBox 13"/>
          <p:cNvSpPr txBox="1"/>
          <p:nvPr/>
        </p:nvSpPr>
        <p:spPr>
          <a:xfrm>
            <a:off x="1328460" y="7743284"/>
            <a:ext cx="5715026" cy="381000"/>
          </a:xfrm>
          <a:prstGeom prst="rect">
            <a:avLst/>
          </a:prstGeom>
        </p:spPr>
        <p:txBody>
          <a:bodyPr lIns="0" tIns="0" rIns="0" bIns="0" rtlCol="0" anchor="t">
            <a:spAutoFit/>
          </a:bodyPr>
          <a:lstStyle/>
          <a:p>
            <a:pPr algn="l">
              <a:lnSpc>
                <a:spcPts val="2879"/>
              </a:lnSpc>
            </a:pPr>
            <a:r>
              <a:rPr lang="en-US" sz="2400" b="1">
                <a:solidFill>
                  <a:srgbClr val="F9F5F3"/>
                </a:solidFill>
                <a:latin typeface="Poppins Bold"/>
                <a:ea typeface="Poppins Bold"/>
                <a:cs typeface="Poppins Bold"/>
                <a:sym typeface="Poppins Bold"/>
              </a:rPr>
              <a:t>PHONE:</a:t>
            </a:r>
          </a:p>
        </p:txBody>
      </p:sp>
      <p:sp>
        <p:nvSpPr>
          <p:cNvPr id="14" name="TextBox 14"/>
          <p:cNvSpPr txBox="1"/>
          <p:nvPr/>
        </p:nvSpPr>
        <p:spPr>
          <a:xfrm>
            <a:off x="1328460" y="9477375"/>
            <a:ext cx="5715026" cy="333375"/>
          </a:xfrm>
          <a:prstGeom prst="rect">
            <a:avLst/>
          </a:prstGeom>
        </p:spPr>
        <p:txBody>
          <a:bodyPr lIns="0" tIns="0" rIns="0" bIns="0" rtlCol="0" anchor="t">
            <a:spAutoFit/>
          </a:bodyPr>
          <a:lstStyle/>
          <a:p>
            <a:pPr algn="l">
              <a:lnSpc>
                <a:spcPts val="2520"/>
              </a:lnSpc>
            </a:pPr>
            <a:r>
              <a:rPr lang="en-US" sz="2100">
                <a:solidFill>
                  <a:srgbClr val="F9F5F3"/>
                </a:solidFill>
                <a:latin typeface="Poppins"/>
                <a:ea typeface="Poppins"/>
                <a:cs typeface="Poppins"/>
                <a:sym typeface="Poppins"/>
              </a:rPr>
              <a:t>Madalyn.Mackey@fortworthtexas.gov</a:t>
            </a:r>
          </a:p>
        </p:txBody>
      </p:sp>
      <p:sp>
        <p:nvSpPr>
          <p:cNvPr id="15" name="TextBox 15"/>
          <p:cNvSpPr txBox="1"/>
          <p:nvPr/>
        </p:nvSpPr>
        <p:spPr>
          <a:xfrm>
            <a:off x="1328460" y="9067800"/>
            <a:ext cx="5715026" cy="381000"/>
          </a:xfrm>
          <a:prstGeom prst="rect">
            <a:avLst/>
          </a:prstGeom>
        </p:spPr>
        <p:txBody>
          <a:bodyPr lIns="0" tIns="0" rIns="0" bIns="0" rtlCol="0" anchor="t">
            <a:spAutoFit/>
          </a:bodyPr>
          <a:lstStyle/>
          <a:p>
            <a:pPr algn="l">
              <a:lnSpc>
                <a:spcPts val="2879"/>
              </a:lnSpc>
            </a:pPr>
            <a:r>
              <a:rPr lang="en-US" sz="2400" b="1">
                <a:solidFill>
                  <a:srgbClr val="F9F5F3"/>
                </a:solidFill>
                <a:latin typeface="Poppins Bold"/>
                <a:ea typeface="Poppins Bold"/>
                <a:cs typeface="Poppins Bold"/>
                <a:sym typeface="Poppins Bold"/>
              </a:rPr>
              <a:t>EMAIL:</a:t>
            </a:r>
          </a:p>
        </p:txBody>
      </p:sp>
      <p:sp>
        <p:nvSpPr>
          <p:cNvPr id="16" name="TextBox 16"/>
          <p:cNvSpPr txBox="1"/>
          <p:nvPr/>
        </p:nvSpPr>
        <p:spPr>
          <a:xfrm>
            <a:off x="8412393" y="7743284"/>
            <a:ext cx="6190428" cy="381000"/>
          </a:xfrm>
          <a:prstGeom prst="rect">
            <a:avLst/>
          </a:prstGeom>
        </p:spPr>
        <p:txBody>
          <a:bodyPr lIns="0" tIns="0" rIns="0" bIns="0" rtlCol="0" anchor="t">
            <a:spAutoFit/>
          </a:bodyPr>
          <a:lstStyle/>
          <a:p>
            <a:pPr algn="l">
              <a:lnSpc>
                <a:spcPts val="2879"/>
              </a:lnSpc>
            </a:pPr>
            <a:r>
              <a:rPr lang="en-US" sz="2400" b="1">
                <a:solidFill>
                  <a:srgbClr val="F9F5F3"/>
                </a:solidFill>
                <a:latin typeface="Poppins Bold"/>
                <a:ea typeface="Poppins Bold"/>
                <a:cs typeface="Poppins Bold"/>
                <a:sym typeface="Poppins Bold"/>
              </a:rPr>
              <a:t>ADDRESS:</a:t>
            </a:r>
          </a:p>
        </p:txBody>
      </p:sp>
      <p:sp>
        <p:nvSpPr>
          <p:cNvPr id="17" name="TextBox 17"/>
          <p:cNvSpPr txBox="1"/>
          <p:nvPr/>
        </p:nvSpPr>
        <p:spPr>
          <a:xfrm>
            <a:off x="8412393" y="8152859"/>
            <a:ext cx="6190428" cy="333375"/>
          </a:xfrm>
          <a:prstGeom prst="rect">
            <a:avLst/>
          </a:prstGeom>
        </p:spPr>
        <p:txBody>
          <a:bodyPr lIns="0" tIns="0" rIns="0" bIns="0" rtlCol="0" anchor="t">
            <a:spAutoFit/>
          </a:bodyPr>
          <a:lstStyle/>
          <a:p>
            <a:pPr algn="l">
              <a:lnSpc>
                <a:spcPts val="2520"/>
              </a:lnSpc>
            </a:pPr>
            <a:r>
              <a:rPr lang="en-US" sz="2100">
                <a:solidFill>
                  <a:srgbClr val="F9F5F3"/>
                </a:solidFill>
                <a:latin typeface="Poppins"/>
                <a:ea typeface="Poppins"/>
                <a:cs typeface="Poppins"/>
                <a:sym typeface="Poppins"/>
              </a:rPr>
              <a:t>100 Fort Worth Trail, Fort Worth, TX 76102</a:t>
            </a:r>
          </a:p>
        </p:txBody>
      </p:sp>
      <p:sp>
        <p:nvSpPr>
          <p:cNvPr id="18" name="TextBox 18"/>
          <p:cNvSpPr txBox="1"/>
          <p:nvPr/>
        </p:nvSpPr>
        <p:spPr>
          <a:xfrm>
            <a:off x="8412393" y="9067800"/>
            <a:ext cx="6190428" cy="381000"/>
          </a:xfrm>
          <a:prstGeom prst="rect">
            <a:avLst/>
          </a:prstGeom>
        </p:spPr>
        <p:txBody>
          <a:bodyPr lIns="0" tIns="0" rIns="0" bIns="0" rtlCol="0" anchor="t">
            <a:spAutoFit/>
          </a:bodyPr>
          <a:lstStyle/>
          <a:p>
            <a:pPr algn="l">
              <a:lnSpc>
                <a:spcPts val="2879"/>
              </a:lnSpc>
            </a:pPr>
            <a:r>
              <a:rPr lang="en-US" sz="2400" b="1">
                <a:solidFill>
                  <a:srgbClr val="F9F5F3"/>
                </a:solidFill>
                <a:latin typeface="Poppins Bold"/>
                <a:ea typeface="Poppins Bold"/>
                <a:cs typeface="Poppins Bold"/>
                <a:sym typeface="Poppins Bold"/>
              </a:rPr>
              <a:t>WEBSITE:</a:t>
            </a:r>
          </a:p>
        </p:txBody>
      </p:sp>
      <p:sp>
        <p:nvSpPr>
          <p:cNvPr id="19" name="TextBox 19"/>
          <p:cNvSpPr txBox="1"/>
          <p:nvPr/>
        </p:nvSpPr>
        <p:spPr>
          <a:xfrm>
            <a:off x="8412393" y="9477375"/>
            <a:ext cx="6190428" cy="333375"/>
          </a:xfrm>
          <a:prstGeom prst="rect">
            <a:avLst/>
          </a:prstGeom>
        </p:spPr>
        <p:txBody>
          <a:bodyPr lIns="0" tIns="0" rIns="0" bIns="0" rtlCol="0" anchor="t">
            <a:spAutoFit/>
          </a:bodyPr>
          <a:lstStyle/>
          <a:p>
            <a:pPr algn="l">
              <a:lnSpc>
                <a:spcPts val="2520"/>
              </a:lnSpc>
            </a:pPr>
            <a:r>
              <a:rPr lang="en-US" sz="2100">
                <a:solidFill>
                  <a:srgbClr val="F9F5F3"/>
                </a:solidFill>
                <a:latin typeface="Poppins"/>
                <a:ea typeface="Poppins"/>
                <a:cs typeface="Poppins"/>
                <a:sym typeface="Poppins"/>
              </a:rPr>
              <a:t>www.</a:t>
            </a:r>
            <a:r>
              <a:rPr lang="en-US" sz="2100">
                <a:solidFill>
                  <a:srgbClr val="F9F5F3"/>
                </a:solidFill>
                <a:latin typeface="Poppins"/>
                <a:ea typeface="Poppins"/>
                <a:cs typeface="Poppins"/>
                <a:sym typeface="Poppins"/>
                <a:hlinkClick r:id="rId5" tooltip="https://www.fortworthtexas.gov/volunteer"/>
              </a:rPr>
              <a:t>fortworthtexas.gov</a:t>
            </a:r>
            <a:r>
              <a:rPr lang="en-US" sz="2100">
                <a:solidFill>
                  <a:srgbClr val="F9F5F3"/>
                </a:solidFill>
                <a:latin typeface="Poppins"/>
                <a:ea typeface="Poppins"/>
                <a:cs typeface="Poppins"/>
                <a:sym typeface="Poppins"/>
              </a:rPr>
              <a:t>/volunteer</a:t>
            </a:r>
          </a:p>
        </p:txBody>
      </p:sp>
      <p:sp>
        <p:nvSpPr>
          <p:cNvPr id="20" name="TextBox 20"/>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FFFFFF"/>
                </a:solidFill>
                <a:latin typeface="Poppins"/>
                <a:ea typeface="Poppins"/>
                <a:cs typeface="Poppins"/>
                <a:sym typeface="Poppins"/>
              </a:rPr>
              <a:t>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grpSp>
        <p:nvGrpSpPr>
          <p:cNvPr id="9" name="Group 9"/>
          <p:cNvGrpSpPr/>
          <p:nvPr/>
        </p:nvGrpSpPr>
        <p:grpSpPr>
          <a:xfrm>
            <a:off x="0" y="-194"/>
            <a:ext cx="9144000" cy="9335589"/>
            <a:chOff x="0" y="0"/>
            <a:chExt cx="3187451" cy="3254236"/>
          </a:xfrm>
        </p:grpSpPr>
        <p:sp>
          <p:nvSpPr>
            <p:cNvPr id="10" name="Freeform 10"/>
            <p:cNvSpPr/>
            <p:nvPr/>
          </p:nvSpPr>
          <p:spPr>
            <a:xfrm>
              <a:off x="0" y="0"/>
              <a:ext cx="3187451" cy="3254236"/>
            </a:xfrm>
            <a:custGeom>
              <a:avLst/>
              <a:gdLst/>
              <a:ahLst/>
              <a:cxnLst/>
              <a:rect l="l" t="t" r="r" b="b"/>
              <a:pathLst>
                <a:path w="3187451" h="3254236">
                  <a:moveTo>
                    <a:pt x="0" y="0"/>
                  </a:moveTo>
                  <a:lnTo>
                    <a:pt x="3187451" y="0"/>
                  </a:lnTo>
                  <a:lnTo>
                    <a:pt x="3187451" y="3254236"/>
                  </a:lnTo>
                  <a:lnTo>
                    <a:pt x="0" y="3254236"/>
                  </a:lnTo>
                  <a:close/>
                </a:path>
              </a:pathLst>
            </a:custGeom>
            <a:solidFill>
              <a:srgbClr val="3B5675"/>
            </a:solidFill>
          </p:spPr>
          <p:txBody>
            <a:bodyPr/>
            <a:lstStyle/>
            <a:p>
              <a:endParaRPr lang="en-US"/>
            </a:p>
          </p:txBody>
        </p:sp>
        <p:sp>
          <p:nvSpPr>
            <p:cNvPr id="11" name="TextBox 11"/>
            <p:cNvSpPr txBox="1"/>
            <p:nvPr/>
          </p:nvSpPr>
          <p:spPr>
            <a:xfrm>
              <a:off x="0" y="-28575"/>
              <a:ext cx="3187451" cy="3282811"/>
            </a:xfrm>
            <a:prstGeom prst="rect">
              <a:avLst/>
            </a:prstGeom>
          </p:spPr>
          <p:txBody>
            <a:bodyPr lIns="50800" tIns="50800" rIns="50800" bIns="50800" rtlCol="0" anchor="ctr"/>
            <a:lstStyle/>
            <a:p>
              <a:pPr algn="ctr">
                <a:lnSpc>
                  <a:spcPts val="1679"/>
                </a:lnSpc>
              </a:pPr>
              <a:endParaRPr/>
            </a:p>
          </p:txBody>
        </p:sp>
      </p:grpSp>
      <p:sp>
        <p:nvSpPr>
          <p:cNvPr id="12" name="Freeform 12"/>
          <p:cNvSpPr/>
          <p:nvPr/>
        </p:nvSpPr>
        <p:spPr>
          <a:xfrm>
            <a:off x="2536613" y="1693122"/>
            <a:ext cx="4221625" cy="279683"/>
          </a:xfrm>
          <a:custGeom>
            <a:avLst/>
            <a:gdLst/>
            <a:ahLst/>
            <a:cxnLst/>
            <a:rect l="l" t="t" r="r" b="b"/>
            <a:pathLst>
              <a:path w="4221625" h="279683">
                <a:moveTo>
                  <a:pt x="0" y="0"/>
                </a:moveTo>
                <a:lnTo>
                  <a:pt x="4221625" y="0"/>
                </a:lnTo>
                <a:lnTo>
                  <a:pt x="4221625" y="279682"/>
                </a:lnTo>
                <a:lnTo>
                  <a:pt x="0" y="279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0598812" y="1028700"/>
            <a:ext cx="6403772" cy="680085"/>
          </a:xfrm>
          <a:prstGeom prst="rect">
            <a:avLst/>
          </a:prstGeom>
        </p:spPr>
        <p:txBody>
          <a:bodyPr lIns="0" tIns="0" rIns="0" bIns="0" rtlCol="0" anchor="t">
            <a:spAutoFit/>
          </a:bodyPr>
          <a:lstStyle/>
          <a:p>
            <a:pPr algn="ctr">
              <a:lnSpc>
                <a:spcPts val="4545"/>
              </a:lnSpc>
              <a:spcBef>
                <a:spcPct val="0"/>
              </a:spcBef>
            </a:pPr>
            <a:r>
              <a:rPr lang="en-US" sz="4500" b="1">
                <a:solidFill>
                  <a:srgbClr val="3B5675"/>
                </a:solidFill>
                <a:latin typeface="GistX Ultra-Bold"/>
                <a:ea typeface="GistX Ultra-Bold"/>
                <a:cs typeface="GistX Ultra-Bold"/>
                <a:sym typeface="GistX Ultra-Bold"/>
              </a:rPr>
              <a:t>KEY THEME</a:t>
            </a:r>
          </a:p>
        </p:txBody>
      </p:sp>
      <p:sp>
        <p:nvSpPr>
          <p:cNvPr id="14" name="Freeform 14"/>
          <p:cNvSpPr/>
          <p:nvPr/>
        </p:nvSpPr>
        <p:spPr>
          <a:xfrm>
            <a:off x="11581072" y="1699260"/>
            <a:ext cx="4221625" cy="279683"/>
          </a:xfrm>
          <a:custGeom>
            <a:avLst/>
            <a:gdLst/>
            <a:ahLst/>
            <a:cxnLst/>
            <a:rect l="l" t="t" r="r" b="b"/>
            <a:pathLst>
              <a:path w="4221625" h="279683">
                <a:moveTo>
                  <a:pt x="0" y="0"/>
                </a:moveTo>
                <a:lnTo>
                  <a:pt x="4221625" y="0"/>
                </a:lnTo>
                <a:lnTo>
                  <a:pt x="4221625" y="279683"/>
                </a:lnTo>
                <a:lnTo>
                  <a:pt x="0" y="2796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1276448" y="2541745"/>
            <a:ext cx="5396700" cy="1060453"/>
            <a:chOff x="0" y="0"/>
            <a:chExt cx="7195600" cy="1413937"/>
          </a:xfrm>
        </p:grpSpPr>
        <p:sp>
          <p:nvSpPr>
            <p:cNvPr id="16" name="TextBox 16"/>
            <p:cNvSpPr txBox="1"/>
            <p:nvPr/>
          </p:nvSpPr>
          <p:spPr>
            <a:xfrm>
              <a:off x="0" y="-152400"/>
              <a:ext cx="7195600" cy="1566337"/>
            </a:xfrm>
            <a:prstGeom prst="rect">
              <a:avLst/>
            </a:prstGeom>
          </p:spPr>
          <p:txBody>
            <a:bodyPr lIns="0" tIns="0" rIns="0" bIns="0" rtlCol="0" anchor="t">
              <a:spAutoFit/>
            </a:bodyPr>
            <a:lstStyle/>
            <a:p>
              <a:pPr algn="ctr">
                <a:lnSpc>
                  <a:spcPts val="9799"/>
                </a:lnSpc>
              </a:pPr>
              <a:r>
                <a:rPr lang="en-US" sz="6999">
                  <a:solidFill>
                    <a:srgbClr val="3B5675"/>
                  </a:solidFill>
                  <a:latin typeface="Beast"/>
                  <a:ea typeface="Beast"/>
                  <a:cs typeface="Beast"/>
                  <a:sym typeface="Beast"/>
                </a:rPr>
                <a:t>CLARITY</a:t>
              </a:r>
            </a:p>
          </p:txBody>
        </p:sp>
        <p:sp>
          <p:nvSpPr>
            <p:cNvPr id="17" name="Freeform 17"/>
            <p:cNvSpPr/>
            <p:nvPr/>
          </p:nvSpPr>
          <p:spPr>
            <a:xfrm>
              <a:off x="2200792" y="546312"/>
              <a:ext cx="2794016" cy="160656"/>
            </a:xfrm>
            <a:custGeom>
              <a:avLst/>
              <a:gdLst/>
              <a:ahLst/>
              <a:cxnLst/>
              <a:rect l="l" t="t" r="r" b="b"/>
              <a:pathLst>
                <a:path w="2794016" h="160656">
                  <a:moveTo>
                    <a:pt x="0" y="0"/>
                  </a:moveTo>
                  <a:lnTo>
                    <a:pt x="2794016" y="0"/>
                  </a:lnTo>
                  <a:lnTo>
                    <a:pt x="2794016" y="160656"/>
                  </a:lnTo>
                  <a:lnTo>
                    <a:pt x="0" y="16065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8" name="Group 18"/>
          <p:cNvGrpSpPr/>
          <p:nvPr/>
        </p:nvGrpSpPr>
        <p:grpSpPr>
          <a:xfrm>
            <a:off x="11213524" y="4613274"/>
            <a:ext cx="5522548" cy="1060453"/>
            <a:chOff x="0" y="0"/>
            <a:chExt cx="7363397" cy="1413937"/>
          </a:xfrm>
        </p:grpSpPr>
        <p:sp>
          <p:nvSpPr>
            <p:cNvPr id="19" name="Freeform 19"/>
            <p:cNvSpPr/>
            <p:nvPr/>
          </p:nvSpPr>
          <p:spPr>
            <a:xfrm>
              <a:off x="0" y="554535"/>
              <a:ext cx="7363397" cy="160656"/>
            </a:xfrm>
            <a:custGeom>
              <a:avLst/>
              <a:gdLst/>
              <a:ahLst/>
              <a:cxnLst/>
              <a:rect l="l" t="t" r="r" b="b"/>
              <a:pathLst>
                <a:path w="7363397" h="160656">
                  <a:moveTo>
                    <a:pt x="0" y="0"/>
                  </a:moveTo>
                  <a:lnTo>
                    <a:pt x="7363397" y="0"/>
                  </a:lnTo>
                  <a:lnTo>
                    <a:pt x="7363397" y="160656"/>
                  </a:lnTo>
                  <a:lnTo>
                    <a:pt x="0" y="16065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20"/>
            <p:cNvSpPr txBox="1"/>
            <p:nvPr/>
          </p:nvSpPr>
          <p:spPr>
            <a:xfrm>
              <a:off x="83898" y="-152400"/>
              <a:ext cx="7195600" cy="1566337"/>
            </a:xfrm>
            <a:prstGeom prst="rect">
              <a:avLst/>
            </a:prstGeom>
          </p:spPr>
          <p:txBody>
            <a:bodyPr lIns="0" tIns="0" rIns="0" bIns="0" rtlCol="0" anchor="t">
              <a:spAutoFit/>
            </a:bodyPr>
            <a:lstStyle/>
            <a:p>
              <a:pPr algn="ctr">
                <a:lnSpc>
                  <a:spcPts val="9799"/>
                </a:lnSpc>
              </a:pPr>
              <a:r>
                <a:rPr lang="en-US" sz="6999">
                  <a:solidFill>
                    <a:srgbClr val="3B5675"/>
                  </a:solidFill>
                  <a:latin typeface="Style Swashes"/>
                  <a:ea typeface="Style Swashes"/>
                  <a:cs typeface="Style Swashes"/>
                  <a:sym typeface="Style Swashes"/>
                </a:rPr>
                <a:t>Clarity</a:t>
              </a:r>
            </a:p>
          </p:txBody>
        </p:sp>
      </p:grpSp>
      <p:sp>
        <p:nvSpPr>
          <p:cNvPr id="21" name="TextBox 21"/>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2</a:t>
            </a:r>
          </a:p>
        </p:txBody>
      </p:sp>
      <p:sp>
        <p:nvSpPr>
          <p:cNvPr id="22" name="TextBox 22"/>
          <p:cNvSpPr txBox="1"/>
          <p:nvPr/>
        </p:nvSpPr>
        <p:spPr>
          <a:xfrm>
            <a:off x="246101" y="1028700"/>
            <a:ext cx="8802649" cy="680085"/>
          </a:xfrm>
          <a:prstGeom prst="rect">
            <a:avLst/>
          </a:prstGeom>
        </p:spPr>
        <p:txBody>
          <a:bodyPr lIns="0" tIns="0" rIns="0" bIns="0" rtlCol="0" anchor="t">
            <a:spAutoFit/>
          </a:bodyPr>
          <a:lstStyle/>
          <a:p>
            <a:pPr algn="ctr">
              <a:lnSpc>
                <a:spcPts val="4545"/>
              </a:lnSpc>
              <a:spcBef>
                <a:spcPct val="0"/>
              </a:spcBef>
            </a:pPr>
            <a:r>
              <a:rPr lang="en-US" sz="4500" b="1">
                <a:solidFill>
                  <a:srgbClr val="E1C94B"/>
                </a:solidFill>
                <a:latin typeface="GistX Ultra-Bold"/>
                <a:ea typeface="GistX Ultra-Bold"/>
                <a:cs typeface="GistX Ultra-Bold"/>
                <a:sym typeface="GistX Ultra-Bold"/>
              </a:rPr>
              <a:t>OVERVIEW</a:t>
            </a:r>
          </a:p>
        </p:txBody>
      </p:sp>
      <p:sp>
        <p:nvSpPr>
          <p:cNvPr id="23" name="TextBox 23"/>
          <p:cNvSpPr txBox="1"/>
          <p:nvPr/>
        </p:nvSpPr>
        <p:spPr>
          <a:xfrm>
            <a:off x="1066770" y="2976721"/>
            <a:ext cx="7161312" cy="4902835"/>
          </a:xfrm>
          <a:prstGeom prst="rect">
            <a:avLst/>
          </a:prstGeom>
        </p:spPr>
        <p:txBody>
          <a:bodyPr lIns="0" tIns="0" rIns="0" bIns="0" rtlCol="0" anchor="t">
            <a:spAutoFit/>
          </a:bodyPr>
          <a:lstStyle/>
          <a:p>
            <a:pPr algn="ctr">
              <a:lnSpc>
                <a:spcPts val="4339"/>
              </a:lnSpc>
            </a:pPr>
            <a:r>
              <a:rPr lang="en-US" sz="3099">
                <a:solidFill>
                  <a:srgbClr val="FFFFFF"/>
                </a:solidFill>
                <a:latin typeface="Poppins"/>
                <a:ea typeface="Poppins"/>
                <a:cs typeface="Poppins"/>
                <a:sym typeface="Poppins"/>
              </a:rPr>
              <a:t>Purpose, Goals, and Needs</a:t>
            </a:r>
          </a:p>
          <a:p>
            <a:pPr algn="ctr">
              <a:lnSpc>
                <a:spcPts val="4339"/>
              </a:lnSpc>
            </a:pPr>
            <a:endParaRPr lang="en-US" sz="3099">
              <a:solidFill>
                <a:srgbClr val="FFFFFF"/>
              </a:solidFill>
              <a:latin typeface="Poppins"/>
              <a:ea typeface="Poppins"/>
              <a:cs typeface="Poppins"/>
              <a:sym typeface="Poppins"/>
            </a:endParaRPr>
          </a:p>
          <a:p>
            <a:pPr algn="ctr">
              <a:lnSpc>
                <a:spcPts val="4339"/>
              </a:lnSpc>
            </a:pPr>
            <a:r>
              <a:rPr lang="en-US" sz="3099">
                <a:solidFill>
                  <a:srgbClr val="FFFFFF"/>
                </a:solidFill>
                <a:latin typeface="Poppins"/>
                <a:ea typeface="Poppins"/>
                <a:cs typeface="Poppins"/>
                <a:sym typeface="Poppins"/>
              </a:rPr>
              <a:t>Recruitment</a:t>
            </a:r>
          </a:p>
          <a:p>
            <a:pPr algn="ctr">
              <a:lnSpc>
                <a:spcPts val="4339"/>
              </a:lnSpc>
            </a:pPr>
            <a:endParaRPr lang="en-US" sz="3099">
              <a:solidFill>
                <a:srgbClr val="FFFFFF"/>
              </a:solidFill>
              <a:latin typeface="Poppins"/>
              <a:ea typeface="Poppins"/>
              <a:cs typeface="Poppins"/>
              <a:sym typeface="Poppins"/>
            </a:endParaRPr>
          </a:p>
          <a:p>
            <a:pPr algn="ctr">
              <a:lnSpc>
                <a:spcPts val="4339"/>
              </a:lnSpc>
            </a:pPr>
            <a:r>
              <a:rPr lang="en-US" sz="3099">
                <a:solidFill>
                  <a:srgbClr val="FFFFFF"/>
                </a:solidFill>
                <a:latin typeface="Poppins"/>
                <a:ea typeface="Poppins"/>
                <a:cs typeface="Poppins"/>
                <a:sym typeface="Poppins"/>
              </a:rPr>
              <a:t>Communication</a:t>
            </a:r>
          </a:p>
          <a:p>
            <a:pPr algn="ctr">
              <a:lnSpc>
                <a:spcPts val="4339"/>
              </a:lnSpc>
            </a:pPr>
            <a:endParaRPr lang="en-US" sz="3099">
              <a:solidFill>
                <a:srgbClr val="FFFFFF"/>
              </a:solidFill>
              <a:latin typeface="Poppins"/>
              <a:ea typeface="Poppins"/>
              <a:cs typeface="Poppins"/>
              <a:sym typeface="Poppins"/>
            </a:endParaRPr>
          </a:p>
          <a:p>
            <a:pPr algn="ctr">
              <a:lnSpc>
                <a:spcPts val="4339"/>
              </a:lnSpc>
            </a:pPr>
            <a:r>
              <a:rPr lang="en-US" sz="3099">
                <a:solidFill>
                  <a:srgbClr val="FFFFFF"/>
                </a:solidFill>
                <a:latin typeface="Poppins"/>
                <a:ea typeface="Poppins"/>
                <a:cs typeface="Poppins"/>
                <a:sym typeface="Poppins"/>
              </a:rPr>
              <a:t>Training</a:t>
            </a:r>
          </a:p>
          <a:p>
            <a:pPr algn="ctr">
              <a:lnSpc>
                <a:spcPts val="4339"/>
              </a:lnSpc>
            </a:pPr>
            <a:endParaRPr lang="en-US" sz="3099">
              <a:solidFill>
                <a:srgbClr val="FFFFFF"/>
              </a:solidFill>
              <a:latin typeface="Poppins"/>
              <a:ea typeface="Poppins"/>
              <a:cs typeface="Poppins"/>
              <a:sym typeface="Poppins"/>
            </a:endParaRPr>
          </a:p>
          <a:p>
            <a:pPr algn="ctr">
              <a:lnSpc>
                <a:spcPts val="4339"/>
              </a:lnSpc>
            </a:pPr>
            <a:r>
              <a:rPr lang="en-US" sz="3099">
                <a:solidFill>
                  <a:srgbClr val="FFFFFF"/>
                </a:solidFill>
                <a:latin typeface="Poppins"/>
                <a:ea typeface="Poppins"/>
                <a:cs typeface="Poppins"/>
                <a:sym typeface="Poppins"/>
              </a:rPr>
              <a:t>Recognition</a:t>
            </a:r>
          </a:p>
        </p:txBody>
      </p:sp>
      <p:grpSp>
        <p:nvGrpSpPr>
          <p:cNvPr id="24" name="Group 24"/>
          <p:cNvGrpSpPr/>
          <p:nvPr/>
        </p:nvGrpSpPr>
        <p:grpSpPr>
          <a:xfrm>
            <a:off x="11276448" y="6373462"/>
            <a:ext cx="5396700" cy="2169545"/>
            <a:chOff x="0" y="0"/>
            <a:chExt cx="7195600" cy="2892727"/>
          </a:xfrm>
        </p:grpSpPr>
        <p:sp>
          <p:nvSpPr>
            <p:cNvPr id="25" name="TextBox 25"/>
            <p:cNvSpPr txBox="1"/>
            <p:nvPr/>
          </p:nvSpPr>
          <p:spPr>
            <a:xfrm>
              <a:off x="0" y="548895"/>
              <a:ext cx="7195600" cy="1604437"/>
            </a:xfrm>
            <a:prstGeom prst="rect">
              <a:avLst/>
            </a:prstGeom>
          </p:spPr>
          <p:txBody>
            <a:bodyPr lIns="0" tIns="0" rIns="0" bIns="0" rtlCol="0" anchor="t">
              <a:spAutoFit/>
            </a:bodyPr>
            <a:lstStyle/>
            <a:p>
              <a:pPr algn="ctr">
                <a:lnSpc>
                  <a:spcPts val="9799"/>
                </a:lnSpc>
              </a:pPr>
              <a:r>
                <a:rPr lang="en-US" sz="6999" b="1">
                  <a:solidFill>
                    <a:srgbClr val="3B5675"/>
                  </a:solidFill>
                  <a:latin typeface="Poppins Bold"/>
                  <a:ea typeface="Poppins Bold"/>
                  <a:cs typeface="Poppins Bold"/>
                  <a:sym typeface="Poppins Bold"/>
                </a:rPr>
                <a:t>CLARITY</a:t>
              </a:r>
            </a:p>
          </p:txBody>
        </p:sp>
        <p:sp>
          <p:nvSpPr>
            <p:cNvPr id="26" name="Freeform 26"/>
            <p:cNvSpPr/>
            <p:nvPr/>
          </p:nvSpPr>
          <p:spPr>
            <a:xfrm>
              <a:off x="607902" y="0"/>
              <a:ext cx="5979797" cy="2892727"/>
            </a:xfrm>
            <a:custGeom>
              <a:avLst/>
              <a:gdLst/>
              <a:ahLst/>
              <a:cxnLst/>
              <a:rect l="l" t="t" r="r" b="b"/>
              <a:pathLst>
                <a:path w="5979797" h="2892727">
                  <a:moveTo>
                    <a:pt x="0" y="0"/>
                  </a:moveTo>
                  <a:lnTo>
                    <a:pt x="5979797" y="0"/>
                  </a:lnTo>
                  <a:lnTo>
                    <a:pt x="5979797" y="2892727"/>
                  </a:lnTo>
                  <a:lnTo>
                    <a:pt x="0" y="289272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7" name="TextBox 27"/>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grpSp>
        <p:nvGrpSpPr>
          <p:cNvPr id="9" name="Group 9"/>
          <p:cNvGrpSpPr/>
          <p:nvPr/>
        </p:nvGrpSpPr>
        <p:grpSpPr>
          <a:xfrm>
            <a:off x="3838222" y="847725"/>
            <a:ext cx="10611555" cy="1261482"/>
            <a:chOff x="0" y="0"/>
            <a:chExt cx="14148740" cy="1681976"/>
          </a:xfrm>
        </p:grpSpPr>
        <p:sp>
          <p:nvSpPr>
            <p:cNvPr id="10" name="Freeform 10"/>
            <p:cNvSpPr/>
            <p:nvPr/>
          </p:nvSpPr>
          <p:spPr>
            <a:xfrm>
              <a:off x="2808540" y="1116753"/>
              <a:ext cx="8531661" cy="565223"/>
            </a:xfrm>
            <a:custGeom>
              <a:avLst/>
              <a:gdLst/>
              <a:ahLst/>
              <a:cxnLst/>
              <a:rect l="l" t="t" r="r" b="b"/>
              <a:pathLst>
                <a:path w="8531661" h="565223">
                  <a:moveTo>
                    <a:pt x="0" y="0"/>
                  </a:moveTo>
                  <a:lnTo>
                    <a:pt x="8531661" y="0"/>
                  </a:lnTo>
                  <a:lnTo>
                    <a:pt x="8531661" y="565223"/>
                  </a:lnTo>
                  <a:lnTo>
                    <a:pt x="0" y="56522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0" y="-9525"/>
              <a:ext cx="14148740" cy="1126278"/>
            </a:xfrm>
            <a:prstGeom prst="rect">
              <a:avLst/>
            </a:prstGeom>
          </p:spPr>
          <p:txBody>
            <a:bodyPr lIns="0" tIns="0" rIns="0" bIns="0" rtlCol="0" anchor="t">
              <a:spAutoFit/>
            </a:bodyPr>
            <a:lstStyle/>
            <a:p>
              <a:pPr algn="ctr">
                <a:lnSpc>
                  <a:spcPts val="5554"/>
                </a:lnSpc>
                <a:spcBef>
                  <a:spcPct val="0"/>
                </a:spcBef>
              </a:pPr>
              <a:r>
                <a:rPr lang="en-US" sz="5499" b="1">
                  <a:solidFill>
                    <a:srgbClr val="FFFFFF"/>
                  </a:solidFill>
                  <a:latin typeface="GistX Ultra-Bold"/>
                  <a:ea typeface="GistX Ultra-Bold"/>
                  <a:cs typeface="GistX Ultra-Bold"/>
                  <a:sym typeface="GistX Ultra-Bold"/>
                </a:rPr>
                <a:t>WHAT IS YOUR PURPOSE?</a:t>
              </a:r>
            </a:p>
          </p:txBody>
        </p:sp>
      </p:grpSp>
      <p:sp>
        <p:nvSpPr>
          <p:cNvPr id="12" name="TextBox 12"/>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3</a:t>
            </a:r>
          </a:p>
        </p:txBody>
      </p:sp>
      <p:sp>
        <p:nvSpPr>
          <p:cNvPr id="13" name="Freeform 13"/>
          <p:cNvSpPr/>
          <p:nvPr/>
        </p:nvSpPr>
        <p:spPr>
          <a:xfrm>
            <a:off x="1378459" y="3038853"/>
            <a:ext cx="3887977" cy="1880809"/>
          </a:xfrm>
          <a:custGeom>
            <a:avLst/>
            <a:gdLst/>
            <a:ahLst/>
            <a:cxnLst/>
            <a:rect l="l" t="t" r="r" b="b"/>
            <a:pathLst>
              <a:path w="3887977" h="1880809">
                <a:moveTo>
                  <a:pt x="0" y="0"/>
                </a:moveTo>
                <a:lnTo>
                  <a:pt x="3887977" y="0"/>
                </a:lnTo>
                <a:lnTo>
                  <a:pt x="3887977" y="1880809"/>
                </a:lnTo>
                <a:lnTo>
                  <a:pt x="0" y="188080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748799" y="3679220"/>
            <a:ext cx="3147298" cy="523876"/>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Poppins"/>
                <a:ea typeface="Poppins"/>
                <a:cs typeface="Poppins"/>
                <a:sym typeface="Poppins"/>
              </a:rPr>
              <a:t>Upcoming event</a:t>
            </a:r>
          </a:p>
        </p:txBody>
      </p:sp>
      <p:grpSp>
        <p:nvGrpSpPr>
          <p:cNvPr id="15" name="Group 15"/>
          <p:cNvGrpSpPr/>
          <p:nvPr/>
        </p:nvGrpSpPr>
        <p:grpSpPr>
          <a:xfrm>
            <a:off x="7200011" y="3038853"/>
            <a:ext cx="3887977" cy="1880809"/>
            <a:chOff x="0" y="0"/>
            <a:chExt cx="5183969" cy="2507745"/>
          </a:xfrm>
        </p:grpSpPr>
        <p:sp>
          <p:nvSpPr>
            <p:cNvPr id="16" name="Freeform 16"/>
            <p:cNvSpPr/>
            <p:nvPr/>
          </p:nvSpPr>
          <p:spPr>
            <a:xfrm>
              <a:off x="0" y="0"/>
              <a:ext cx="5183969" cy="2507745"/>
            </a:xfrm>
            <a:custGeom>
              <a:avLst/>
              <a:gdLst/>
              <a:ahLst/>
              <a:cxnLst/>
              <a:rect l="l" t="t" r="r" b="b"/>
              <a:pathLst>
                <a:path w="5183969" h="2507745">
                  <a:moveTo>
                    <a:pt x="0" y="0"/>
                  </a:moveTo>
                  <a:lnTo>
                    <a:pt x="5183969" y="0"/>
                  </a:lnTo>
                  <a:lnTo>
                    <a:pt x="5183969" y="2507745"/>
                  </a:lnTo>
                  <a:lnTo>
                    <a:pt x="0" y="25077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837956" y="879222"/>
              <a:ext cx="3508058" cy="67310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Poppins"/>
                  <a:ea typeface="Poppins"/>
                  <a:cs typeface="Poppins"/>
                  <a:sym typeface="Poppins"/>
                </a:rPr>
                <a:t>Beautification</a:t>
              </a:r>
            </a:p>
          </p:txBody>
        </p:sp>
      </p:grpSp>
      <p:grpSp>
        <p:nvGrpSpPr>
          <p:cNvPr id="18" name="Group 18"/>
          <p:cNvGrpSpPr/>
          <p:nvPr/>
        </p:nvGrpSpPr>
        <p:grpSpPr>
          <a:xfrm>
            <a:off x="13024715" y="3038853"/>
            <a:ext cx="3887977" cy="1880809"/>
            <a:chOff x="0" y="0"/>
            <a:chExt cx="5183969" cy="2507745"/>
          </a:xfrm>
        </p:grpSpPr>
        <p:sp>
          <p:nvSpPr>
            <p:cNvPr id="19" name="Freeform 19"/>
            <p:cNvSpPr/>
            <p:nvPr/>
          </p:nvSpPr>
          <p:spPr>
            <a:xfrm>
              <a:off x="0" y="0"/>
              <a:ext cx="5183969" cy="2507745"/>
            </a:xfrm>
            <a:custGeom>
              <a:avLst/>
              <a:gdLst/>
              <a:ahLst/>
              <a:cxnLst/>
              <a:rect l="l" t="t" r="r" b="b"/>
              <a:pathLst>
                <a:path w="5183969" h="2507745">
                  <a:moveTo>
                    <a:pt x="0" y="0"/>
                  </a:moveTo>
                  <a:lnTo>
                    <a:pt x="5183969" y="0"/>
                  </a:lnTo>
                  <a:lnTo>
                    <a:pt x="5183969" y="2507745"/>
                  </a:lnTo>
                  <a:lnTo>
                    <a:pt x="0" y="25077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p:cNvSpPr txBox="1"/>
            <p:nvPr/>
          </p:nvSpPr>
          <p:spPr>
            <a:xfrm>
              <a:off x="385598" y="879222"/>
              <a:ext cx="4412774" cy="67310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Poppins"/>
                  <a:ea typeface="Poppins"/>
                  <a:cs typeface="Poppins"/>
                  <a:sym typeface="Poppins"/>
                </a:rPr>
                <a:t>Crime prevention</a:t>
              </a:r>
            </a:p>
          </p:txBody>
        </p:sp>
      </p:grpSp>
      <p:grpSp>
        <p:nvGrpSpPr>
          <p:cNvPr id="21" name="Group 21"/>
          <p:cNvGrpSpPr/>
          <p:nvPr/>
        </p:nvGrpSpPr>
        <p:grpSpPr>
          <a:xfrm>
            <a:off x="4221930" y="5853112"/>
            <a:ext cx="3887977" cy="1880809"/>
            <a:chOff x="0" y="0"/>
            <a:chExt cx="5183969" cy="2507745"/>
          </a:xfrm>
        </p:grpSpPr>
        <p:sp>
          <p:nvSpPr>
            <p:cNvPr id="22" name="Freeform 22"/>
            <p:cNvSpPr/>
            <p:nvPr/>
          </p:nvSpPr>
          <p:spPr>
            <a:xfrm>
              <a:off x="0" y="0"/>
              <a:ext cx="5183969" cy="2507745"/>
            </a:xfrm>
            <a:custGeom>
              <a:avLst/>
              <a:gdLst/>
              <a:ahLst/>
              <a:cxnLst/>
              <a:rect l="l" t="t" r="r" b="b"/>
              <a:pathLst>
                <a:path w="5183969" h="2507745">
                  <a:moveTo>
                    <a:pt x="0" y="0"/>
                  </a:moveTo>
                  <a:lnTo>
                    <a:pt x="5183969" y="0"/>
                  </a:lnTo>
                  <a:lnTo>
                    <a:pt x="5183969" y="2507745"/>
                  </a:lnTo>
                  <a:lnTo>
                    <a:pt x="0" y="25077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3"/>
            <p:cNvSpPr txBox="1"/>
            <p:nvPr/>
          </p:nvSpPr>
          <p:spPr>
            <a:xfrm>
              <a:off x="892248" y="555372"/>
              <a:ext cx="3399473" cy="1371601"/>
            </a:xfrm>
            <a:prstGeom prst="rect">
              <a:avLst/>
            </a:prstGeom>
          </p:spPr>
          <p:txBody>
            <a:bodyPr lIns="0" tIns="0" rIns="0" bIns="0" rtlCol="0" anchor="t">
              <a:spAutoFit/>
            </a:bodyPr>
            <a:lstStyle/>
            <a:p>
              <a:pPr algn="ctr">
                <a:lnSpc>
                  <a:spcPts val="4199"/>
                </a:lnSpc>
              </a:pPr>
              <a:r>
                <a:rPr lang="en-US" sz="2999">
                  <a:solidFill>
                    <a:srgbClr val="FFFFFF"/>
                  </a:solidFill>
                  <a:latin typeface="Poppins"/>
                  <a:ea typeface="Poppins"/>
                  <a:cs typeface="Poppins"/>
                  <a:sym typeface="Poppins"/>
                </a:rPr>
                <a:t>Community </a:t>
              </a:r>
            </a:p>
            <a:p>
              <a:pPr algn="ctr">
                <a:lnSpc>
                  <a:spcPts val="4199"/>
                </a:lnSpc>
                <a:spcBef>
                  <a:spcPct val="0"/>
                </a:spcBef>
              </a:pPr>
              <a:r>
                <a:rPr lang="en-US" sz="2999">
                  <a:solidFill>
                    <a:srgbClr val="FFFFFF"/>
                  </a:solidFill>
                  <a:latin typeface="Poppins"/>
                  <a:ea typeface="Poppins"/>
                  <a:cs typeface="Poppins"/>
                  <a:sym typeface="Poppins"/>
                </a:rPr>
                <a:t>development</a:t>
              </a:r>
            </a:p>
          </p:txBody>
        </p:sp>
      </p:grpSp>
      <p:grpSp>
        <p:nvGrpSpPr>
          <p:cNvPr id="24" name="Group 24"/>
          <p:cNvGrpSpPr/>
          <p:nvPr/>
        </p:nvGrpSpPr>
        <p:grpSpPr>
          <a:xfrm>
            <a:off x="10129942" y="5853112"/>
            <a:ext cx="3887977" cy="1880809"/>
            <a:chOff x="0" y="0"/>
            <a:chExt cx="5183969" cy="2507745"/>
          </a:xfrm>
        </p:grpSpPr>
        <p:sp>
          <p:nvSpPr>
            <p:cNvPr id="25" name="Freeform 25"/>
            <p:cNvSpPr/>
            <p:nvPr/>
          </p:nvSpPr>
          <p:spPr>
            <a:xfrm>
              <a:off x="0" y="0"/>
              <a:ext cx="5183969" cy="2507745"/>
            </a:xfrm>
            <a:custGeom>
              <a:avLst/>
              <a:gdLst/>
              <a:ahLst/>
              <a:cxnLst/>
              <a:rect l="l" t="t" r="r" b="b"/>
              <a:pathLst>
                <a:path w="5183969" h="2507745">
                  <a:moveTo>
                    <a:pt x="0" y="0"/>
                  </a:moveTo>
                  <a:lnTo>
                    <a:pt x="5183969" y="0"/>
                  </a:lnTo>
                  <a:lnTo>
                    <a:pt x="5183969" y="2507745"/>
                  </a:lnTo>
                  <a:lnTo>
                    <a:pt x="0" y="25077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6"/>
            <p:cNvSpPr txBox="1"/>
            <p:nvPr/>
          </p:nvSpPr>
          <p:spPr>
            <a:xfrm>
              <a:off x="892248" y="879222"/>
              <a:ext cx="3399473" cy="67310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Poppins"/>
                  <a:ea typeface="Poppins"/>
                  <a:cs typeface="Poppins"/>
                  <a:sym typeface="Poppins"/>
                </a:rPr>
                <a:t>HOA Board</a:t>
              </a:r>
            </a:p>
          </p:txBody>
        </p:sp>
      </p:grpSp>
      <p:sp>
        <p:nvSpPr>
          <p:cNvPr id="27" name="TextBox 27"/>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grpSp>
        <p:nvGrpSpPr>
          <p:cNvPr id="9" name="Group 9"/>
          <p:cNvGrpSpPr/>
          <p:nvPr/>
        </p:nvGrpSpPr>
        <p:grpSpPr>
          <a:xfrm>
            <a:off x="0" y="2335091"/>
            <a:ext cx="10687731" cy="1786890"/>
            <a:chOff x="0" y="0"/>
            <a:chExt cx="14250308" cy="2382520"/>
          </a:xfrm>
        </p:grpSpPr>
        <p:sp>
          <p:nvSpPr>
            <p:cNvPr id="10" name="TextBox 10"/>
            <p:cNvSpPr txBox="1"/>
            <p:nvPr/>
          </p:nvSpPr>
          <p:spPr>
            <a:xfrm>
              <a:off x="1222628" y="1184698"/>
              <a:ext cx="12164566" cy="1197821"/>
            </a:xfrm>
            <a:prstGeom prst="rect">
              <a:avLst/>
            </a:prstGeom>
          </p:spPr>
          <p:txBody>
            <a:bodyPr lIns="0" tIns="0" rIns="0" bIns="0" rtlCol="0" anchor="t">
              <a:spAutoFit/>
            </a:bodyPr>
            <a:lstStyle/>
            <a:p>
              <a:pPr algn="l">
                <a:lnSpc>
                  <a:spcPts val="3640"/>
                </a:lnSpc>
              </a:pPr>
              <a:r>
                <a:rPr lang="en-US" sz="2600" i="1">
                  <a:solidFill>
                    <a:srgbClr val="3B5675"/>
                  </a:solidFill>
                  <a:latin typeface="Poppins Italics"/>
                  <a:ea typeface="Poppins Italics"/>
                  <a:cs typeface="Poppins Italics"/>
                  <a:sym typeface="Poppins Italics"/>
                </a:rPr>
                <a:t>Examples: welcoming atmosphere, consistently stocked food table, smooth check-in process</a:t>
              </a:r>
            </a:p>
          </p:txBody>
        </p:sp>
        <p:grpSp>
          <p:nvGrpSpPr>
            <p:cNvPr id="11" name="Group 11"/>
            <p:cNvGrpSpPr/>
            <p:nvPr/>
          </p:nvGrpSpPr>
          <p:grpSpPr>
            <a:xfrm>
              <a:off x="0" y="0"/>
              <a:ext cx="14250308" cy="982000"/>
              <a:chOff x="0" y="0"/>
              <a:chExt cx="2814876" cy="193975"/>
            </a:xfrm>
          </p:grpSpPr>
          <p:sp>
            <p:nvSpPr>
              <p:cNvPr id="12" name="Freeform 12"/>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13" name="TextBox 13"/>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222628" y="86293"/>
              <a:ext cx="11898707"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What are your desired outcomes?</a:t>
              </a:r>
            </a:p>
          </p:txBody>
        </p:sp>
      </p:grpSp>
      <p:grpSp>
        <p:nvGrpSpPr>
          <p:cNvPr id="15" name="Group 15"/>
          <p:cNvGrpSpPr/>
          <p:nvPr/>
        </p:nvGrpSpPr>
        <p:grpSpPr>
          <a:xfrm>
            <a:off x="0" y="4741082"/>
            <a:ext cx="10687731" cy="1784885"/>
            <a:chOff x="0" y="0"/>
            <a:chExt cx="14250308" cy="2379847"/>
          </a:xfrm>
        </p:grpSpPr>
        <p:grpSp>
          <p:nvGrpSpPr>
            <p:cNvPr id="16" name="Group 16"/>
            <p:cNvGrpSpPr/>
            <p:nvPr/>
          </p:nvGrpSpPr>
          <p:grpSpPr>
            <a:xfrm>
              <a:off x="0" y="0"/>
              <a:ext cx="14250308" cy="982000"/>
              <a:chOff x="0" y="0"/>
              <a:chExt cx="2814876" cy="193975"/>
            </a:xfrm>
          </p:grpSpPr>
          <p:sp>
            <p:nvSpPr>
              <p:cNvPr id="17" name="Freeform 17"/>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18" name="TextBox 18"/>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19" name="TextBox 19"/>
            <p:cNvSpPr txBox="1"/>
            <p:nvPr/>
          </p:nvSpPr>
          <p:spPr>
            <a:xfrm>
              <a:off x="1222628" y="86293"/>
              <a:ext cx="12723603"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What support is needed for your event?</a:t>
              </a:r>
            </a:p>
          </p:txBody>
        </p:sp>
        <p:sp>
          <p:nvSpPr>
            <p:cNvPr id="20" name="TextBox 20"/>
            <p:cNvSpPr txBox="1"/>
            <p:nvPr/>
          </p:nvSpPr>
          <p:spPr>
            <a:xfrm>
              <a:off x="1222628" y="1182025"/>
              <a:ext cx="12360965" cy="1197821"/>
            </a:xfrm>
            <a:prstGeom prst="rect">
              <a:avLst/>
            </a:prstGeom>
          </p:spPr>
          <p:txBody>
            <a:bodyPr lIns="0" tIns="0" rIns="0" bIns="0" rtlCol="0" anchor="t">
              <a:spAutoFit/>
            </a:bodyPr>
            <a:lstStyle/>
            <a:p>
              <a:pPr algn="l">
                <a:lnSpc>
                  <a:spcPts val="3640"/>
                </a:lnSpc>
              </a:pPr>
              <a:r>
                <a:rPr lang="en-US" sz="2600" i="1">
                  <a:solidFill>
                    <a:srgbClr val="3B5675"/>
                  </a:solidFill>
                  <a:latin typeface="Poppins Italics"/>
                  <a:ea typeface="Poppins Italics"/>
                  <a:cs typeface="Poppins Italics"/>
                  <a:sym typeface="Poppins Italics"/>
                </a:rPr>
                <a:t>Examples: crowd control, greeters, set-up or tear-down, door prizes, decorations</a:t>
              </a:r>
            </a:p>
          </p:txBody>
        </p:sp>
      </p:grpSp>
      <p:grpSp>
        <p:nvGrpSpPr>
          <p:cNvPr id="21" name="Group 21"/>
          <p:cNvGrpSpPr/>
          <p:nvPr/>
        </p:nvGrpSpPr>
        <p:grpSpPr>
          <a:xfrm>
            <a:off x="0" y="7145067"/>
            <a:ext cx="10687731" cy="1327685"/>
            <a:chOff x="0" y="0"/>
            <a:chExt cx="14250308" cy="1770247"/>
          </a:xfrm>
        </p:grpSpPr>
        <p:grpSp>
          <p:nvGrpSpPr>
            <p:cNvPr id="22" name="Group 22"/>
            <p:cNvGrpSpPr/>
            <p:nvPr/>
          </p:nvGrpSpPr>
          <p:grpSpPr>
            <a:xfrm>
              <a:off x="0" y="0"/>
              <a:ext cx="14250308" cy="982000"/>
              <a:chOff x="0" y="0"/>
              <a:chExt cx="2814876" cy="193975"/>
            </a:xfrm>
          </p:grpSpPr>
          <p:sp>
            <p:nvSpPr>
              <p:cNvPr id="23" name="Freeform 23"/>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24" name="TextBox 24"/>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25" name="TextBox 25"/>
            <p:cNvSpPr txBox="1"/>
            <p:nvPr/>
          </p:nvSpPr>
          <p:spPr>
            <a:xfrm>
              <a:off x="1222628" y="86293"/>
              <a:ext cx="12723603"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When is support needed?</a:t>
              </a:r>
            </a:p>
          </p:txBody>
        </p:sp>
        <p:sp>
          <p:nvSpPr>
            <p:cNvPr id="26" name="TextBox 26"/>
            <p:cNvSpPr txBox="1"/>
            <p:nvPr/>
          </p:nvSpPr>
          <p:spPr>
            <a:xfrm>
              <a:off x="1222628" y="1182025"/>
              <a:ext cx="12419526" cy="588221"/>
            </a:xfrm>
            <a:prstGeom prst="rect">
              <a:avLst/>
            </a:prstGeom>
          </p:spPr>
          <p:txBody>
            <a:bodyPr lIns="0" tIns="0" rIns="0" bIns="0" rtlCol="0" anchor="t">
              <a:spAutoFit/>
            </a:bodyPr>
            <a:lstStyle/>
            <a:p>
              <a:pPr algn="l">
                <a:lnSpc>
                  <a:spcPts val="3640"/>
                </a:lnSpc>
              </a:pPr>
              <a:r>
                <a:rPr lang="en-US" sz="2600" i="1">
                  <a:solidFill>
                    <a:srgbClr val="3B5675"/>
                  </a:solidFill>
                  <a:latin typeface="Poppins Italics"/>
                  <a:ea typeface="Poppins Italics"/>
                  <a:cs typeface="Poppins Italics"/>
                  <a:sym typeface="Poppins Italics"/>
                </a:rPr>
                <a:t>Consider pre-event, day-of, and post-event</a:t>
              </a:r>
            </a:p>
          </p:txBody>
        </p:sp>
      </p:grpSp>
      <p:sp>
        <p:nvSpPr>
          <p:cNvPr id="27" name="Freeform 27"/>
          <p:cNvSpPr/>
          <p:nvPr/>
        </p:nvSpPr>
        <p:spPr>
          <a:xfrm>
            <a:off x="10687731" y="9005"/>
            <a:ext cx="7600269" cy="9233737"/>
          </a:xfrm>
          <a:custGeom>
            <a:avLst/>
            <a:gdLst/>
            <a:ahLst/>
            <a:cxnLst/>
            <a:rect l="l" t="t" r="r" b="b"/>
            <a:pathLst>
              <a:path w="7600269" h="9233737">
                <a:moveTo>
                  <a:pt x="0" y="0"/>
                </a:moveTo>
                <a:lnTo>
                  <a:pt x="7600269" y="0"/>
                </a:lnTo>
                <a:lnTo>
                  <a:pt x="7600269" y="9233738"/>
                </a:lnTo>
                <a:lnTo>
                  <a:pt x="0" y="9233738"/>
                </a:lnTo>
                <a:lnTo>
                  <a:pt x="0" y="0"/>
                </a:lnTo>
                <a:close/>
              </a:path>
            </a:pathLst>
          </a:custGeom>
          <a:blipFill>
            <a:blip r:embed="rId4"/>
            <a:stretch>
              <a:fillRect l="-102909"/>
            </a:stretch>
          </a:blipFill>
        </p:spPr>
        <p:txBody>
          <a:bodyPr/>
          <a:lstStyle/>
          <a:p>
            <a:endParaRPr lang="en-US"/>
          </a:p>
        </p:txBody>
      </p:sp>
      <p:sp>
        <p:nvSpPr>
          <p:cNvPr id="28" name="Freeform 28"/>
          <p:cNvSpPr/>
          <p:nvPr/>
        </p:nvSpPr>
        <p:spPr>
          <a:xfrm>
            <a:off x="3233053" y="1304468"/>
            <a:ext cx="4221625" cy="279683"/>
          </a:xfrm>
          <a:custGeom>
            <a:avLst/>
            <a:gdLst/>
            <a:ahLst/>
            <a:cxnLst/>
            <a:rect l="l" t="t" r="r" b="b"/>
            <a:pathLst>
              <a:path w="4221625" h="279683">
                <a:moveTo>
                  <a:pt x="0" y="0"/>
                </a:moveTo>
                <a:lnTo>
                  <a:pt x="4221625" y="0"/>
                </a:lnTo>
                <a:lnTo>
                  <a:pt x="4221625" y="279683"/>
                </a:lnTo>
                <a:lnTo>
                  <a:pt x="0" y="27968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TextBox 29"/>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4</a:t>
            </a:r>
          </a:p>
        </p:txBody>
      </p:sp>
      <p:sp>
        <p:nvSpPr>
          <p:cNvPr id="30" name="TextBox 30"/>
          <p:cNvSpPr txBox="1"/>
          <p:nvPr/>
        </p:nvSpPr>
        <p:spPr>
          <a:xfrm>
            <a:off x="-62407" y="624383"/>
            <a:ext cx="10812545" cy="680085"/>
          </a:xfrm>
          <a:prstGeom prst="rect">
            <a:avLst/>
          </a:prstGeom>
        </p:spPr>
        <p:txBody>
          <a:bodyPr lIns="0" tIns="0" rIns="0" bIns="0" rtlCol="0" anchor="t">
            <a:spAutoFit/>
          </a:bodyPr>
          <a:lstStyle/>
          <a:p>
            <a:pPr algn="ctr">
              <a:lnSpc>
                <a:spcPts val="4545"/>
              </a:lnSpc>
              <a:spcBef>
                <a:spcPct val="0"/>
              </a:spcBef>
            </a:pPr>
            <a:r>
              <a:rPr lang="en-US" sz="4500" b="1">
                <a:solidFill>
                  <a:srgbClr val="3B5675"/>
                </a:solidFill>
                <a:latin typeface="GistX Ultra-Bold"/>
                <a:ea typeface="GistX Ultra-Bold"/>
                <a:cs typeface="GistX Ultra-Bold"/>
                <a:sym typeface="GistX Ultra-Bold"/>
              </a:rPr>
              <a:t>DETERMINING GOALS &amp; NEEDS</a:t>
            </a:r>
          </a:p>
        </p:txBody>
      </p:sp>
      <p:sp>
        <p:nvSpPr>
          <p:cNvPr id="31" name="TextBox 31"/>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grpSp>
        <p:nvGrpSpPr>
          <p:cNvPr id="32" name="Group 32"/>
          <p:cNvGrpSpPr/>
          <p:nvPr/>
        </p:nvGrpSpPr>
        <p:grpSpPr>
          <a:xfrm>
            <a:off x="10687731" y="9005"/>
            <a:ext cx="7584397" cy="9212562"/>
            <a:chOff x="0" y="0"/>
            <a:chExt cx="1997537" cy="2426354"/>
          </a:xfrm>
        </p:grpSpPr>
        <p:sp>
          <p:nvSpPr>
            <p:cNvPr id="33" name="Freeform 33"/>
            <p:cNvSpPr/>
            <p:nvPr/>
          </p:nvSpPr>
          <p:spPr>
            <a:xfrm>
              <a:off x="0" y="0"/>
              <a:ext cx="1997537" cy="2426354"/>
            </a:xfrm>
            <a:custGeom>
              <a:avLst/>
              <a:gdLst/>
              <a:ahLst/>
              <a:cxnLst/>
              <a:rect l="l" t="t" r="r" b="b"/>
              <a:pathLst>
                <a:path w="1997537" h="2426354">
                  <a:moveTo>
                    <a:pt x="0" y="0"/>
                  </a:moveTo>
                  <a:lnTo>
                    <a:pt x="1997537" y="0"/>
                  </a:lnTo>
                  <a:lnTo>
                    <a:pt x="1997537" y="2426354"/>
                  </a:lnTo>
                  <a:lnTo>
                    <a:pt x="0" y="2426354"/>
                  </a:lnTo>
                  <a:close/>
                </a:path>
              </a:pathLst>
            </a:custGeom>
            <a:solidFill>
              <a:srgbClr val="3B5675">
                <a:alpha val="53725"/>
              </a:srgbClr>
            </a:solidFill>
          </p:spPr>
          <p:txBody>
            <a:bodyPr/>
            <a:lstStyle/>
            <a:p>
              <a:endParaRPr lang="en-US"/>
            </a:p>
          </p:txBody>
        </p:sp>
        <p:sp>
          <p:nvSpPr>
            <p:cNvPr id="34" name="TextBox 34"/>
            <p:cNvSpPr txBox="1"/>
            <p:nvPr/>
          </p:nvSpPr>
          <p:spPr>
            <a:xfrm>
              <a:off x="0" y="-47625"/>
              <a:ext cx="1997537" cy="2473979"/>
            </a:xfrm>
            <a:prstGeom prst="rect">
              <a:avLst/>
            </a:prstGeom>
          </p:spPr>
          <p:txBody>
            <a:bodyPr lIns="50800" tIns="50800" rIns="50800" bIns="50800" rtlCol="0" anchor="ctr"/>
            <a:lstStyle/>
            <a:p>
              <a:pPr algn="ctr">
                <a:lnSpc>
                  <a:spcPts val="223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10817449" y="1364714"/>
            <a:ext cx="4221625" cy="279683"/>
          </a:xfrm>
          <a:custGeom>
            <a:avLst/>
            <a:gdLst/>
            <a:ahLst/>
            <a:cxnLst/>
            <a:rect l="l" t="t" r="r" b="b"/>
            <a:pathLst>
              <a:path w="4221625" h="279683">
                <a:moveTo>
                  <a:pt x="0" y="0"/>
                </a:moveTo>
                <a:lnTo>
                  <a:pt x="4221626" y="0"/>
                </a:lnTo>
                <a:lnTo>
                  <a:pt x="4221626" y="279683"/>
                </a:lnTo>
                <a:lnTo>
                  <a:pt x="0" y="2796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46227" y="0"/>
            <a:ext cx="3972999" cy="3668687"/>
          </a:xfrm>
          <a:custGeom>
            <a:avLst/>
            <a:gdLst/>
            <a:ahLst/>
            <a:cxnLst/>
            <a:rect l="l" t="t" r="r" b="b"/>
            <a:pathLst>
              <a:path w="3972999" h="3668687">
                <a:moveTo>
                  <a:pt x="0" y="0"/>
                </a:moveTo>
                <a:lnTo>
                  <a:pt x="3972999" y="0"/>
                </a:lnTo>
                <a:lnTo>
                  <a:pt x="3972999" y="3668687"/>
                </a:lnTo>
                <a:lnTo>
                  <a:pt x="0" y="3668687"/>
                </a:lnTo>
                <a:lnTo>
                  <a:pt x="0" y="0"/>
                </a:lnTo>
                <a:close/>
              </a:path>
            </a:pathLst>
          </a:custGeom>
          <a:blipFill>
            <a:blip r:embed="rId5"/>
            <a:stretch>
              <a:fillRect l="-17820" r="-22613"/>
            </a:stretch>
          </a:blipFill>
        </p:spPr>
        <p:txBody>
          <a:bodyPr/>
          <a:lstStyle/>
          <a:p>
            <a:endParaRPr lang="en-US"/>
          </a:p>
        </p:txBody>
      </p:sp>
      <p:sp>
        <p:nvSpPr>
          <p:cNvPr id="11" name="Freeform 11"/>
          <p:cNvSpPr/>
          <p:nvPr/>
        </p:nvSpPr>
        <p:spPr>
          <a:xfrm>
            <a:off x="3477599" y="5143500"/>
            <a:ext cx="4116323" cy="4099243"/>
          </a:xfrm>
          <a:custGeom>
            <a:avLst/>
            <a:gdLst/>
            <a:ahLst/>
            <a:cxnLst/>
            <a:rect l="l" t="t" r="r" b="b"/>
            <a:pathLst>
              <a:path w="4116323" h="4099243">
                <a:moveTo>
                  <a:pt x="0" y="0"/>
                </a:moveTo>
                <a:lnTo>
                  <a:pt x="4116323" y="0"/>
                </a:lnTo>
                <a:lnTo>
                  <a:pt x="4116323" y="4099243"/>
                </a:lnTo>
                <a:lnTo>
                  <a:pt x="0" y="4099243"/>
                </a:lnTo>
                <a:lnTo>
                  <a:pt x="0" y="0"/>
                </a:lnTo>
                <a:close/>
              </a:path>
            </a:pathLst>
          </a:custGeom>
          <a:blipFill>
            <a:blip r:embed="rId6"/>
            <a:stretch>
              <a:fillRect/>
            </a:stretch>
          </a:blipFill>
        </p:spPr>
        <p:txBody>
          <a:bodyPr/>
          <a:lstStyle/>
          <a:p>
            <a:endParaRPr lang="en-US"/>
          </a:p>
        </p:txBody>
      </p:sp>
      <p:sp>
        <p:nvSpPr>
          <p:cNvPr id="12" name="Freeform 12"/>
          <p:cNvSpPr/>
          <p:nvPr/>
        </p:nvSpPr>
        <p:spPr>
          <a:xfrm>
            <a:off x="3726772" y="0"/>
            <a:ext cx="3857625" cy="5143500"/>
          </a:xfrm>
          <a:custGeom>
            <a:avLst/>
            <a:gdLst/>
            <a:ahLst/>
            <a:cxnLst/>
            <a:rect l="l" t="t" r="r" b="b"/>
            <a:pathLst>
              <a:path w="3857625" h="5143500">
                <a:moveTo>
                  <a:pt x="0" y="0"/>
                </a:moveTo>
                <a:lnTo>
                  <a:pt x="3857625" y="0"/>
                </a:lnTo>
                <a:lnTo>
                  <a:pt x="3857625" y="5143500"/>
                </a:lnTo>
                <a:lnTo>
                  <a:pt x="0" y="5143500"/>
                </a:lnTo>
                <a:lnTo>
                  <a:pt x="0" y="0"/>
                </a:lnTo>
                <a:close/>
              </a:path>
            </a:pathLst>
          </a:custGeom>
          <a:blipFill>
            <a:blip r:embed="rId7"/>
            <a:stretch>
              <a:fillRect/>
            </a:stretch>
          </a:blipFill>
        </p:spPr>
        <p:txBody>
          <a:bodyPr/>
          <a:lstStyle/>
          <a:p>
            <a:endParaRPr lang="en-US"/>
          </a:p>
        </p:txBody>
      </p:sp>
      <p:sp>
        <p:nvSpPr>
          <p:cNvPr id="13" name="Freeform 13"/>
          <p:cNvSpPr/>
          <p:nvPr/>
        </p:nvSpPr>
        <p:spPr>
          <a:xfrm>
            <a:off x="0" y="3538557"/>
            <a:ext cx="3726772" cy="5704186"/>
          </a:xfrm>
          <a:custGeom>
            <a:avLst/>
            <a:gdLst/>
            <a:ahLst/>
            <a:cxnLst/>
            <a:rect l="l" t="t" r="r" b="b"/>
            <a:pathLst>
              <a:path w="3726772" h="5704186">
                <a:moveTo>
                  <a:pt x="0" y="0"/>
                </a:moveTo>
                <a:lnTo>
                  <a:pt x="3726772" y="0"/>
                </a:lnTo>
                <a:lnTo>
                  <a:pt x="3726772" y="5704186"/>
                </a:lnTo>
                <a:lnTo>
                  <a:pt x="0" y="5704186"/>
                </a:lnTo>
                <a:lnTo>
                  <a:pt x="0" y="0"/>
                </a:lnTo>
                <a:close/>
              </a:path>
            </a:pathLst>
          </a:custGeom>
          <a:blipFill>
            <a:blip r:embed="rId8"/>
            <a:stretch>
              <a:fillRect r="-20534"/>
            </a:stretch>
          </a:blipFill>
        </p:spPr>
        <p:txBody>
          <a:bodyPr/>
          <a:lstStyle/>
          <a:p>
            <a:endParaRPr lang="en-US"/>
          </a:p>
        </p:txBody>
      </p:sp>
      <p:grpSp>
        <p:nvGrpSpPr>
          <p:cNvPr id="14" name="Group 14"/>
          <p:cNvGrpSpPr/>
          <p:nvPr/>
        </p:nvGrpSpPr>
        <p:grpSpPr>
          <a:xfrm>
            <a:off x="0" y="45738"/>
            <a:ext cx="7584397" cy="9212562"/>
            <a:chOff x="0" y="0"/>
            <a:chExt cx="1997537" cy="2426354"/>
          </a:xfrm>
        </p:grpSpPr>
        <p:sp>
          <p:nvSpPr>
            <p:cNvPr id="15" name="Freeform 15"/>
            <p:cNvSpPr/>
            <p:nvPr/>
          </p:nvSpPr>
          <p:spPr>
            <a:xfrm>
              <a:off x="0" y="0"/>
              <a:ext cx="1997537" cy="2426354"/>
            </a:xfrm>
            <a:custGeom>
              <a:avLst/>
              <a:gdLst/>
              <a:ahLst/>
              <a:cxnLst/>
              <a:rect l="l" t="t" r="r" b="b"/>
              <a:pathLst>
                <a:path w="1997537" h="2426354">
                  <a:moveTo>
                    <a:pt x="0" y="0"/>
                  </a:moveTo>
                  <a:lnTo>
                    <a:pt x="1997537" y="0"/>
                  </a:lnTo>
                  <a:lnTo>
                    <a:pt x="1997537" y="2426354"/>
                  </a:lnTo>
                  <a:lnTo>
                    <a:pt x="0" y="2426354"/>
                  </a:lnTo>
                  <a:close/>
                </a:path>
              </a:pathLst>
            </a:custGeom>
            <a:solidFill>
              <a:srgbClr val="3B5675">
                <a:alpha val="53725"/>
              </a:srgbClr>
            </a:solidFill>
          </p:spPr>
          <p:txBody>
            <a:bodyPr/>
            <a:lstStyle/>
            <a:p>
              <a:endParaRPr lang="en-US"/>
            </a:p>
          </p:txBody>
        </p:sp>
        <p:sp>
          <p:nvSpPr>
            <p:cNvPr id="16" name="TextBox 16"/>
            <p:cNvSpPr txBox="1"/>
            <p:nvPr/>
          </p:nvSpPr>
          <p:spPr>
            <a:xfrm>
              <a:off x="0" y="-47625"/>
              <a:ext cx="1997537" cy="2473979"/>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7584397" y="4839415"/>
            <a:ext cx="10687731" cy="2242085"/>
            <a:chOff x="0" y="0"/>
            <a:chExt cx="14250308" cy="2989447"/>
          </a:xfrm>
        </p:grpSpPr>
        <p:grpSp>
          <p:nvGrpSpPr>
            <p:cNvPr id="18" name="Group 18"/>
            <p:cNvGrpSpPr/>
            <p:nvPr/>
          </p:nvGrpSpPr>
          <p:grpSpPr>
            <a:xfrm>
              <a:off x="0" y="0"/>
              <a:ext cx="14250308" cy="982000"/>
              <a:chOff x="0" y="0"/>
              <a:chExt cx="2814876" cy="193975"/>
            </a:xfrm>
          </p:grpSpPr>
          <p:sp>
            <p:nvSpPr>
              <p:cNvPr id="19" name="Freeform 19"/>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20" name="TextBox 20"/>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21" name="TextBox 21"/>
            <p:cNvSpPr txBox="1"/>
            <p:nvPr/>
          </p:nvSpPr>
          <p:spPr>
            <a:xfrm>
              <a:off x="947200" y="86293"/>
              <a:ext cx="12723603"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How do you ask?</a:t>
              </a:r>
            </a:p>
          </p:txBody>
        </p:sp>
        <p:sp>
          <p:nvSpPr>
            <p:cNvPr id="22" name="TextBox 22"/>
            <p:cNvSpPr txBox="1"/>
            <p:nvPr/>
          </p:nvSpPr>
          <p:spPr>
            <a:xfrm>
              <a:off x="1147022" y="1182025"/>
              <a:ext cx="12360965" cy="180742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3B5675"/>
                  </a:solidFill>
                  <a:latin typeface="Poppins"/>
                  <a:ea typeface="Poppins"/>
                  <a:cs typeface="Poppins"/>
                  <a:sym typeface="Poppins"/>
                </a:rPr>
                <a:t>Targeted request (specific person, specific task)</a:t>
              </a:r>
            </a:p>
            <a:p>
              <a:pPr marL="561342" lvl="1" indent="-280671" algn="l">
                <a:lnSpc>
                  <a:spcPts val="3640"/>
                </a:lnSpc>
                <a:buFont typeface="Arial"/>
                <a:buChar char="•"/>
              </a:pPr>
              <a:r>
                <a:rPr lang="en-US" sz="2600">
                  <a:solidFill>
                    <a:srgbClr val="3B5675"/>
                  </a:solidFill>
                  <a:latin typeface="Poppins"/>
                  <a:ea typeface="Poppins"/>
                  <a:cs typeface="Poppins"/>
                  <a:sym typeface="Poppins"/>
                </a:rPr>
                <a:t>General request: asking a specific person (broad audience)</a:t>
              </a:r>
            </a:p>
          </p:txBody>
        </p:sp>
      </p:grpSp>
      <p:grpSp>
        <p:nvGrpSpPr>
          <p:cNvPr id="23" name="Group 23"/>
          <p:cNvGrpSpPr/>
          <p:nvPr/>
        </p:nvGrpSpPr>
        <p:grpSpPr>
          <a:xfrm>
            <a:off x="7584397" y="7395813"/>
            <a:ext cx="10687731" cy="1327685"/>
            <a:chOff x="0" y="0"/>
            <a:chExt cx="14250308" cy="1770247"/>
          </a:xfrm>
        </p:grpSpPr>
        <p:grpSp>
          <p:nvGrpSpPr>
            <p:cNvPr id="24" name="Group 24"/>
            <p:cNvGrpSpPr/>
            <p:nvPr/>
          </p:nvGrpSpPr>
          <p:grpSpPr>
            <a:xfrm>
              <a:off x="0" y="0"/>
              <a:ext cx="14250308" cy="982000"/>
              <a:chOff x="0" y="0"/>
              <a:chExt cx="2814876" cy="193975"/>
            </a:xfrm>
          </p:grpSpPr>
          <p:sp>
            <p:nvSpPr>
              <p:cNvPr id="25" name="Freeform 25"/>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26" name="TextBox 26"/>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27" name="TextBox 27"/>
            <p:cNvSpPr txBox="1"/>
            <p:nvPr/>
          </p:nvSpPr>
          <p:spPr>
            <a:xfrm>
              <a:off x="947200" y="86293"/>
              <a:ext cx="12723603"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How will they confirm their participation?</a:t>
              </a:r>
            </a:p>
          </p:txBody>
        </p:sp>
        <p:sp>
          <p:nvSpPr>
            <p:cNvPr id="28" name="TextBox 28"/>
            <p:cNvSpPr txBox="1"/>
            <p:nvPr/>
          </p:nvSpPr>
          <p:spPr>
            <a:xfrm>
              <a:off x="1620289" y="1182025"/>
              <a:ext cx="12419526" cy="588221"/>
            </a:xfrm>
            <a:prstGeom prst="rect">
              <a:avLst/>
            </a:prstGeom>
          </p:spPr>
          <p:txBody>
            <a:bodyPr lIns="0" tIns="0" rIns="0" bIns="0" rtlCol="0" anchor="t">
              <a:spAutoFit/>
            </a:bodyPr>
            <a:lstStyle/>
            <a:p>
              <a:pPr algn="l">
                <a:lnSpc>
                  <a:spcPts val="3640"/>
                </a:lnSpc>
              </a:pPr>
              <a:r>
                <a:rPr lang="en-US" sz="2600" i="1">
                  <a:solidFill>
                    <a:srgbClr val="3B5675"/>
                  </a:solidFill>
                  <a:latin typeface="Poppins Italics"/>
                  <a:ea typeface="Poppins Italics"/>
                  <a:cs typeface="Poppins Italics"/>
                  <a:sym typeface="Poppins Italics"/>
                </a:rPr>
                <a:t>Examples: phone call, email, web form</a:t>
              </a:r>
            </a:p>
          </p:txBody>
        </p:sp>
      </p:grpSp>
      <p:sp>
        <p:nvSpPr>
          <p:cNvPr id="29" name="TextBox 29"/>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5</a:t>
            </a:r>
          </a:p>
        </p:txBody>
      </p:sp>
      <p:sp>
        <p:nvSpPr>
          <p:cNvPr id="30" name="TextBox 30"/>
          <p:cNvSpPr txBox="1"/>
          <p:nvPr/>
        </p:nvSpPr>
        <p:spPr>
          <a:xfrm>
            <a:off x="7521989" y="684629"/>
            <a:ext cx="10812545" cy="680085"/>
          </a:xfrm>
          <a:prstGeom prst="rect">
            <a:avLst/>
          </a:prstGeom>
        </p:spPr>
        <p:txBody>
          <a:bodyPr lIns="0" tIns="0" rIns="0" bIns="0" rtlCol="0" anchor="t">
            <a:spAutoFit/>
          </a:bodyPr>
          <a:lstStyle/>
          <a:p>
            <a:pPr algn="ctr">
              <a:lnSpc>
                <a:spcPts val="4545"/>
              </a:lnSpc>
              <a:spcBef>
                <a:spcPct val="0"/>
              </a:spcBef>
            </a:pPr>
            <a:r>
              <a:rPr lang="en-US" sz="4500" b="1">
                <a:solidFill>
                  <a:srgbClr val="3B5675"/>
                </a:solidFill>
                <a:latin typeface="GistX Ultra-Bold"/>
                <a:ea typeface="GistX Ultra-Bold"/>
                <a:cs typeface="GistX Ultra-Bold"/>
                <a:sym typeface="GistX Ultra-Bold"/>
              </a:rPr>
              <a:t>RECRUITING VOLUNTEERS</a:t>
            </a:r>
          </a:p>
        </p:txBody>
      </p:sp>
      <p:grpSp>
        <p:nvGrpSpPr>
          <p:cNvPr id="31" name="Group 31"/>
          <p:cNvGrpSpPr/>
          <p:nvPr/>
        </p:nvGrpSpPr>
        <p:grpSpPr>
          <a:xfrm>
            <a:off x="7584397" y="2281013"/>
            <a:ext cx="11265233" cy="2244090"/>
            <a:chOff x="0" y="0"/>
            <a:chExt cx="15020311" cy="2992120"/>
          </a:xfrm>
        </p:grpSpPr>
        <p:grpSp>
          <p:nvGrpSpPr>
            <p:cNvPr id="32" name="Group 32"/>
            <p:cNvGrpSpPr/>
            <p:nvPr/>
          </p:nvGrpSpPr>
          <p:grpSpPr>
            <a:xfrm>
              <a:off x="0" y="0"/>
              <a:ext cx="14250308" cy="982000"/>
              <a:chOff x="0" y="0"/>
              <a:chExt cx="2814876" cy="193975"/>
            </a:xfrm>
          </p:grpSpPr>
          <p:sp>
            <p:nvSpPr>
              <p:cNvPr id="33" name="Freeform 33"/>
              <p:cNvSpPr/>
              <p:nvPr/>
            </p:nvSpPr>
            <p:spPr>
              <a:xfrm>
                <a:off x="0" y="0"/>
                <a:ext cx="2814876" cy="193975"/>
              </a:xfrm>
              <a:custGeom>
                <a:avLst/>
                <a:gdLst/>
                <a:ahLst/>
                <a:cxnLst/>
                <a:rect l="l" t="t" r="r" b="b"/>
                <a:pathLst>
                  <a:path w="2814876" h="193975">
                    <a:moveTo>
                      <a:pt x="0" y="0"/>
                    </a:moveTo>
                    <a:lnTo>
                      <a:pt x="2814876" y="0"/>
                    </a:lnTo>
                    <a:lnTo>
                      <a:pt x="2814876" y="193975"/>
                    </a:lnTo>
                    <a:lnTo>
                      <a:pt x="0" y="193975"/>
                    </a:lnTo>
                    <a:close/>
                  </a:path>
                </a:pathLst>
              </a:custGeom>
              <a:solidFill>
                <a:srgbClr val="3B5675"/>
              </a:solidFill>
            </p:spPr>
            <p:txBody>
              <a:bodyPr/>
              <a:lstStyle/>
              <a:p>
                <a:endParaRPr lang="en-US"/>
              </a:p>
            </p:txBody>
          </p:sp>
          <p:sp>
            <p:nvSpPr>
              <p:cNvPr id="34" name="TextBox 34"/>
              <p:cNvSpPr txBox="1"/>
              <p:nvPr/>
            </p:nvSpPr>
            <p:spPr>
              <a:xfrm>
                <a:off x="0" y="-47625"/>
                <a:ext cx="2814876" cy="241600"/>
              </a:xfrm>
              <a:prstGeom prst="rect">
                <a:avLst/>
              </a:prstGeom>
            </p:spPr>
            <p:txBody>
              <a:bodyPr lIns="50800" tIns="50800" rIns="50800" bIns="50800" rtlCol="0" anchor="ctr"/>
              <a:lstStyle/>
              <a:p>
                <a:pPr algn="ctr">
                  <a:lnSpc>
                    <a:spcPts val="2239"/>
                  </a:lnSpc>
                </a:pPr>
                <a:endParaRPr/>
              </a:p>
            </p:txBody>
          </p:sp>
        </p:grpSp>
        <p:sp>
          <p:nvSpPr>
            <p:cNvPr id="35" name="TextBox 35"/>
            <p:cNvSpPr txBox="1"/>
            <p:nvPr/>
          </p:nvSpPr>
          <p:spPr>
            <a:xfrm>
              <a:off x="1147022" y="1184698"/>
              <a:ext cx="6683030" cy="180742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3B5675"/>
                  </a:solidFill>
                  <a:latin typeface="Poppins"/>
                  <a:ea typeface="Poppins"/>
                  <a:cs typeface="Poppins"/>
                  <a:sym typeface="Poppins"/>
                </a:rPr>
                <a:t>Local businesses</a:t>
              </a:r>
            </a:p>
            <a:p>
              <a:pPr marL="561342" lvl="1" indent="-280671" algn="l">
                <a:lnSpc>
                  <a:spcPts val="3640"/>
                </a:lnSpc>
                <a:buFont typeface="Arial"/>
                <a:buChar char="•"/>
              </a:pPr>
              <a:r>
                <a:rPr lang="en-US" sz="2600">
                  <a:solidFill>
                    <a:srgbClr val="3B5675"/>
                  </a:solidFill>
                  <a:latin typeface="Poppins"/>
                  <a:ea typeface="Poppins"/>
                  <a:cs typeface="Poppins"/>
                  <a:sym typeface="Poppins"/>
                </a:rPr>
                <a:t>Faith-based organizations </a:t>
              </a:r>
            </a:p>
            <a:p>
              <a:pPr marL="561342" lvl="1" indent="-280671" algn="l">
                <a:lnSpc>
                  <a:spcPts val="3640"/>
                </a:lnSpc>
                <a:buFont typeface="Arial"/>
                <a:buChar char="•"/>
              </a:pPr>
              <a:r>
                <a:rPr lang="en-US" sz="2600">
                  <a:solidFill>
                    <a:srgbClr val="3B5675"/>
                  </a:solidFill>
                  <a:latin typeface="Poppins"/>
                  <a:ea typeface="Poppins"/>
                  <a:cs typeface="Poppins"/>
                  <a:sym typeface="Poppins"/>
                </a:rPr>
                <a:t>Current/former volunteers </a:t>
              </a:r>
            </a:p>
          </p:txBody>
        </p:sp>
        <p:sp>
          <p:nvSpPr>
            <p:cNvPr id="36" name="TextBox 36"/>
            <p:cNvSpPr txBox="1"/>
            <p:nvPr/>
          </p:nvSpPr>
          <p:spPr>
            <a:xfrm>
              <a:off x="947200" y="86293"/>
              <a:ext cx="11898707"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Who do you ask?</a:t>
              </a:r>
            </a:p>
          </p:txBody>
        </p:sp>
        <p:sp>
          <p:nvSpPr>
            <p:cNvPr id="37" name="TextBox 37"/>
            <p:cNvSpPr txBox="1"/>
            <p:nvPr/>
          </p:nvSpPr>
          <p:spPr>
            <a:xfrm>
              <a:off x="8239831" y="1184698"/>
              <a:ext cx="6780480" cy="180742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3B5675"/>
                  </a:solidFill>
                  <a:latin typeface="Poppins"/>
                  <a:ea typeface="Poppins"/>
                  <a:cs typeface="Poppins"/>
                  <a:sym typeface="Poppins"/>
                </a:rPr>
                <a:t>HOA’s and NA’s </a:t>
              </a:r>
            </a:p>
            <a:p>
              <a:pPr marL="561342" lvl="1" indent="-280671" algn="l">
                <a:lnSpc>
                  <a:spcPts val="3640"/>
                </a:lnSpc>
                <a:buFont typeface="Arial"/>
                <a:buChar char="•"/>
              </a:pPr>
              <a:r>
                <a:rPr lang="en-US" sz="2600">
                  <a:solidFill>
                    <a:srgbClr val="3B5675"/>
                  </a:solidFill>
                  <a:latin typeface="Poppins"/>
                  <a:ea typeface="Poppins"/>
                  <a:cs typeface="Poppins"/>
                  <a:sym typeface="Poppins"/>
                </a:rPr>
                <a:t>Community groups</a:t>
              </a:r>
            </a:p>
            <a:p>
              <a:pPr marL="561342" lvl="1" indent="-280671" algn="l">
                <a:lnSpc>
                  <a:spcPts val="3640"/>
                </a:lnSpc>
                <a:buFont typeface="Arial"/>
                <a:buChar char="•"/>
              </a:pPr>
              <a:r>
                <a:rPr lang="en-US" sz="2600">
                  <a:solidFill>
                    <a:srgbClr val="3B5675"/>
                  </a:solidFill>
                  <a:latin typeface="Poppins"/>
                  <a:ea typeface="Poppins"/>
                  <a:cs typeface="Poppins"/>
                  <a:sym typeface="Poppins"/>
                </a:rPr>
                <a:t>Schools</a:t>
              </a:r>
            </a:p>
          </p:txBody>
        </p:sp>
      </p:grpSp>
      <p:sp>
        <p:nvSpPr>
          <p:cNvPr id="38" name="TextBox 38"/>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grpSp>
        <p:nvGrpSpPr>
          <p:cNvPr id="9" name="Group 9"/>
          <p:cNvGrpSpPr/>
          <p:nvPr/>
        </p:nvGrpSpPr>
        <p:grpSpPr>
          <a:xfrm>
            <a:off x="0" y="-194"/>
            <a:ext cx="9144000" cy="9335589"/>
            <a:chOff x="0" y="0"/>
            <a:chExt cx="3187451" cy="3254236"/>
          </a:xfrm>
        </p:grpSpPr>
        <p:sp>
          <p:nvSpPr>
            <p:cNvPr id="10" name="Freeform 10"/>
            <p:cNvSpPr/>
            <p:nvPr/>
          </p:nvSpPr>
          <p:spPr>
            <a:xfrm>
              <a:off x="0" y="0"/>
              <a:ext cx="3187451" cy="3254236"/>
            </a:xfrm>
            <a:custGeom>
              <a:avLst/>
              <a:gdLst/>
              <a:ahLst/>
              <a:cxnLst/>
              <a:rect l="l" t="t" r="r" b="b"/>
              <a:pathLst>
                <a:path w="3187451" h="3254236">
                  <a:moveTo>
                    <a:pt x="0" y="0"/>
                  </a:moveTo>
                  <a:lnTo>
                    <a:pt x="3187451" y="0"/>
                  </a:lnTo>
                  <a:lnTo>
                    <a:pt x="3187451" y="3254236"/>
                  </a:lnTo>
                  <a:lnTo>
                    <a:pt x="0" y="3254236"/>
                  </a:lnTo>
                  <a:close/>
                </a:path>
              </a:pathLst>
            </a:custGeom>
            <a:solidFill>
              <a:srgbClr val="3B5675"/>
            </a:solidFill>
          </p:spPr>
          <p:txBody>
            <a:bodyPr/>
            <a:lstStyle/>
            <a:p>
              <a:endParaRPr lang="en-US"/>
            </a:p>
          </p:txBody>
        </p:sp>
        <p:sp>
          <p:nvSpPr>
            <p:cNvPr id="11" name="TextBox 11"/>
            <p:cNvSpPr txBox="1"/>
            <p:nvPr/>
          </p:nvSpPr>
          <p:spPr>
            <a:xfrm>
              <a:off x="0" y="-28575"/>
              <a:ext cx="3187451" cy="3282811"/>
            </a:xfrm>
            <a:prstGeom prst="rect">
              <a:avLst/>
            </a:prstGeom>
          </p:spPr>
          <p:txBody>
            <a:bodyPr lIns="50800" tIns="50800" rIns="50800" bIns="50800" rtlCol="0" anchor="ctr"/>
            <a:lstStyle/>
            <a:p>
              <a:pPr algn="ctr">
                <a:lnSpc>
                  <a:spcPts val="1679"/>
                </a:lnSpc>
              </a:pPr>
              <a:endParaRPr/>
            </a:p>
          </p:txBody>
        </p:sp>
      </p:grpSp>
      <p:sp>
        <p:nvSpPr>
          <p:cNvPr id="12" name="Freeform 12"/>
          <p:cNvSpPr/>
          <p:nvPr/>
        </p:nvSpPr>
        <p:spPr>
          <a:xfrm>
            <a:off x="2536613" y="1693122"/>
            <a:ext cx="4221625" cy="279683"/>
          </a:xfrm>
          <a:custGeom>
            <a:avLst/>
            <a:gdLst/>
            <a:ahLst/>
            <a:cxnLst/>
            <a:rect l="l" t="t" r="r" b="b"/>
            <a:pathLst>
              <a:path w="4221625" h="279683">
                <a:moveTo>
                  <a:pt x="0" y="0"/>
                </a:moveTo>
                <a:lnTo>
                  <a:pt x="4221625" y="0"/>
                </a:lnTo>
                <a:lnTo>
                  <a:pt x="4221625" y="279682"/>
                </a:lnTo>
                <a:lnTo>
                  <a:pt x="0" y="279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0083662" y="1013037"/>
            <a:ext cx="7448031" cy="680085"/>
          </a:xfrm>
          <a:prstGeom prst="rect">
            <a:avLst/>
          </a:prstGeom>
        </p:spPr>
        <p:txBody>
          <a:bodyPr lIns="0" tIns="0" rIns="0" bIns="0" rtlCol="0" anchor="t">
            <a:spAutoFit/>
          </a:bodyPr>
          <a:lstStyle/>
          <a:p>
            <a:pPr algn="ctr">
              <a:lnSpc>
                <a:spcPts val="4545"/>
              </a:lnSpc>
              <a:spcBef>
                <a:spcPct val="0"/>
              </a:spcBef>
            </a:pPr>
            <a:r>
              <a:rPr lang="en-US" sz="4500" b="1">
                <a:solidFill>
                  <a:srgbClr val="3B5675"/>
                </a:solidFill>
                <a:latin typeface="GistX Ultra-Bold"/>
                <a:ea typeface="GistX Ultra-Bold"/>
                <a:cs typeface="GistX Ultra-Bold"/>
                <a:sym typeface="GistX Ultra-Bold"/>
              </a:rPr>
              <a:t>REQUEST LANGUAGE</a:t>
            </a:r>
          </a:p>
        </p:txBody>
      </p:sp>
      <p:sp>
        <p:nvSpPr>
          <p:cNvPr id="14" name="Freeform 14"/>
          <p:cNvSpPr/>
          <p:nvPr/>
        </p:nvSpPr>
        <p:spPr>
          <a:xfrm>
            <a:off x="11588052" y="1699260"/>
            <a:ext cx="4221625" cy="279683"/>
          </a:xfrm>
          <a:custGeom>
            <a:avLst/>
            <a:gdLst/>
            <a:ahLst/>
            <a:cxnLst/>
            <a:rect l="l" t="t" r="r" b="b"/>
            <a:pathLst>
              <a:path w="4221625" h="279683">
                <a:moveTo>
                  <a:pt x="0" y="0"/>
                </a:moveTo>
                <a:lnTo>
                  <a:pt x="4221625" y="0"/>
                </a:lnTo>
                <a:lnTo>
                  <a:pt x="4221625" y="279683"/>
                </a:lnTo>
                <a:lnTo>
                  <a:pt x="0" y="2796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6</a:t>
            </a:r>
          </a:p>
        </p:txBody>
      </p:sp>
      <p:sp>
        <p:nvSpPr>
          <p:cNvPr id="16" name="TextBox 16"/>
          <p:cNvSpPr txBox="1"/>
          <p:nvPr/>
        </p:nvSpPr>
        <p:spPr>
          <a:xfrm>
            <a:off x="246101" y="1028700"/>
            <a:ext cx="8802649" cy="680085"/>
          </a:xfrm>
          <a:prstGeom prst="rect">
            <a:avLst/>
          </a:prstGeom>
        </p:spPr>
        <p:txBody>
          <a:bodyPr lIns="0" tIns="0" rIns="0" bIns="0" rtlCol="0" anchor="t">
            <a:spAutoFit/>
          </a:bodyPr>
          <a:lstStyle/>
          <a:p>
            <a:pPr algn="ctr">
              <a:lnSpc>
                <a:spcPts val="4545"/>
              </a:lnSpc>
              <a:spcBef>
                <a:spcPct val="0"/>
              </a:spcBef>
            </a:pPr>
            <a:r>
              <a:rPr lang="en-US" sz="4500" b="1">
                <a:solidFill>
                  <a:srgbClr val="E1C94B"/>
                </a:solidFill>
                <a:latin typeface="GistX Ultra-Bold"/>
                <a:ea typeface="GistX Ultra-Bold"/>
                <a:cs typeface="GistX Ultra-Bold"/>
                <a:sym typeface="GistX Ultra-Bold"/>
              </a:rPr>
              <a:t>REQUEST DETAILS</a:t>
            </a:r>
          </a:p>
        </p:txBody>
      </p:sp>
      <p:sp>
        <p:nvSpPr>
          <p:cNvPr id="17" name="TextBox 17"/>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18" name="TextBox 18"/>
          <p:cNvSpPr txBox="1"/>
          <p:nvPr/>
        </p:nvSpPr>
        <p:spPr>
          <a:xfrm>
            <a:off x="9945238" y="2668110"/>
            <a:ext cx="7724880" cy="1102360"/>
          </a:xfrm>
          <a:prstGeom prst="rect">
            <a:avLst/>
          </a:prstGeom>
        </p:spPr>
        <p:txBody>
          <a:bodyPr lIns="0" tIns="0" rIns="0" bIns="0" rtlCol="0" anchor="t">
            <a:spAutoFit/>
          </a:bodyPr>
          <a:lstStyle/>
          <a:p>
            <a:pPr algn="ctr">
              <a:lnSpc>
                <a:spcPts val="4339"/>
              </a:lnSpc>
            </a:pPr>
            <a:r>
              <a:rPr lang="en-US" sz="3099" i="1">
                <a:solidFill>
                  <a:srgbClr val="3B5675"/>
                </a:solidFill>
                <a:latin typeface="Poppins Italics"/>
                <a:ea typeface="Poppins Italics"/>
                <a:cs typeface="Poppins Italics"/>
                <a:sym typeface="Poppins Italics"/>
              </a:rPr>
              <a:t>Don’t just say “we need volunteers” - language should be inviting!</a:t>
            </a:r>
          </a:p>
        </p:txBody>
      </p:sp>
      <p:sp>
        <p:nvSpPr>
          <p:cNvPr id="19" name="TextBox 19"/>
          <p:cNvSpPr txBox="1"/>
          <p:nvPr/>
        </p:nvSpPr>
        <p:spPr>
          <a:xfrm>
            <a:off x="651546" y="2668110"/>
            <a:ext cx="7840909" cy="5445760"/>
          </a:xfrm>
          <a:prstGeom prst="rect">
            <a:avLst/>
          </a:prstGeom>
        </p:spPr>
        <p:txBody>
          <a:bodyPr lIns="0" tIns="0" rIns="0" bIns="0" rtlCol="0" anchor="t">
            <a:spAutoFit/>
          </a:bodyPr>
          <a:lstStyle/>
          <a:p>
            <a:pPr marL="669289" lvl="1" indent="-334645" algn="l">
              <a:lnSpc>
                <a:spcPts val="4339"/>
              </a:lnSpc>
              <a:buFont typeface="Arial"/>
              <a:buChar char="•"/>
            </a:pPr>
            <a:r>
              <a:rPr lang="en-US" sz="3099">
                <a:solidFill>
                  <a:srgbClr val="FFFFFF"/>
                </a:solidFill>
                <a:latin typeface="Poppins"/>
                <a:ea typeface="Poppins"/>
                <a:cs typeface="Poppins"/>
                <a:sym typeface="Poppins"/>
              </a:rPr>
              <a:t>When and where are volunteers needed?</a:t>
            </a:r>
          </a:p>
          <a:p>
            <a:pPr algn="l">
              <a:lnSpc>
                <a:spcPts val="4339"/>
              </a:lnSpc>
            </a:pPr>
            <a:endParaRPr lang="en-US" sz="3099">
              <a:solidFill>
                <a:srgbClr val="FFFFFF"/>
              </a:solidFill>
              <a:latin typeface="Poppins"/>
              <a:ea typeface="Poppins"/>
              <a:cs typeface="Poppins"/>
              <a:sym typeface="Poppins"/>
            </a:endParaRPr>
          </a:p>
          <a:p>
            <a:pPr marL="669289" lvl="1" indent="-334645" algn="l">
              <a:lnSpc>
                <a:spcPts val="4339"/>
              </a:lnSpc>
              <a:buFont typeface="Arial"/>
              <a:buChar char="•"/>
            </a:pPr>
            <a:r>
              <a:rPr lang="en-US" sz="3099">
                <a:solidFill>
                  <a:srgbClr val="FFFFFF"/>
                </a:solidFill>
                <a:latin typeface="Poppins"/>
                <a:ea typeface="Poppins"/>
                <a:cs typeface="Poppins"/>
                <a:sym typeface="Poppins"/>
              </a:rPr>
              <a:t>What will volunteers be doing?</a:t>
            </a:r>
          </a:p>
          <a:p>
            <a:pPr algn="l">
              <a:lnSpc>
                <a:spcPts val="4339"/>
              </a:lnSpc>
            </a:pPr>
            <a:endParaRPr lang="en-US" sz="3099">
              <a:solidFill>
                <a:srgbClr val="FFFFFF"/>
              </a:solidFill>
              <a:latin typeface="Poppins"/>
              <a:ea typeface="Poppins"/>
              <a:cs typeface="Poppins"/>
              <a:sym typeface="Poppins"/>
            </a:endParaRPr>
          </a:p>
          <a:p>
            <a:pPr marL="669289" lvl="1" indent="-334645" algn="l">
              <a:lnSpc>
                <a:spcPts val="4339"/>
              </a:lnSpc>
              <a:buFont typeface="Arial"/>
              <a:buChar char="•"/>
            </a:pPr>
            <a:r>
              <a:rPr lang="en-US" sz="3099">
                <a:solidFill>
                  <a:srgbClr val="FFFFFF"/>
                </a:solidFill>
                <a:latin typeface="Poppins"/>
                <a:ea typeface="Poppins"/>
                <a:cs typeface="Poppins"/>
                <a:sym typeface="Poppins"/>
              </a:rPr>
              <a:t>What outcomes will volunteers help bring about?  (ex: sense of community, cleaner streets)</a:t>
            </a:r>
          </a:p>
          <a:p>
            <a:pPr algn="l">
              <a:lnSpc>
                <a:spcPts val="4339"/>
              </a:lnSpc>
            </a:pPr>
            <a:endParaRPr lang="en-US" sz="3099">
              <a:solidFill>
                <a:srgbClr val="FFFFFF"/>
              </a:solidFill>
              <a:latin typeface="Poppins"/>
              <a:ea typeface="Poppins"/>
              <a:cs typeface="Poppins"/>
              <a:sym typeface="Poppins"/>
            </a:endParaRPr>
          </a:p>
          <a:p>
            <a:pPr marL="669289" lvl="1" indent="-334645" algn="l">
              <a:lnSpc>
                <a:spcPts val="4339"/>
              </a:lnSpc>
              <a:buFont typeface="Arial"/>
              <a:buChar char="•"/>
            </a:pPr>
            <a:r>
              <a:rPr lang="en-US" sz="3099">
                <a:solidFill>
                  <a:srgbClr val="FFFFFF"/>
                </a:solidFill>
                <a:latin typeface="Poppins"/>
                <a:ea typeface="Poppins"/>
                <a:cs typeface="Poppins"/>
                <a:sym typeface="Poppins"/>
              </a:rPr>
              <a:t>How do they sign up?</a:t>
            </a:r>
          </a:p>
        </p:txBody>
      </p:sp>
      <p:grpSp>
        <p:nvGrpSpPr>
          <p:cNvPr id="20" name="Group 20"/>
          <p:cNvGrpSpPr/>
          <p:nvPr/>
        </p:nvGrpSpPr>
        <p:grpSpPr>
          <a:xfrm>
            <a:off x="9372600" y="4516788"/>
            <a:ext cx="4648705" cy="3382202"/>
            <a:chOff x="0" y="0"/>
            <a:chExt cx="6198274" cy="4509602"/>
          </a:xfrm>
        </p:grpSpPr>
        <p:sp>
          <p:nvSpPr>
            <p:cNvPr id="21" name="TextBox 21"/>
            <p:cNvSpPr txBox="1"/>
            <p:nvPr/>
          </p:nvSpPr>
          <p:spPr>
            <a:xfrm>
              <a:off x="0" y="612607"/>
              <a:ext cx="6198274" cy="3896995"/>
            </a:xfrm>
            <a:prstGeom prst="rect">
              <a:avLst/>
            </a:prstGeom>
          </p:spPr>
          <p:txBody>
            <a:bodyPr lIns="0" tIns="0" rIns="0" bIns="0" rtlCol="0" anchor="t">
              <a:spAutoFit/>
            </a:bodyPr>
            <a:lstStyle/>
            <a:p>
              <a:pPr algn="ctr">
                <a:lnSpc>
                  <a:spcPts val="3359"/>
                </a:lnSpc>
              </a:pPr>
              <a:r>
                <a:rPr lang="en-US" sz="2399">
                  <a:solidFill>
                    <a:srgbClr val="3B5675"/>
                  </a:solidFill>
                  <a:latin typeface="Poppins"/>
                  <a:ea typeface="Poppins"/>
                  <a:cs typeface="Poppins"/>
                  <a:sym typeface="Poppins"/>
                </a:rPr>
                <a:t>We need volunteers...</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We want volunteers...</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We need your help with...</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We can’t do this without you...</a:t>
              </a:r>
            </a:p>
          </p:txBody>
        </p:sp>
        <p:sp>
          <p:nvSpPr>
            <p:cNvPr id="22" name="TextBox 22"/>
            <p:cNvSpPr txBox="1"/>
            <p:nvPr/>
          </p:nvSpPr>
          <p:spPr>
            <a:xfrm>
              <a:off x="1701755" y="-66675"/>
              <a:ext cx="2794763" cy="544195"/>
            </a:xfrm>
            <a:prstGeom prst="rect">
              <a:avLst/>
            </a:prstGeom>
          </p:spPr>
          <p:txBody>
            <a:bodyPr lIns="0" tIns="0" rIns="0" bIns="0" rtlCol="0" anchor="t">
              <a:spAutoFit/>
            </a:bodyPr>
            <a:lstStyle/>
            <a:p>
              <a:pPr algn="l">
                <a:lnSpc>
                  <a:spcPts val="3359"/>
                </a:lnSpc>
              </a:pPr>
              <a:r>
                <a:rPr lang="en-US" sz="2399" b="1">
                  <a:solidFill>
                    <a:srgbClr val="3B5675"/>
                  </a:solidFill>
                  <a:latin typeface="Poppins Bold"/>
                  <a:ea typeface="Poppins Bold"/>
                  <a:cs typeface="Poppins Bold"/>
                  <a:sym typeface="Poppins Bold"/>
                </a:rPr>
                <a:t>Instead of...</a:t>
              </a:r>
            </a:p>
          </p:txBody>
        </p:sp>
      </p:grpSp>
      <p:grpSp>
        <p:nvGrpSpPr>
          <p:cNvPr id="23" name="Group 23"/>
          <p:cNvGrpSpPr/>
          <p:nvPr/>
        </p:nvGrpSpPr>
        <p:grpSpPr>
          <a:xfrm>
            <a:off x="14268636" y="4516788"/>
            <a:ext cx="3753626" cy="3377407"/>
            <a:chOff x="0" y="0"/>
            <a:chExt cx="5004835" cy="4503210"/>
          </a:xfrm>
        </p:grpSpPr>
        <p:sp>
          <p:nvSpPr>
            <p:cNvPr id="24" name="TextBox 24"/>
            <p:cNvSpPr txBox="1"/>
            <p:nvPr/>
          </p:nvSpPr>
          <p:spPr>
            <a:xfrm>
              <a:off x="0" y="606214"/>
              <a:ext cx="5004835" cy="3896995"/>
            </a:xfrm>
            <a:prstGeom prst="rect">
              <a:avLst/>
            </a:prstGeom>
          </p:spPr>
          <p:txBody>
            <a:bodyPr lIns="0" tIns="0" rIns="0" bIns="0" rtlCol="0" anchor="t">
              <a:spAutoFit/>
            </a:bodyPr>
            <a:lstStyle/>
            <a:p>
              <a:pPr algn="ctr">
                <a:lnSpc>
                  <a:spcPts val="3359"/>
                </a:lnSpc>
              </a:pPr>
              <a:r>
                <a:rPr lang="en-US" sz="2399">
                  <a:solidFill>
                    <a:srgbClr val="3B5675"/>
                  </a:solidFill>
                  <a:latin typeface="Poppins"/>
                  <a:ea typeface="Poppins"/>
                  <a:cs typeface="Poppins"/>
                  <a:sym typeface="Poppins"/>
                </a:rPr>
                <a:t>Join us in our mission</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Use your skills to...</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Grow with us...</a:t>
              </a:r>
            </a:p>
            <a:p>
              <a:pPr algn="ctr">
                <a:lnSpc>
                  <a:spcPts val="3359"/>
                </a:lnSpc>
              </a:pPr>
              <a:endParaRPr lang="en-US" sz="2399">
                <a:solidFill>
                  <a:srgbClr val="3B5675"/>
                </a:solidFill>
                <a:latin typeface="Poppins"/>
                <a:ea typeface="Poppins"/>
                <a:cs typeface="Poppins"/>
                <a:sym typeface="Poppins"/>
              </a:endParaRPr>
            </a:p>
            <a:p>
              <a:pPr algn="ctr">
                <a:lnSpc>
                  <a:spcPts val="3359"/>
                </a:lnSpc>
              </a:pPr>
              <a:r>
                <a:rPr lang="en-US" sz="2399">
                  <a:solidFill>
                    <a:srgbClr val="3B5675"/>
                  </a:solidFill>
                  <a:latin typeface="Poppins"/>
                  <a:ea typeface="Poppins"/>
                  <a:cs typeface="Poppins"/>
                  <a:sym typeface="Poppins"/>
                </a:rPr>
                <a:t>Share your gift by...</a:t>
              </a:r>
            </a:p>
          </p:txBody>
        </p:sp>
        <p:sp>
          <p:nvSpPr>
            <p:cNvPr id="25" name="TextBox 25"/>
            <p:cNvSpPr txBox="1"/>
            <p:nvPr/>
          </p:nvSpPr>
          <p:spPr>
            <a:xfrm>
              <a:off x="1314993" y="-66675"/>
              <a:ext cx="2374849" cy="544195"/>
            </a:xfrm>
            <a:prstGeom prst="rect">
              <a:avLst/>
            </a:prstGeom>
          </p:spPr>
          <p:txBody>
            <a:bodyPr lIns="0" tIns="0" rIns="0" bIns="0" rtlCol="0" anchor="t">
              <a:spAutoFit/>
            </a:bodyPr>
            <a:lstStyle/>
            <a:p>
              <a:pPr algn="ctr">
                <a:lnSpc>
                  <a:spcPts val="3359"/>
                </a:lnSpc>
              </a:pPr>
              <a:r>
                <a:rPr lang="en-US" sz="2399" b="1">
                  <a:solidFill>
                    <a:srgbClr val="3B5675"/>
                  </a:solidFill>
                  <a:latin typeface="Poppins Bold"/>
                  <a:ea typeface="Poppins Bold"/>
                  <a:cs typeface="Poppins Bold"/>
                  <a:sym typeface="Poppins Bold"/>
                </a:rPr>
                <a:t>Use...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6234" y="6114030"/>
            <a:ext cx="7538527" cy="2688408"/>
            <a:chOff x="0" y="0"/>
            <a:chExt cx="1176566" cy="419590"/>
          </a:xfrm>
        </p:grpSpPr>
        <p:sp>
          <p:nvSpPr>
            <p:cNvPr id="3" name="Freeform 3"/>
            <p:cNvSpPr/>
            <p:nvPr/>
          </p:nvSpPr>
          <p:spPr>
            <a:xfrm>
              <a:off x="0" y="0"/>
              <a:ext cx="1176566" cy="419590"/>
            </a:xfrm>
            <a:custGeom>
              <a:avLst/>
              <a:gdLst/>
              <a:ahLst/>
              <a:cxnLst/>
              <a:rect l="l" t="t" r="r" b="b"/>
              <a:pathLst>
                <a:path w="1176566" h="419590">
                  <a:moveTo>
                    <a:pt x="48268" y="0"/>
                  </a:moveTo>
                  <a:lnTo>
                    <a:pt x="1128298" y="0"/>
                  </a:lnTo>
                  <a:cubicBezTo>
                    <a:pt x="1141100" y="0"/>
                    <a:pt x="1153377" y="5085"/>
                    <a:pt x="1162429" y="14137"/>
                  </a:cubicBezTo>
                  <a:cubicBezTo>
                    <a:pt x="1171481" y="23189"/>
                    <a:pt x="1176566" y="35467"/>
                    <a:pt x="1176566" y="48268"/>
                  </a:cubicBezTo>
                  <a:lnTo>
                    <a:pt x="1176566" y="371322"/>
                  </a:lnTo>
                  <a:cubicBezTo>
                    <a:pt x="1176566" y="384123"/>
                    <a:pt x="1171481" y="396400"/>
                    <a:pt x="1162429" y="405453"/>
                  </a:cubicBezTo>
                  <a:cubicBezTo>
                    <a:pt x="1153377" y="414505"/>
                    <a:pt x="1141100" y="419590"/>
                    <a:pt x="1128298" y="419590"/>
                  </a:cubicBezTo>
                  <a:lnTo>
                    <a:pt x="48268" y="419590"/>
                  </a:lnTo>
                  <a:cubicBezTo>
                    <a:pt x="35467" y="419590"/>
                    <a:pt x="23189" y="414505"/>
                    <a:pt x="14137" y="405453"/>
                  </a:cubicBezTo>
                  <a:cubicBezTo>
                    <a:pt x="5085" y="396400"/>
                    <a:pt x="0" y="384123"/>
                    <a:pt x="0" y="371322"/>
                  </a:cubicBezTo>
                  <a:lnTo>
                    <a:pt x="0" y="48268"/>
                  </a:lnTo>
                  <a:cubicBezTo>
                    <a:pt x="0" y="35467"/>
                    <a:pt x="5085" y="23189"/>
                    <a:pt x="14137" y="14137"/>
                  </a:cubicBezTo>
                  <a:cubicBezTo>
                    <a:pt x="23189" y="5085"/>
                    <a:pt x="35467" y="0"/>
                    <a:pt x="48268" y="0"/>
                  </a:cubicBezTo>
                  <a:close/>
                </a:path>
              </a:pathLst>
            </a:custGeom>
            <a:solidFill>
              <a:srgbClr val="9783BC">
                <a:alpha val="13725"/>
              </a:srgbClr>
            </a:solidFill>
          </p:spPr>
          <p:txBody>
            <a:bodyPr/>
            <a:lstStyle/>
            <a:p>
              <a:endParaRPr lang="en-US"/>
            </a:p>
          </p:txBody>
        </p:sp>
        <p:sp>
          <p:nvSpPr>
            <p:cNvPr id="4" name="TextBox 4"/>
            <p:cNvSpPr txBox="1"/>
            <p:nvPr/>
          </p:nvSpPr>
          <p:spPr>
            <a:xfrm>
              <a:off x="0" y="-47625"/>
              <a:ext cx="1176566" cy="46721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0" y="9242743"/>
            <a:ext cx="18288000" cy="1059284"/>
            <a:chOff x="0" y="0"/>
            <a:chExt cx="24384000" cy="1412378"/>
          </a:xfrm>
        </p:grpSpPr>
        <p:grpSp>
          <p:nvGrpSpPr>
            <p:cNvPr id="6" name="Group 6"/>
            <p:cNvGrpSpPr/>
            <p:nvPr/>
          </p:nvGrpSpPr>
          <p:grpSpPr>
            <a:xfrm>
              <a:off x="0" y="0"/>
              <a:ext cx="24384000" cy="1412378"/>
              <a:chOff x="0" y="0"/>
              <a:chExt cx="4816593" cy="278988"/>
            </a:xfrm>
          </p:grpSpPr>
          <p:sp>
            <p:nvSpPr>
              <p:cNvPr id="7" name="Freeform 7"/>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8" name="TextBox 8"/>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10" name="Freeform 10"/>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11" name="AutoShape 11"/>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12" name="Freeform 12"/>
          <p:cNvSpPr/>
          <p:nvPr/>
        </p:nvSpPr>
        <p:spPr>
          <a:xfrm>
            <a:off x="1458465" y="1204248"/>
            <a:ext cx="4221625" cy="279683"/>
          </a:xfrm>
          <a:custGeom>
            <a:avLst/>
            <a:gdLst/>
            <a:ahLst/>
            <a:cxnLst/>
            <a:rect l="l" t="t" r="r" b="b"/>
            <a:pathLst>
              <a:path w="4221625" h="279683">
                <a:moveTo>
                  <a:pt x="0" y="0"/>
                </a:moveTo>
                <a:lnTo>
                  <a:pt x="4221625" y="0"/>
                </a:lnTo>
                <a:lnTo>
                  <a:pt x="4221625" y="279682"/>
                </a:lnTo>
                <a:lnTo>
                  <a:pt x="0" y="279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1455327" y="2039121"/>
            <a:ext cx="7449434" cy="3623886"/>
            <a:chOff x="0" y="0"/>
            <a:chExt cx="1162661" cy="565594"/>
          </a:xfrm>
        </p:grpSpPr>
        <p:sp>
          <p:nvSpPr>
            <p:cNvPr id="14" name="Freeform 14"/>
            <p:cNvSpPr/>
            <p:nvPr/>
          </p:nvSpPr>
          <p:spPr>
            <a:xfrm>
              <a:off x="0" y="0"/>
              <a:ext cx="1162661" cy="565594"/>
            </a:xfrm>
            <a:custGeom>
              <a:avLst/>
              <a:gdLst/>
              <a:ahLst/>
              <a:cxnLst/>
              <a:rect l="l" t="t" r="r" b="b"/>
              <a:pathLst>
                <a:path w="1162661" h="565594">
                  <a:moveTo>
                    <a:pt x="48845" y="0"/>
                  </a:moveTo>
                  <a:lnTo>
                    <a:pt x="1113816" y="0"/>
                  </a:lnTo>
                  <a:cubicBezTo>
                    <a:pt x="1140792" y="0"/>
                    <a:pt x="1162661" y="21869"/>
                    <a:pt x="1162661" y="48845"/>
                  </a:cubicBezTo>
                  <a:lnTo>
                    <a:pt x="1162661" y="516748"/>
                  </a:lnTo>
                  <a:cubicBezTo>
                    <a:pt x="1162661" y="543725"/>
                    <a:pt x="1140792" y="565594"/>
                    <a:pt x="1113816" y="565594"/>
                  </a:cubicBezTo>
                  <a:lnTo>
                    <a:pt x="48845" y="565594"/>
                  </a:lnTo>
                  <a:cubicBezTo>
                    <a:pt x="21869" y="565594"/>
                    <a:pt x="0" y="543725"/>
                    <a:pt x="0" y="516748"/>
                  </a:cubicBezTo>
                  <a:lnTo>
                    <a:pt x="0" y="48845"/>
                  </a:lnTo>
                  <a:cubicBezTo>
                    <a:pt x="0" y="21869"/>
                    <a:pt x="21869" y="0"/>
                    <a:pt x="48845" y="0"/>
                  </a:cubicBezTo>
                  <a:close/>
                </a:path>
              </a:pathLst>
            </a:custGeom>
            <a:solidFill>
              <a:srgbClr val="A3B18A">
                <a:alpha val="13725"/>
              </a:srgbClr>
            </a:solidFill>
          </p:spPr>
          <p:txBody>
            <a:bodyPr/>
            <a:lstStyle/>
            <a:p>
              <a:endParaRPr lang="en-US"/>
            </a:p>
          </p:txBody>
        </p:sp>
        <p:sp>
          <p:nvSpPr>
            <p:cNvPr id="15" name="TextBox 15"/>
            <p:cNvSpPr txBox="1"/>
            <p:nvPr/>
          </p:nvSpPr>
          <p:spPr>
            <a:xfrm>
              <a:off x="0" y="-47625"/>
              <a:ext cx="1162661" cy="613219"/>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1149298" y="1771836"/>
            <a:ext cx="664845" cy="664845"/>
            <a:chOff x="0" y="0"/>
            <a:chExt cx="886460" cy="886460"/>
          </a:xfrm>
        </p:grpSpPr>
        <p:grpSp>
          <p:nvGrpSpPr>
            <p:cNvPr id="17" name="Group 17"/>
            <p:cNvGrpSpPr/>
            <p:nvPr/>
          </p:nvGrpSpPr>
          <p:grpSpPr>
            <a:xfrm>
              <a:off x="0" y="0"/>
              <a:ext cx="886460" cy="886460"/>
              <a:chOff x="0" y="0"/>
              <a:chExt cx="844583" cy="844583"/>
            </a:xfrm>
          </p:grpSpPr>
          <p:sp>
            <p:nvSpPr>
              <p:cNvPr id="18" name="Freeform 18"/>
              <p:cNvSpPr/>
              <p:nvPr/>
            </p:nvSpPr>
            <p:spPr>
              <a:xfrm>
                <a:off x="0" y="0"/>
                <a:ext cx="844583" cy="844583"/>
              </a:xfrm>
              <a:custGeom>
                <a:avLst/>
                <a:gdLst/>
                <a:ahLst/>
                <a:cxnLst/>
                <a:rect l="l" t="t" r="r" b="b"/>
                <a:pathLst>
                  <a:path w="844583" h="844583">
                    <a:moveTo>
                      <a:pt x="422291" y="0"/>
                    </a:moveTo>
                    <a:cubicBezTo>
                      <a:pt x="189066" y="0"/>
                      <a:pt x="0" y="189066"/>
                      <a:pt x="0" y="422291"/>
                    </a:cubicBezTo>
                    <a:cubicBezTo>
                      <a:pt x="0" y="655516"/>
                      <a:pt x="189066" y="844583"/>
                      <a:pt x="422291" y="844583"/>
                    </a:cubicBezTo>
                    <a:cubicBezTo>
                      <a:pt x="655516" y="844583"/>
                      <a:pt x="844583" y="655516"/>
                      <a:pt x="844583" y="422291"/>
                    </a:cubicBezTo>
                    <a:cubicBezTo>
                      <a:pt x="844583" y="189066"/>
                      <a:pt x="655516" y="0"/>
                      <a:pt x="422291" y="0"/>
                    </a:cubicBezTo>
                    <a:close/>
                  </a:path>
                </a:pathLst>
              </a:custGeom>
              <a:solidFill>
                <a:srgbClr val="A3B18A"/>
              </a:solidFill>
            </p:spPr>
            <p:txBody>
              <a:bodyPr/>
              <a:lstStyle/>
              <a:p>
                <a:endParaRPr lang="en-US"/>
              </a:p>
            </p:txBody>
          </p:sp>
          <p:sp>
            <p:nvSpPr>
              <p:cNvPr id="19" name="TextBox 19"/>
              <p:cNvSpPr txBox="1"/>
              <p:nvPr/>
            </p:nvSpPr>
            <p:spPr>
              <a:xfrm>
                <a:off x="79180" y="31555"/>
                <a:ext cx="686223" cy="733848"/>
              </a:xfrm>
              <a:prstGeom prst="rect">
                <a:avLst/>
              </a:prstGeom>
            </p:spPr>
            <p:txBody>
              <a:bodyPr lIns="50800" tIns="50800" rIns="50800" bIns="50800" rtlCol="0" anchor="ctr"/>
              <a:lstStyle/>
              <a:p>
                <a:pPr algn="ctr">
                  <a:lnSpc>
                    <a:spcPts val="1959"/>
                  </a:lnSpc>
                </a:pPr>
                <a:endParaRPr/>
              </a:p>
            </p:txBody>
          </p:sp>
        </p:grpSp>
        <p:sp>
          <p:nvSpPr>
            <p:cNvPr id="20" name="TextBox 20"/>
            <p:cNvSpPr txBox="1"/>
            <p:nvPr/>
          </p:nvSpPr>
          <p:spPr>
            <a:xfrm>
              <a:off x="293607" y="-7268"/>
              <a:ext cx="299247" cy="884344"/>
            </a:xfrm>
            <a:prstGeom prst="rect">
              <a:avLst/>
            </a:prstGeom>
          </p:spPr>
          <p:txBody>
            <a:bodyPr lIns="0" tIns="0" rIns="0" bIns="0" rtlCol="0" anchor="t">
              <a:spAutoFit/>
            </a:bodyPr>
            <a:lstStyle/>
            <a:p>
              <a:pPr algn="ctr">
                <a:lnSpc>
                  <a:spcPts val="5179"/>
                </a:lnSpc>
                <a:spcBef>
                  <a:spcPct val="0"/>
                </a:spcBef>
              </a:pPr>
              <a:r>
                <a:rPr lang="en-US" sz="3699" b="1">
                  <a:solidFill>
                    <a:srgbClr val="FFFFFF"/>
                  </a:solidFill>
                  <a:latin typeface="GistX Ultra-Bold"/>
                  <a:ea typeface="GistX Ultra-Bold"/>
                  <a:cs typeface="GistX Ultra-Bold"/>
                  <a:sym typeface="GistX Ultra-Bold"/>
                </a:rPr>
                <a:t>1</a:t>
              </a:r>
            </a:p>
          </p:txBody>
        </p:sp>
      </p:grpSp>
      <p:sp>
        <p:nvSpPr>
          <p:cNvPr id="21" name="TextBox 21"/>
          <p:cNvSpPr txBox="1"/>
          <p:nvPr/>
        </p:nvSpPr>
        <p:spPr>
          <a:xfrm>
            <a:off x="2040724" y="2056633"/>
            <a:ext cx="4111412" cy="559435"/>
          </a:xfrm>
          <a:prstGeom prst="rect">
            <a:avLst/>
          </a:prstGeom>
        </p:spPr>
        <p:txBody>
          <a:bodyPr lIns="0" tIns="0" rIns="0" bIns="0" rtlCol="0" anchor="t">
            <a:spAutoFit/>
          </a:bodyPr>
          <a:lstStyle/>
          <a:p>
            <a:pPr algn="l">
              <a:lnSpc>
                <a:spcPts val="4339"/>
              </a:lnSpc>
            </a:pPr>
            <a:r>
              <a:rPr lang="en-US" sz="3099" b="1">
                <a:solidFill>
                  <a:srgbClr val="3B5675"/>
                </a:solidFill>
                <a:latin typeface="Poppins Bold"/>
                <a:ea typeface="Poppins Bold"/>
                <a:cs typeface="Poppins Bold"/>
                <a:sym typeface="Poppins Bold"/>
              </a:rPr>
              <a:t>Confirmation Email</a:t>
            </a:r>
          </a:p>
        </p:txBody>
      </p:sp>
      <p:grpSp>
        <p:nvGrpSpPr>
          <p:cNvPr id="22" name="Group 22"/>
          <p:cNvGrpSpPr/>
          <p:nvPr/>
        </p:nvGrpSpPr>
        <p:grpSpPr>
          <a:xfrm>
            <a:off x="9709529" y="2039121"/>
            <a:ext cx="7429174" cy="3623886"/>
            <a:chOff x="0" y="0"/>
            <a:chExt cx="1159499" cy="565594"/>
          </a:xfrm>
        </p:grpSpPr>
        <p:sp>
          <p:nvSpPr>
            <p:cNvPr id="23" name="Freeform 23"/>
            <p:cNvSpPr/>
            <p:nvPr/>
          </p:nvSpPr>
          <p:spPr>
            <a:xfrm>
              <a:off x="0" y="0"/>
              <a:ext cx="1159499" cy="565594"/>
            </a:xfrm>
            <a:custGeom>
              <a:avLst/>
              <a:gdLst/>
              <a:ahLst/>
              <a:cxnLst/>
              <a:rect l="l" t="t" r="r" b="b"/>
              <a:pathLst>
                <a:path w="1159499" h="565594">
                  <a:moveTo>
                    <a:pt x="48979" y="0"/>
                  </a:moveTo>
                  <a:lnTo>
                    <a:pt x="1110521" y="0"/>
                  </a:lnTo>
                  <a:cubicBezTo>
                    <a:pt x="1137571" y="0"/>
                    <a:pt x="1159499" y="21928"/>
                    <a:pt x="1159499" y="48979"/>
                  </a:cubicBezTo>
                  <a:lnTo>
                    <a:pt x="1159499" y="516615"/>
                  </a:lnTo>
                  <a:cubicBezTo>
                    <a:pt x="1159499" y="529605"/>
                    <a:pt x="1154339" y="542063"/>
                    <a:pt x="1145154" y="551248"/>
                  </a:cubicBezTo>
                  <a:cubicBezTo>
                    <a:pt x="1135968" y="560433"/>
                    <a:pt x="1123511" y="565594"/>
                    <a:pt x="1110521" y="565594"/>
                  </a:cubicBezTo>
                  <a:lnTo>
                    <a:pt x="48979" y="565594"/>
                  </a:lnTo>
                  <a:cubicBezTo>
                    <a:pt x="21928" y="565594"/>
                    <a:pt x="0" y="543665"/>
                    <a:pt x="0" y="516615"/>
                  </a:cubicBezTo>
                  <a:lnTo>
                    <a:pt x="0" y="48979"/>
                  </a:lnTo>
                  <a:cubicBezTo>
                    <a:pt x="0" y="21928"/>
                    <a:pt x="21928" y="0"/>
                    <a:pt x="48979" y="0"/>
                  </a:cubicBezTo>
                  <a:close/>
                </a:path>
              </a:pathLst>
            </a:custGeom>
            <a:solidFill>
              <a:srgbClr val="E1C94B">
                <a:alpha val="13725"/>
              </a:srgbClr>
            </a:solidFill>
          </p:spPr>
          <p:txBody>
            <a:bodyPr/>
            <a:lstStyle/>
            <a:p>
              <a:endParaRPr lang="en-US"/>
            </a:p>
          </p:txBody>
        </p:sp>
        <p:sp>
          <p:nvSpPr>
            <p:cNvPr id="24" name="TextBox 24"/>
            <p:cNvSpPr txBox="1"/>
            <p:nvPr/>
          </p:nvSpPr>
          <p:spPr>
            <a:xfrm>
              <a:off x="0" y="-47625"/>
              <a:ext cx="1159499" cy="613219"/>
            </a:xfrm>
            <a:prstGeom prst="rect">
              <a:avLst/>
            </a:prstGeom>
          </p:spPr>
          <p:txBody>
            <a:bodyPr lIns="50800" tIns="50800" rIns="50800" bIns="50800" rtlCol="0" anchor="ctr"/>
            <a:lstStyle/>
            <a:p>
              <a:pPr algn="ctr">
                <a:lnSpc>
                  <a:spcPts val="2239"/>
                </a:lnSpc>
              </a:pPr>
              <a:endParaRPr/>
            </a:p>
          </p:txBody>
        </p:sp>
      </p:grpSp>
      <p:sp>
        <p:nvSpPr>
          <p:cNvPr id="25" name="TextBox 25"/>
          <p:cNvSpPr txBox="1"/>
          <p:nvPr/>
        </p:nvSpPr>
        <p:spPr>
          <a:xfrm>
            <a:off x="10247136" y="2117835"/>
            <a:ext cx="3398664" cy="559435"/>
          </a:xfrm>
          <a:prstGeom prst="rect">
            <a:avLst/>
          </a:prstGeom>
        </p:spPr>
        <p:txBody>
          <a:bodyPr lIns="0" tIns="0" rIns="0" bIns="0" rtlCol="0" anchor="t">
            <a:spAutoFit/>
          </a:bodyPr>
          <a:lstStyle/>
          <a:p>
            <a:pPr algn="l">
              <a:lnSpc>
                <a:spcPts val="4339"/>
              </a:lnSpc>
            </a:pPr>
            <a:r>
              <a:rPr lang="en-US" sz="3099" b="1">
                <a:solidFill>
                  <a:srgbClr val="3B5675"/>
                </a:solidFill>
                <a:latin typeface="Poppins Bold"/>
                <a:ea typeface="Poppins Bold"/>
                <a:cs typeface="Poppins Bold"/>
                <a:sym typeface="Poppins Bold"/>
              </a:rPr>
              <a:t>Reminder Email</a:t>
            </a:r>
          </a:p>
        </p:txBody>
      </p:sp>
      <p:grpSp>
        <p:nvGrpSpPr>
          <p:cNvPr id="26" name="Group 26"/>
          <p:cNvGrpSpPr/>
          <p:nvPr/>
        </p:nvGrpSpPr>
        <p:grpSpPr>
          <a:xfrm>
            <a:off x="9353691" y="1771836"/>
            <a:ext cx="664845" cy="664845"/>
            <a:chOff x="0" y="0"/>
            <a:chExt cx="844583" cy="844583"/>
          </a:xfrm>
        </p:grpSpPr>
        <p:sp>
          <p:nvSpPr>
            <p:cNvPr id="27" name="Freeform 27"/>
            <p:cNvSpPr/>
            <p:nvPr/>
          </p:nvSpPr>
          <p:spPr>
            <a:xfrm>
              <a:off x="0" y="0"/>
              <a:ext cx="844583" cy="844583"/>
            </a:xfrm>
            <a:custGeom>
              <a:avLst/>
              <a:gdLst/>
              <a:ahLst/>
              <a:cxnLst/>
              <a:rect l="l" t="t" r="r" b="b"/>
              <a:pathLst>
                <a:path w="844583" h="844583">
                  <a:moveTo>
                    <a:pt x="422291" y="0"/>
                  </a:moveTo>
                  <a:cubicBezTo>
                    <a:pt x="189066" y="0"/>
                    <a:pt x="0" y="189066"/>
                    <a:pt x="0" y="422291"/>
                  </a:cubicBezTo>
                  <a:cubicBezTo>
                    <a:pt x="0" y="655516"/>
                    <a:pt x="189066" y="844583"/>
                    <a:pt x="422291" y="844583"/>
                  </a:cubicBezTo>
                  <a:cubicBezTo>
                    <a:pt x="655516" y="844583"/>
                    <a:pt x="844583" y="655516"/>
                    <a:pt x="844583" y="422291"/>
                  </a:cubicBezTo>
                  <a:cubicBezTo>
                    <a:pt x="844583" y="189066"/>
                    <a:pt x="655516" y="0"/>
                    <a:pt x="422291" y="0"/>
                  </a:cubicBezTo>
                  <a:close/>
                </a:path>
              </a:pathLst>
            </a:custGeom>
            <a:solidFill>
              <a:srgbClr val="E1C94B"/>
            </a:solidFill>
          </p:spPr>
          <p:txBody>
            <a:bodyPr/>
            <a:lstStyle/>
            <a:p>
              <a:endParaRPr lang="en-US"/>
            </a:p>
          </p:txBody>
        </p:sp>
        <p:sp>
          <p:nvSpPr>
            <p:cNvPr id="28" name="TextBox 28"/>
            <p:cNvSpPr txBox="1"/>
            <p:nvPr/>
          </p:nvSpPr>
          <p:spPr>
            <a:xfrm>
              <a:off x="79180" y="31555"/>
              <a:ext cx="686223" cy="733848"/>
            </a:xfrm>
            <a:prstGeom prst="rect">
              <a:avLst/>
            </a:prstGeom>
          </p:spPr>
          <p:txBody>
            <a:bodyPr lIns="50800" tIns="50800" rIns="50800" bIns="50800" rtlCol="0" anchor="ctr"/>
            <a:lstStyle/>
            <a:p>
              <a:pPr algn="ctr">
                <a:lnSpc>
                  <a:spcPts val="1959"/>
                </a:lnSpc>
              </a:pPr>
              <a:endParaRPr/>
            </a:p>
          </p:txBody>
        </p:sp>
      </p:grpSp>
      <p:sp>
        <p:nvSpPr>
          <p:cNvPr id="29" name="TextBox 29"/>
          <p:cNvSpPr txBox="1"/>
          <p:nvPr/>
        </p:nvSpPr>
        <p:spPr>
          <a:xfrm>
            <a:off x="9537700" y="1748582"/>
            <a:ext cx="224435" cy="696595"/>
          </a:xfrm>
          <a:prstGeom prst="rect">
            <a:avLst/>
          </a:prstGeom>
        </p:spPr>
        <p:txBody>
          <a:bodyPr lIns="0" tIns="0" rIns="0" bIns="0" rtlCol="0" anchor="t">
            <a:spAutoFit/>
          </a:bodyPr>
          <a:lstStyle/>
          <a:p>
            <a:pPr algn="ctr">
              <a:lnSpc>
                <a:spcPts val="5179"/>
              </a:lnSpc>
              <a:spcBef>
                <a:spcPct val="0"/>
              </a:spcBef>
            </a:pPr>
            <a:r>
              <a:rPr lang="en-US" sz="3699" b="1">
                <a:solidFill>
                  <a:srgbClr val="FFFFFF"/>
                </a:solidFill>
                <a:latin typeface="GistX Ultra-Bold"/>
                <a:ea typeface="GistX Ultra-Bold"/>
                <a:cs typeface="GistX Ultra-Bold"/>
                <a:sym typeface="GistX Ultra-Bold"/>
              </a:rPr>
              <a:t>2</a:t>
            </a:r>
          </a:p>
        </p:txBody>
      </p:sp>
      <p:sp>
        <p:nvSpPr>
          <p:cNvPr id="30" name="TextBox 30"/>
          <p:cNvSpPr txBox="1"/>
          <p:nvPr/>
        </p:nvSpPr>
        <p:spPr>
          <a:xfrm>
            <a:off x="10446765" y="2764328"/>
            <a:ext cx="5166058" cy="263207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3B5675"/>
                </a:solidFill>
                <a:latin typeface="Poppins"/>
                <a:ea typeface="Poppins"/>
                <a:cs typeface="Poppins"/>
                <a:sym typeface="Poppins"/>
              </a:rPr>
              <a:t>Send 5-7 days prior to event</a:t>
            </a:r>
          </a:p>
          <a:p>
            <a:pPr marL="539749" lvl="1" indent="-269875" algn="l">
              <a:lnSpc>
                <a:spcPts val="3499"/>
              </a:lnSpc>
              <a:buFont typeface="Arial"/>
              <a:buChar char="•"/>
            </a:pPr>
            <a:r>
              <a:rPr lang="en-US" sz="2499">
                <a:solidFill>
                  <a:srgbClr val="3B5675"/>
                </a:solidFill>
                <a:latin typeface="Poppins"/>
                <a:ea typeface="Poppins"/>
                <a:cs typeface="Poppins"/>
                <a:sym typeface="Poppins"/>
              </a:rPr>
              <a:t>Include all previous details</a:t>
            </a:r>
          </a:p>
          <a:p>
            <a:pPr marL="539749" lvl="1" indent="-269875" algn="l">
              <a:lnSpc>
                <a:spcPts val="3499"/>
              </a:lnSpc>
              <a:buFont typeface="Arial"/>
              <a:buChar char="•"/>
            </a:pPr>
            <a:r>
              <a:rPr lang="en-US" sz="2499">
                <a:solidFill>
                  <a:srgbClr val="3B5675"/>
                </a:solidFill>
                <a:latin typeface="Poppins"/>
                <a:ea typeface="Poppins"/>
                <a:cs typeface="Poppins"/>
                <a:sym typeface="Poppins"/>
              </a:rPr>
              <a:t>Parking</a:t>
            </a:r>
          </a:p>
          <a:p>
            <a:pPr marL="539749" lvl="1" indent="-269875" algn="l">
              <a:lnSpc>
                <a:spcPts val="3499"/>
              </a:lnSpc>
              <a:buFont typeface="Arial"/>
              <a:buChar char="•"/>
            </a:pPr>
            <a:r>
              <a:rPr lang="en-US" sz="2499">
                <a:solidFill>
                  <a:srgbClr val="3B5675"/>
                </a:solidFill>
                <a:latin typeface="Poppins"/>
                <a:ea typeface="Poppins"/>
                <a:cs typeface="Poppins"/>
                <a:sym typeface="Poppins"/>
              </a:rPr>
              <a:t>Where to meet</a:t>
            </a:r>
          </a:p>
          <a:p>
            <a:pPr marL="539749" lvl="1" indent="-269875" algn="l">
              <a:lnSpc>
                <a:spcPts val="3499"/>
              </a:lnSpc>
              <a:buFont typeface="Arial"/>
              <a:buChar char="•"/>
            </a:pPr>
            <a:r>
              <a:rPr lang="en-US" sz="2499">
                <a:solidFill>
                  <a:srgbClr val="3B5675"/>
                </a:solidFill>
                <a:latin typeface="Poppins"/>
                <a:ea typeface="Poppins"/>
                <a:cs typeface="Poppins"/>
                <a:sym typeface="Poppins"/>
              </a:rPr>
              <a:t>Dress code</a:t>
            </a:r>
          </a:p>
          <a:p>
            <a:pPr marL="539749" lvl="1" indent="-269875" algn="l">
              <a:lnSpc>
                <a:spcPts val="3499"/>
              </a:lnSpc>
              <a:buFont typeface="Arial"/>
              <a:buChar char="•"/>
            </a:pPr>
            <a:r>
              <a:rPr lang="en-US" sz="2499">
                <a:solidFill>
                  <a:srgbClr val="3B5675"/>
                </a:solidFill>
                <a:latin typeface="Poppins"/>
                <a:ea typeface="Poppins"/>
                <a:cs typeface="Poppins"/>
                <a:sym typeface="Poppins"/>
              </a:rPr>
              <a:t>Supplies</a:t>
            </a:r>
          </a:p>
        </p:txBody>
      </p:sp>
      <p:sp>
        <p:nvSpPr>
          <p:cNvPr id="31" name="TextBox 31"/>
          <p:cNvSpPr txBox="1"/>
          <p:nvPr/>
        </p:nvSpPr>
        <p:spPr>
          <a:xfrm>
            <a:off x="2040724" y="6197360"/>
            <a:ext cx="4710131" cy="559435"/>
          </a:xfrm>
          <a:prstGeom prst="rect">
            <a:avLst/>
          </a:prstGeom>
        </p:spPr>
        <p:txBody>
          <a:bodyPr lIns="0" tIns="0" rIns="0" bIns="0" rtlCol="0" anchor="t">
            <a:spAutoFit/>
          </a:bodyPr>
          <a:lstStyle/>
          <a:p>
            <a:pPr algn="l">
              <a:lnSpc>
                <a:spcPts val="4339"/>
              </a:lnSpc>
            </a:pPr>
            <a:r>
              <a:rPr lang="en-US" sz="3099" b="1">
                <a:solidFill>
                  <a:srgbClr val="3B5675"/>
                </a:solidFill>
                <a:latin typeface="Poppins Bold"/>
                <a:ea typeface="Poppins Bold"/>
                <a:cs typeface="Poppins Bold"/>
                <a:sym typeface="Poppins Bold"/>
              </a:rPr>
              <a:t>Event Communication</a:t>
            </a:r>
          </a:p>
        </p:txBody>
      </p:sp>
      <p:grpSp>
        <p:nvGrpSpPr>
          <p:cNvPr id="32" name="Group 32"/>
          <p:cNvGrpSpPr/>
          <p:nvPr/>
        </p:nvGrpSpPr>
        <p:grpSpPr>
          <a:xfrm>
            <a:off x="1149298" y="5882082"/>
            <a:ext cx="664845" cy="664845"/>
            <a:chOff x="0" y="0"/>
            <a:chExt cx="844583" cy="844583"/>
          </a:xfrm>
        </p:grpSpPr>
        <p:sp>
          <p:nvSpPr>
            <p:cNvPr id="33" name="Freeform 33"/>
            <p:cNvSpPr/>
            <p:nvPr/>
          </p:nvSpPr>
          <p:spPr>
            <a:xfrm>
              <a:off x="0" y="0"/>
              <a:ext cx="844583" cy="844583"/>
            </a:xfrm>
            <a:custGeom>
              <a:avLst/>
              <a:gdLst/>
              <a:ahLst/>
              <a:cxnLst/>
              <a:rect l="l" t="t" r="r" b="b"/>
              <a:pathLst>
                <a:path w="844583" h="844583">
                  <a:moveTo>
                    <a:pt x="422291" y="0"/>
                  </a:moveTo>
                  <a:cubicBezTo>
                    <a:pt x="189066" y="0"/>
                    <a:pt x="0" y="189066"/>
                    <a:pt x="0" y="422291"/>
                  </a:cubicBezTo>
                  <a:cubicBezTo>
                    <a:pt x="0" y="655516"/>
                    <a:pt x="189066" y="844583"/>
                    <a:pt x="422291" y="844583"/>
                  </a:cubicBezTo>
                  <a:cubicBezTo>
                    <a:pt x="655516" y="844583"/>
                    <a:pt x="844583" y="655516"/>
                    <a:pt x="844583" y="422291"/>
                  </a:cubicBezTo>
                  <a:cubicBezTo>
                    <a:pt x="844583" y="189066"/>
                    <a:pt x="655516" y="0"/>
                    <a:pt x="422291" y="0"/>
                  </a:cubicBezTo>
                  <a:close/>
                </a:path>
              </a:pathLst>
            </a:custGeom>
            <a:solidFill>
              <a:srgbClr val="9783BC"/>
            </a:solidFill>
          </p:spPr>
          <p:txBody>
            <a:bodyPr/>
            <a:lstStyle/>
            <a:p>
              <a:endParaRPr lang="en-US"/>
            </a:p>
          </p:txBody>
        </p:sp>
        <p:sp>
          <p:nvSpPr>
            <p:cNvPr id="34" name="TextBox 34"/>
            <p:cNvSpPr txBox="1"/>
            <p:nvPr/>
          </p:nvSpPr>
          <p:spPr>
            <a:xfrm>
              <a:off x="79180" y="31555"/>
              <a:ext cx="686223" cy="733848"/>
            </a:xfrm>
            <a:prstGeom prst="rect">
              <a:avLst/>
            </a:prstGeom>
          </p:spPr>
          <p:txBody>
            <a:bodyPr lIns="50800" tIns="50800" rIns="50800" bIns="50800" rtlCol="0" anchor="ctr"/>
            <a:lstStyle/>
            <a:p>
              <a:pPr algn="ctr">
                <a:lnSpc>
                  <a:spcPts val="1959"/>
                </a:lnSpc>
              </a:pPr>
              <a:endParaRPr/>
            </a:p>
          </p:txBody>
        </p:sp>
      </p:grpSp>
      <p:sp>
        <p:nvSpPr>
          <p:cNvPr id="35" name="TextBox 35"/>
          <p:cNvSpPr txBox="1"/>
          <p:nvPr/>
        </p:nvSpPr>
        <p:spPr>
          <a:xfrm>
            <a:off x="1340927" y="5849062"/>
            <a:ext cx="224435" cy="696595"/>
          </a:xfrm>
          <a:prstGeom prst="rect">
            <a:avLst/>
          </a:prstGeom>
        </p:spPr>
        <p:txBody>
          <a:bodyPr lIns="0" tIns="0" rIns="0" bIns="0" rtlCol="0" anchor="t">
            <a:spAutoFit/>
          </a:bodyPr>
          <a:lstStyle/>
          <a:p>
            <a:pPr algn="ctr">
              <a:lnSpc>
                <a:spcPts val="5179"/>
              </a:lnSpc>
              <a:spcBef>
                <a:spcPct val="0"/>
              </a:spcBef>
            </a:pPr>
            <a:r>
              <a:rPr lang="en-US" sz="3699" b="1">
                <a:solidFill>
                  <a:srgbClr val="FFFFFF"/>
                </a:solidFill>
                <a:latin typeface="GistX Ultra-Bold"/>
                <a:ea typeface="GistX Ultra-Bold"/>
                <a:cs typeface="GistX Ultra-Bold"/>
                <a:sym typeface="GistX Ultra-Bold"/>
              </a:rPr>
              <a:t>3</a:t>
            </a:r>
          </a:p>
        </p:txBody>
      </p:sp>
      <p:sp>
        <p:nvSpPr>
          <p:cNvPr id="36" name="TextBox 36"/>
          <p:cNvSpPr txBox="1"/>
          <p:nvPr/>
        </p:nvSpPr>
        <p:spPr>
          <a:xfrm>
            <a:off x="2159560" y="6988911"/>
            <a:ext cx="6706169" cy="13176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3B5675"/>
                </a:solidFill>
                <a:latin typeface="Poppins"/>
                <a:ea typeface="Poppins"/>
                <a:cs typeface="Poppins"/>
                <a:sym typeface="Poppins"/>
              </a:rPr>
              <a:t>Unexpected changes (ex: weather delay)</a:t>
            </a:r>
          </a:p>
          <a:p>
            <a:pPr marL="539749" lvl="1" indent="-269875" algn="l">
              <a:lnSpc>
                <a:spcPts val="3499"/>
              </a:lnSpc>
              <a:buFont typeface="Arial"/>
              <a:buChar char="•"/>
            </a:pPr>
            <a:r>
              <a:rPr lang="en-US" sz="2499">
                <a:solidFill>
                  <a:srgbClr val="3B5675"/>
                </a:solidFill>
                <a:latin typeface="Poppins"/>
                <a:ea typeface="Poppins"/>
                <a:cs typeface="Poppins"/>
                <a:sym typeface="Poppins"/>
              </a:rPr>
              <a:t>On-site contact</a:t>
            </a:r>
          </a:p>
        </p:txBody>
      </p:sp>
      <p:sp>
        <p:nvSpPr>
          <p:cNvPr id="37" name="TextBox 37"/>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7</a:t>
            </a:r>
          </a:p>
        </p:txBody>
      </p:sp>
      <p:sp>
        <p:nvSpPr>
          <p:cNvPr id="38" name="TextBox 38"/>
          <p:cNvSpPr txBox="1"/>
          <p:nvPr/>
        </p:nvSpPr>
        <p:spPr>
          <a:xfrm>
            <a:off x="697189" y="524163"/>
            <a:ext cx="8802649" cy="680085"/>
          </a:xfrm>
          <a:prstGeom prst="rect">
            <a:avLst/>
          </a:prstGeom>
        </p:spPr>
        <p:txBody>
          <a:bodyPr lIns="0" tIns="0" rIns="0" bIns="0" rtlCol="0" anchor="t">
            <a:spAutoFit/>
          </a:bodyPr>
          <a:lstStyle/>
          <a:p>
            <a:pPr algn="l">
              <a:lnSpc>
                <a:spcPts val="4545"/>
              </a:lnSpc>
              <a:spcBef>
                <a:spcPct val="0"/>
              </a:spcBef>
            </a:pPr>
            <a:r>
              <a:rPr lang="en-US" sz="4500" b="1">
                <a:solidFill>
                  <a:srgbClr val="3B5675"/>
                </a:solidFill>
                <a:latin typeface="GistX Ultra-Bold"/>
                <a:ea typeface="GistX Ultra-Bold"/>
                <a:cs typeface="GistX Ultra-Bold"/>
                <a:sym typeface="GistX Ultra-Bold"/>
              </a:rPr>
              <a:t>COMMUNICATION</a:t>
            </a:r>
          </a:p>
        </p:txBody>
      </p:sp>
      <p:sp>
        <p:nvSpPr>
          <p:cNvPr id="39" name="TextBox 39"/>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40" name="TextBox 40"/>
          <p:cNvSpPr txBox="1"/>
          <p:nvPr/>
        </p:nvSpPr>
        <p:spPr>
          <a:xfrm>
            <a:off x="2159560" y="2764328"/>
            <a:ext cx="6872505" cy="21939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3B5675"/>
                </a:solidFill>
                <a:latin typeface="Poppins"/>
                <a:ea typeface="Poppins"/>
                <a:cs typeface="Poppins"/>
                <a:sym typeface="Poppins"/>
              </a:rPr>
              <a:t>Send after a volunteer confirms their participation</a:t>
            </a:r>
          </a:p>
          <a:p>
            <a:pPr marL="539749" lvl="1" indent="-269875" algn="l">
              <a:lnSpc>
                <a:spcPts val="3499"/>
              </a:lnSpc>
              <a:buFont typeface="Arial"/>
              <a:buChar char="•"/>
            </a:pPr>
            <a:r>
              <a:rPr lang="en-US" sz="2499">
                <a:solidFill>
                  <a:srgbClr val="3B5675"/>
                </a:solidFill>
                <a:latin typeface="Poppins"/>
                <a:ea typeface="Poppins"/>
                <a:cs typeface="Poppins"/>
                <a:sym typeface="Poppins"/>
              </a:rPr>
              <a:t>Date, time, and location</a:t>
            </a:r>
          </a:p>
          <a:p>
            <a:pPr marL="539749" lvl="1" indent="-269875" algn="l">
              <a:lnSpc>
                <a:spcPts val="3499"/>
              </a:lnSpc>
              <a:buFont typeface="Arial"/>
              <a:buChar char="•"/>
            </a:pPr>
            <a:r>
              <a:rPr lang="en-US" sz="2499">
                <a:solidFill>
                  <a:srgbClr val="3B5675"/>
                </a:solidFill>
                <a:latin typeface="Poppins"/>
                <a:ea typeface="Poppins"/>
                <a:cs typeface="Poppins"/>
                <a:sym typeface="Poppins"/>
              </a:rPr>
              <a:t>Identify main point of contact for pre-event questions</a:t>
            </a:r>
          </a:p>
        </p:txBody>
      </p:sp>
      <p:grpSp>
        <p:nvGrpSpPr>
          <p:cNvPr id="41" name="Group 41"/>
          <p:cNvGrpSpPr/>
          <p:nvPr/>
        </p:nvGrpSpPr>
        <p:grpSpPr>
          <a:xfrm>
            <a:off x="9709529" y="6114030"/>
            <a:ext cx="7538527" cy="2688408"/>
            <a:chOff x="0" y="0"/>
            <a:chExt cx="1176566" cy="419590"/>
          </a:xfrm>
        </p:grpSpPr>
        <p:sp>
          <p:nvSpPr>
            <p:cNvPr id="42" name="Freeform 42"/>
            <p:cNvSpPr/>
            <p:nvPr/>
          </p:nvSpPr>
          <p:spPr>
            <a:xfrm>
              <a:off x="0" y="0"/>
              <a:ext cx="1176566" cy="419590"/>
            </a:xfrm>
            <a:custGeom>
              <a:avLst/>
              <a:gdLst/>
              <a:ahLst/>
              <a:cxnLst/>
              <a:rect l="l" t="t" r="r" b="b"/>
              <a:pathLst>
                <a:path w="1176566" h="419590">
                  <a:moveTo>
                    <a:pt x="48268" y="0"/>
                  </a:moveTo>
                  <a:lnTo>
                    <a:pt x="1128298" y="0"/>
                  </a:lnTo>
                  <a:cubicBezTo>
                    <a:pt x="1141100" y="0"/>
                    <a:pt x="1153377" y="5085"/>
                    <a:pt x="1162429" y="14137"/>
                  </a:cubicBezTo>
                  <a:cubicBezTo>
                    <a:pt x="1171481" y="23189"/>
                    <a:pt x="1176566" y="35467"/>
                    <a:pt x="1176566" y="48268"/>
                  </a:cubicBezTo>
                  <a:lnTo>
                    <a:pt x="1176566" y="371322"/>
                  </a:lnTo>
                  <a:cubicBezTo>
                    <a:pt x="1176566" y="384123"/>
                    <a:pt x="1171481" y="396400"/>
                    <a:pt x="1162429" y="405453"/>
                  </a:cubicBezTo>
                  <a:cubicBezTo>
                    <a:pt x="1153377" y="414505"/>
                    <a:pt x="1141100" y="419590"/>
                    <a:pt x="1128298" y="419590"/>
                  </a:cubicBezTo>
                  <a:lnTo>
                    <a:pt x="48268" y="419590"/>
                  </a:lnTo>
                  <a:cubicBezTo>
                    <a:pt x="35467" y="419590"/>
                    <a:pt x="23189" y="414505"/>
                    <a:pt x="14137" y="405453"/>
                  </a:cubicBezTo>
                  <a:cubicBezTo>
                    <a:pt x="5085" y="396400"/>
                    <a:pt x="0" y="384123"/>
                    <a:pt x="0" y="371322"/>
                  </a:cubicBezTo>
                  <a:lnTo>
                    <a:pt x="0" y="48268"/>
                  </a:lnTo>
                  <a:cubicBezTo>
                    <a:pt x="0" y="35467"/>
                    <a:pt x="5085" y="23189"/>
                    <a:pt x="14137" y="14137"/>
                  </a:cubicBezTo>
                  <a:cubicBezTo>
                    <a:pt x="23189" y="5085"/>
                    <a:pt x="35467" y="0"/>
                    <a:pt x="48268" y="0"/>
                  </a:cubicBezTo>
                  <a:close/>
                </a:path>
              </a:pathLst>
            </a:custGeom>
            <a:solidFill>
              <a:srgbClr val="B4474B">
                <a:alpha val="13725"/>
              </a:srgbClr>
            </a:solidFill>
          </p:spPr>
          <p:txBody>
            <a:bodyPr/>
            <a:lstStyle/>
            <a:p>
              <a:endParaRPr lang="en-US"/>
            </a:p>
          </p:txBody>
        </p:sp>
        <p:sp>
          <p:nvSpPr>
            <p:cNvPr id="43" name="TextBox 43"/>
            <p:cNvSpPr txBox="1"/>
            <p:nvPr/>
          </p:nvSpPr>
          <p:spPr>
            <a:xfrm>
              <a:off x="0" y="-47625"/>
              <a:ext cx="1176566" cy="467215"/>
            </a:xfrm>
            <a:prstGeom prst="rect">
              <a:avLst/>
            </a:prstGeom>
          </p:spPr>
          <p:txBody>
            <a:bodyPr lIns="50800" tIns="50800" rIns="50800" bIns="50800" rtlCol="0" anchor="ctr"/>
            <a:lstStyle/>
            <a:p>
              <a:pPr algn="ctr">
                <a:lnSpc>
                  <a:spcPts val="2239"/>
                </a:lnSpc>
              </a:pPr>
              <a:endParaRPr/>
            </a:p>
          </p:txBody>
        </p:sp>
      </p:grpSp>
      <p:sp>
        <p:nvSpPr>
          <p:cNvPr id="44" name="TextBox 44"/>
          <p:cNvSpPr txBox="1"/>
          <p:nvPr/>
        </p:nvSpPr>
        <p:spPr>
          <a:xfrm>
            <a:off x="10432534" y="6893320"/>
            <a:ext cx="6706169" cy="1317625"/>
          </a:xfrm>
          <a:prstGeom prst="rect">
            <a:avLst/>
          </a:prstGeom>
        </p:spPr>
        <p:txBody>
          <a:bodyPr lIns="0" tIns="0" rIns="0" bIns="0" rtlCol="0" anchor="t">
            <a:spAutoFit/>
          </a:bodyPr>
          <a:lstStyle/>
          <a:p>
            <a:pPr algn="l">
              <a:lnSpc>
                <a:spcPts val="3499"/>
              </a:lnSpc>
            </a:pPr>
            <a:r>
              <a:rPr lang="en-US" sz="2499" i="1">
                <a:solidFill>
                  <a:srgbClr val="3B5675"/>
                </a:solidFill>
                <a:latin typeface="Poppins Italics"/>
                <a:ea typeface="Poppins Italics"/>
                <a:cs typeface="Poppins Italics"/>
                <a:sym typeface="Poppins Italics"/>
              </a:rPr>
              <a:t>Clear communication is a show of respect to your volunteers and helps ensure a smooth experience for all.</a:t>
            </a:r>
          </a:p>
        </p:txBody>
      </p:sp>
      <p:sp>
        <p:nvSpPr>
          <p:cNvPr id="45" name="TextBox 45"/>
          <p:cNvSpPr txBox="1"/>
          <p:nvPr/>
        </p:nvSpPr>
        <p:spPr>
          <a:xfrm>
            <a:off x="10152115" y="6219585"/>
            <a:ext cx="4710131" cy="559435"/>
          </a:xfrm>
          <a:prstGeom prst="rect">
            <a:avLst/>
          </a:prstGeom>
        </p:spPr>
        <p:txBody>
          <a:bodyPr lIns="0" tIns="0" rIns="0" bIns="0" rtlCol="0" anchor="t">
            <a:spAutoFit/>
          </a:bodyPr>
          <a:lstStyle/>
          <a:p>
            <a:pPr algn="l">
              <a:lnSpc>
                <a:spcPts val="4339"/>
              </a:lnSpc>
            </a:pPr>
            <a:r>
              <a:rPr lang="en-US" sz="3099" b="1">
                <a:solidFill>
                  <a:srgbClr val="3B5675"/>
                </a:solidFill>
                <a:latin typeface="Poppins Bold"/>
                <a:ea typeface="Poppins Bold"/>
                <a:cs typeface="Poppins Bold"/>
                <a:sym typeface="Poppins Bold"/>
              </a:rPr>
              <a:t>Remember...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grpSp>
        <p:nvGrpSpPr>
          <p:cNvPr id="9" name="Group 9"/>
          <p:cNvGrpSpPr/>
          <p:nvPr/>
        </p:nvGrpSpPr>
        <p:grpSpPr>
          <a:xfrm>
            <a:off x="0" y="1907530"/>
            <a:ext cx="11310939" cy="3615690"/>
            <a:chOff x="0" y="0"/>
            <a:chExt cx="15081252" cy="4820920"/>
          </a:xfrm>
        </p:grpSpPr>
        <p:sp>
          <p:nvSpPr>
            <p:cNvPr id="10" name="TextBox 10"/>
            <p:cNvSpPr txBox="1"/>
            <p:nvPr/>
          </p:nvSpPr>
          <p:spPr>
            <a:xfrm>
              <a:off x="1293920" y="1184698"/>
              <a:ext cx="12873889" cy="363622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3B5675"/>
                  </a:solidFill>
                  <a:latin typeface="Poppins"/>
                  <a:ea typeface="Poppins"/>
                  <a:cs typeface="Poppins"/>
                  <a:sym typeface="Poppins"/>
                </a:rPr>
                <a:t>What do volunteers need to know to fulfill their responsibilities effectively?</a:t>
              </a:r>
            </a:p>
            <a:p>
              <a:pPr marL="561342" lvl="1" indent="-280671" algn="l">
                <a:lnSpc>
                  <a:spcPts val="3640"/>
                </a:lnSpc>
                <a:buFont typeface="Arial"/>
                <a:buChar char="•"/>
              </a:pPr>
              <a:r>
                <a:rPr lang="en-US" sz="2600">
                  <a:solidFill>
                    <a:srgbClr val="3B5675"/>
                  </a:solidFill>
                  <a:latin typeface="Poppins"/>
                  <a:ea typeface="Poppins"/>
                  <a:cs typeface="Poppins"/>
                  <a:sym typeface="Poppins"/>
                </a:rPr>
                <a:t>Do volunteer tasks require special training? </a:t>
              </a:r>
            </a:p>
            <a:p>
              <a:pPr algn="l">
                <a:lnSpc>
                  <a:spcPts val="3640"/>
                </a:lnSpc>
              </a:pPr>
              <a:r>
                <a:rPr lang="en-US" sz="2600">
                  <a:solidFill>
                    <a:srgbClr val="3B5675"/>
                  </a:solidFill>
                  <a:latin typeface="Poppins"/>
                  <a:ea typeface="Poppins"/>
                  <a:cs typeface="Poppins"/>
                  <a:sym typeface="Poppins"/>
                </a:rPr>
                <a:t>      (ex: equipment, specific processes)</a:t>
              </a:r>
            </a:p>
            <a:p>
              <a:pPr marL="561342" lvl="1" indent="-280671" algn="l">
                <a:lnSpc>
                  <a:spcPts val="3640"/>
                </a:lnSpc>
                <a:buFont typeface="Arial"/>
                <a:buChar char="•"/>
              </a:pPr>
              <a:r>
                <a:rPr lang="en-US" sz="2600">
                  <a:solidFill>
                    <a:srgbClr val="3B5675"/>
                  </a:solidFill>
                  <a:latin typeface="Poppins"/>
                  <a:ea typeface="Poppins"/>
                  <a:cs typeface="Poppins"/>
                  <a:sym typeface="Poppins"/>
                </a:rPr>
                <a:t>Are vulnerable populations involved? </a:t>
              </a:r>
            </a:p>
            <a:p>
              <a:pPr algn="l">
                <a:lnSpc>
                  <a:spcPts val="3640"/>
                </a:lnSpc>
              </a:pPr>
              <a:r>
                <a:rPr lang="en-US" sz="2600">
                  <a:solidFill>
                    <a:srgbClr val="3B5675"/>
                  </a:solidFill>
                  <a:latin typeface="Poppins"/>
                  <a:ea typeface="Poppins"/>
                  <a:cs typeface="Poppins"/>
                  <a:sym typeface="Poppins"/>
                </a:rPr>
                <a:t>      (ex: minors, animals, unhoused individuals)</a:t>
              </a:r>
            </a:p>
          </p:txBody>
        </p:sp>
        <p:grpSp>
          <p:nvGrpSpPr>
            <p:cNvPr id="11" name="Group 11"/>
            <p:cNvGrpSpPr/>
            <p:nvPr/>
          </p:nvGrpSpPr>
          <p:grpSpPr>
            <a:xfrm>
              <a:off x="0" y="0"/>
              <a:ext cx="15081252" cy="982000"/>
              <a:chOff x="0" y="0"/>
              <a:chExt cx="2979013" cy="193975"/>
            </a:xfrm>
          </p:grpSpPr>
          <p:sp>
            <p:nvSpPr>
              <p:cNvPr id="12" name="Freeform 12"/>
              <p:cNvSpPr/>
              <p:nvPr/>
            </p:nvSpPr>
            <p:spPr>
              <a:xfrm>
                <a:off x="0" y="0"/>
                <a:ext cx="2979013" cy="193975"/>
              </a:xfrm>
              <a:custGeom>
                <a:avLst/>
                <a:gdLst/>
                <a:ahLst/>
                <a:cxnLst/>
                <a:rect l="l" t="t" r="r" b="b"/>
                <a:pathLst>
                  <a:path w="2979013" h="193975">
                    <a:moveTo>
                      <a:pt x="0" y="0"/>
                    </a:moveTo>
                    <a:lnTo>
                      <a:pt x="2979013" y="0"/>
                    </a:lnTo>
                    <a:lnTo>
                      <a:pt x="2979013" y="193975"/>
                    </a:lnTo>
                    <a:lnTo>
                      <a:pt x="0" y="193975"/>
                    </a:lnTo>
                    <a:close/>
                  </a:path>
                </a:pathLst>
              </a:custGeom>
              <a:solidFill>
                <a:srgbClr val="3B5675"/>
              </a:solidFill>
            </p:spPr>
            <p:txBody>
              <a:bodyPr/>
              <a:lstStyle/>
              <a:p>
                <a:endParaRPr lang="en-US"/>
              </a:p>
            </p:txBody>
          </p:sp>
          <p:sp>
            <p:nvSpPr>
              <p:cNvPr id="13" name="TextBox 13"/>
              <p:cNvSpPr txBox="1"/>
              <p:nvPr/>
            </p:nvSpPr>
            <p:spPr>
              <a:xfrm>
                <a:off x="0" y="-47625"/>
                <a:ext cx="2979013" cy="241600"/>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293920" y="86293"/>
              <a:ext cx="12592529"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Determine needs</a:t>
              </a:r>
            </a:p>
          </p:txBody>
        </p:sp>
      </p:grpSp>
      <p:grpSp>
        <p:nvGrpSpPr>
          <p:cNvPr id="15" name="Group 15"/>
          <p:cNvGrpSpPr/>
          <p:nvPr/>
        </p:nvGrpSpPr>
        <p:grpSpPr>
          <a:xfrm>
            <a:off x="0" y="5823788"/>
            <a:ext cx="11310939" cy="3156485"/>
            <a:chOff x="0" y="0"/>
            <a:chExt cx="15081252" cy="4208647"/>
          </a:xfrm>
        </p:grpSpPr>
        <p:grpSp>
          <p:nvGrpSpPr>
            <p:cNvPr id="16" name="Group 16"/>
            <p:cNvGrpSpPr/>
            <p:nvPr/>
          </p:nvGrpSpPr>
          <p:grpSpPr>
            <a:xfrm>
              <a:off x="0" y="0"/>
              <a:ext cx="15081252" cy="982000"/>
              <a:chOff x="0" y="0"/>
              <a:chExt cx="2979013" cy="193975"/>
            </a:xfrm>
          </p:grpSpPr>
          <p:sp>
            <p:nvSpPr>
              <p:cNvPr id="17" name="Freeform 17"/>
              <p:cNvSpPr/>
              <p:nvPr/>
            </p:nvSpPr>
            <p:spPr>
              <a:xfrm>
                <a:off x="0" y="0"/>
                <a:ext cx="2979013" cy="193975"/>
              </a:xfrm>
              <a:custGeom>
                <a:avLst/>
                <a:gdLst/>
                <a:ahLst/>
                <a:cxnLst/>
                <a:rect l="l" t="t" r="r" b="b"/>
                <a:pathLst>
                  <a:path w="2979013" h="193975">
                    <a:moveTo>
                      <a:pt x="0" y="0"/>
                    </a:moveTo>
                    <a:lnTo>
                      <a:pt x="2979013" y="0"/>
                    </a:lnTo>
                    <a:lnTo>
                      <a:pt x="2979013" y="193975"/>
                    </a:lnTo>
                    <a:lnTo>
                      <a:pt x="0" y="193975"/>
                    </a:lnTo>
                    <a:close/>
                  </a:path>
                </a:pathLst>
              </a:custGeom>
              <a:solidFill>
                <a:srgbClr val="3B5675"/>
              </a:solidFill>
            </p:spPr>
            <p:txBody>
              <a:bodyPr/>
              <a:lstStyle/>
              <a:p>
                <a:endParaRPr lang="en-US"/>
              </a:p>
            </p:txBody>
          </p:sp>
          <p:sp>
            <p:nvSpPr>
              <p:cNvPr id="18" name="TextBox 18"/>
              <p:cNvSpPr txBox="1"/>
              <p:nvPr/>
            </p:nvSpPr>
            <p:spPr>
              <a:xfrm>
                <a:off x="0" y="-47625"/>
                <a:ext cx="2979013" cy="241600"/>
              </a:xfrm>
              <a:prstGeom prst="rect">
                <a:avLst/>
              </a:prstGeom>
            </p:spPr>
            <p:txBody>
              <a:bodyPr lIns="50800" tIns="50800" rIns="50800" bIns="50800" rtlCol="0" anchor="ctr"/>
              <a:lstStyle/>
              <a:p>
                <a:pPr algn="ctr">
                  <a:lnSpc>
                    <a:spcPts val="2239"/>
                  </a:lnSpc>
                </a:pPr>
                <a:endParaRPr/>
              </a:p>
            </p:txBody>
          </p:sp>
        </p:grpSp>
        <p:sp>
          <p:nvSpPr>
            <p:cNvPr id="19" name="TextBox 19"/>
            <p:cNvSpPr txBox="1"/>
            <p:nvPr/>
          </p:nvSpPr>
          <p:spPr>
            <a:xfrm>
              <a:off x="1293920" y="86293"/>
              <a:ext cx="13465525" cy="714163"/>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Instruction to volunteers</a:t>
              </a:r>
            </a:p>
          </p:txBody>
        </p:sp>
        <p:sp>
          <p:nvSpPr>
            <p:cNvPr id="20" name="TextBox 20"/>
            <p:cNvSpPr txBox="1"/>
            <p:nvPr/>
          </p:nvSpPr>
          <p:spPr>
            <a:xfrm>
              <a:off x="1293920" y="1182025"/>
              <a:ext cx="13081741" cy="302662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3B5675"/>
                  </a:solidFill>
                  <a:latin typeface="Poppins"/>
                  <a:ea typeface="Poppins"/>
                  <a:cs typeface="Poppins"/>
                  <a:sym typeface="Poppins"/>
                </a:rPr>
                <a:t>Clear expectations and responsibilities</a:t>
              </a:r>
            </a:p>
            <a:p>
              <a:pPr marL="561342" lvl="1" indent="-280671" algn="l">
                <a:lnSpc>
                  <a:spcPts val="3640"/>
                </a:lnSpc>
                <a:buFont typeface="Arial"/>
                <a:buChar char="•"/>
              </a:pPr>
              <a:r>
                <a:rPr lang="en-US" sz="2600">
                  <a:solidFill>
                    <a:srgbClr val="3B5675"/>
                  </a:solidFill>
                  <a:latin typeface="Poppins"/>
                  <a:ea typeface="Poppins"/>
                  <a:cs typeface="Poppins"/>
                  <a:sym typeface="Poppins"/>
                </a:rPr>
                <a:t>Timeline</a:t>
              </a:r>
            </a:p>
            <a:p>
              <a:pPr marL="561342" lvl="1" indent="-280671" algn="l">
                <a:lnSpc>
                  <a:spcPts val="3640"/>
                </a:lnSpc>
                <a:buFont typeface="Arial"/>
                <a:buChar char="•"/>
              </a:pPr>
              <a:r>
                <a:rPr lang="en-US" sz="2600">
                  <a:solidFill>
                    <a:srgbClr val="3B5675"/>
                  </a:solidFill>
                  <a:latin typeface="Poppins"/>
                  <a:ea typeface="Poppins"/>
                  <a:cs typeface="Poppins"/>
                  <a:sym typeface="Poppins"/>
                </a:rPr>
                <a:t>Point of contact</a:t>
              </a:r>
            </a:p>
            <a:p>
              <a:pPr marL="561342" lvl="1" indent="-280671" algn="l">
                <a:lnSpc>
                  <a:spcPts val="3640"/>
                </a:lnSpc>
                <a:buFont typeface="Arial"/>
                <a:buChar char="•"/>
              </a:pPr>
              <a:r>
                <a:rPr lang="en-US" sz="2600">
                  <a:solidFill>
                    <a:srgbClr val="3B5675"/>
                  </a:solidFill>
                  <a:latin typeface="Poppins"/>
                  <a:ea typeface="Poppins"/>
                  <a:cs typeface="Poppins"/>
                  <a:sym typeface="Poppins"/>
                </a:rPr>
                <a:t>Reference sheet</a:t>
              </a:r>
            </a:p>
            <a:p>
              <a:pPr marL="561342" lvl="1" indent="-280671" algn="l">
                <a:lnSpc>
                  <a:spcPts val="3640"/>
                </a:lnSpc>
                <a:buFont typeface="Arial"/>
                <a:buChar char="•"/>
              </a:pPr>
              <a:r>
                <a:rPr lang="en-US" sz="2600">
                  <a:solidFill>
                    <a:srgbClr val="3B5675"/>
                  </a:solidFill>
                  <a:latin typeface="Poppins"/>
                  <a:ea typeface="Poppins"/>
                  <a:cs typeface="Poppins"/>
                  <a:sym typeface="Poppins"/>
                </a:rPr>
                <a:t>Specialized training as needed</a:t>
              </a:r>
            </a:p>
          </p:txBody>
        </p:sp>
      </p:grpSp>
      <p:sp>
        <p:nvSpPr>
          <p:cNvPr id="21" name="Freeform 21"/>
          <p:cNvSpPr/>
          <p:nvPr/>
        </p:nvSpPr>
        <p:spPr>
          <a:xfrm>
            <a:off x="3233053" y="1304468"/>
            <a:ext cx="4221625" cy="279683"/>
          </a:xfrm>
          <a:custGeom>
            <a:avLst/>
            <a:gdLst/>
            <a:ahLst/>
            <a:cxnLst/>
            <a:rect l="l" t="t" r="r" b="b"/>
            <a:pathLst>
              <a:path w="4221625" h="279683">
                <a:moveTo>
                  <a:pt x="0" y="0"/>
                </a:moveTo>
                <a:lnTo>
                  <a:pt x="4221625" y="0"/>
                </a:lnTo>
                <a:lnTo>
                  <a:pt x="4221625" y="279683"/>
                </a:lnTo>
                <a:lnTo>
                  <a:pt x="0" y="2796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62407" y="624383"/>
            <a:ext cx="10812545" cy="680085"/>
          </a:xfrm>
          <a:prstGeom prst="rect">
            <a:avLst/>
          </a:prstGeom>
        </p:spPr>
        <p:txBody>
          <a:bodyPr lIns="0" tIns="0" rIns="0" bIns="0" rtlCol="0" anchor="t">
            <a:spAutoFit/>
          </a:bodyPr>
          <a:lstStyle/>
          <a:p>
            <a:pPr algn="ctr">
              <a:lnSpc>
                <a:spcPts val="4545"/>
              </a:lnSpc>
              <a:spcBef>
                <a:spcPct val="0"/>
              </a:spcBef>
            </a:pPr>
            <a:r>
              <a:rPr lang="en-US" sz="4500" b="1">
                <a:solidFill>
                  <a:srgbClr val="3B5675"/>
                </a:solidFill>
                <a:latin typeface="GistX Ultra-Bold"/>
                <a:ea typeface="GistX Ultra-Bold"/>
                <a:cs typeface="GistX Ultra-Bold"/>
                <a:sym typeface="GistX Ultra-Bold"/>
              </a:rPr>
              <a:t>TRAINING</a:t>
            </a:r>
          </a:p>
        </p:txBody>
      </p:sp>
      <p:sp>
        <p:nvSpPr>
          <p:cNvPr id="23" name="Freeform 23"/>
          <p:cNvSpPr/>
          <p:nvPr/>
        </p:nvSpPr>
        <p:spPr>
          <a:xfrm>
            <a:off x="11310939" y="-44448"/>
            <a:ext cx="6977061" cy="9287190"/>
          </a:xfrm>
          <a:custGeom>
            <a:avLst/>
            <a:gdLst/>
            <a:ahLst/>
            <a:cxnLst/>
            <a:rect l="l" t="t" r="r" b="b"/>
            <a:pathLst>
              <a:path w="6977061" h="9287190">
                <a:moveTo>
                  <a:pt x="0" y="0"/>
                </a:moveTo>
                <a:lnTo>
                  <a:pt x="6977061" y="0"/>
                </a:lnTo>
                <a:lnTo>
                  <a:pt x="6977061" y="9287191"/>
                </a:lnTo>
                <a:lnTo>
                  <a:pt x="0" y="9287191"/>
                </a:lnTo>
                <a:lnTo>
                  <a:pt x="0" y="0"/>
                </a:lnTo>
                <a:close/>
              </a:path>
            </a:pathLst>
          </a:custGeom>
          <a:blipFill>
            <a:blip r:embed="rId5"/>
            <a:stretch>
              <a:fillRect b="-167"/>
            </a:stretch>
          </a:blipFill>
        </p:spPr>
        <p:txBody>
          <a:bodyPr/>
          <a:lstStyle/>
          <a:p>
            <a:endParaRPr lang="en-US"/>
          </a:p>
        </p:txBody>
      </p:sp>
      <p:grpSp>
        <p:nvGrpSpPr>
          <p:cNvPr id="24" name="Group 24"/>
          <p:cNvGrpSpPr/>
          <p:nvPr/>
        </p:nvGrpSpPr>
        <p:grpSpPr>
          <a:xfrm>
            <a:off x="11310939" y="-44448"/>
            <a:ext cx="7023595" cy="9302748"/>
            <a:chOff x="0" y="0"/>
            <a:chExt cx="1849836" cy="2450106"/>
          </a:xfrm>
        </p:grpSpPr>
        <p:sp>
          <p:nvSpPr>
            <p:cNvPr id="25" name="Freeform 25"/>
            <p:cNvSpPr/>
            <p:nvPr/>
          </p:nvSpPr>
          <p:spPr>
            <a:xfrm>
              <a:off x="0" y="0"/>
              <a:ext cx="1849836" cy="2450106"/>
            </a:xfrm>
            <a:custGeom>
              <a:avLst/>
              <a:gdLst/>
              <a:ahLst/>
              <a:cxnLst/>
              <a:rect l="l" t="t" r="r" b="b"/>
              <a:pathLst>
                <a:path w="1849836" h="2450106">
                  <a:moveTo>
                    <a:pt x="0" y="0"/>
                  </a:moveTo>
                  <a:lnTo>
                    <a:pt x="1849836" y="0"/>
                  </a:lnTo>
                  <a:lnTo>
                    <a:pt x="1849836" y="2450106"/>
                  </a:lnTo>
                  <a:lnTo>
                    <a:pt x="0" y="2450106"/>
                  </a:lnTo>
                  <a:close/>
                </a:path>
              </a:pathLst>
            </a:custGeom>
            <a:solidFill>
              <a:srgbClr val="3B5675">
                <a:alpha val="53725"/>
              </a:srgbClr>
            </a:solidFill>
          </p:spPr>
          <p:txBody>
            <a:bodyPr/>
            <a:lstStyle/>
            <a:p>
              <a:endParaRPr lang="en-US"/>
            </a:p>
          </p:txBody>
        </p:sp>
        <p:sp>
          <p:nvSpPr>
            <p:cNvPr id="26" name="TextBox 26"/>
            <p:cNvSpPr txBox="1"/>
            <p:nvPr/>
          </p:nvSpPr>
          <p:spPr>
            <a:xfrm>
              <a:off x="0" y="-47625"/>
              <a:ext cx="1849836" cy="2497731"/>
            </a:xfrm>
            <a:prstGeom prst="rect">
              <a:avLst/>
            </a:prstGeom>
          </p:spPr>
          <p:txBody>
            <a:bodyPr lIns="50800" tIns="50800" rIns="50800" bIns="50800" rtlCol="0" anchor="ctr"/>
            <a:lstStyle/>
            <a:p>
              <a:pPr algn="ctr">
                <a:lnSpc>
                  <a:spcPts val="2239"/>
                </a:lnSpc>
              </a:pPr>
              <a:endParaRPr/>
            </a:p>
          </p:txBody>
        </p:sp>
      </p:grpSp>
      <p:sp>
        <p:nvSpPr>
          <p:cNvPr id="27" name="TextBox 27"/>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8</a:t>
            </a:r>
          </a:p>
        </p:txBody>
      </p:sp>
      <p:sp>
        <p:nvSpPr>
          <p:cNvPr id="28" name="TextBox 28"/>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B5675"/>
        </a:solidFill>
        <a:effectLst/>
      </p:bgPr>
    </p:bg>
    <p:spTree>
      <p:nvGrpSpPr>
        <p:cNvPr id="1" name=""/>
        <p:cNvGrpSpPr/>
        <p:nvPr/>
      </p:nvGrpSpPr>
      <p:grpSpPr>
        <a:xfrm>
          <a:off x="0" y="0"/>
          <a:ext cx="0" cy="0"/>
          <a:chOff x="0" y="0"/>
          <a:chExt cx="0" cy="0"/>
        </a:xfrm>
      </p:grpSpPr>
      <p:grpSp>
        <p:nvGrpSpPr>
          <p:cNvPr id="2" name="Group 2"/>
          <p:cNvGrpSpPr/>
          <p:nvPr/>
        </p:nvGrpSpPr>
        <p:grpSpPr>
          <a:xfrm>
            <a:off x="0" y="9242743"/>
            <a:ext cx="18288000" cy="1059284"/>
            <a:chOff x="0" y="0"/>
            <a:chExt cx="24384000" cy="1412378"/>
          </a:xfrm>
        </p:grpSpPr>
        <p:grpSp>
          <p:nvGrpSpPr>
            <p:cNvPr id="3" name="Group 3"/>
            <p:cNvGrpSpPr/>
            <p:nvPr/>
          </p:nvGrpSpPr>
          <p:grpSpPr>
            <a:xfrm>
              <a:off x="0" y="0"/>
              <a:ext cx="24384000" cy="1412378"/>
              <a:chOff x="0" y="0"/>
              <a:chExt cx="4816593" cy="278988"/>
            </a:xfrm>
          </p:grpSpPr>
          <p:sp>
            <p:nvSpPr>
              <p:cNvPr id="4" name="Freeform 4"/>
              <p:cNvSpPr/>
              <p:nvPr/>
            </p:nvSpPr>
            <p:spPr>
              <a:xfrm>
                <a:off x="0" y="0"/>
                <a:ext cx="4816592" cy="278988"/>
              </a:xfrm>
              <a:custGeom>
                <a:avLst/>
                <a:gdLst/>
                <a:ahLst/>
                <a:cxnLst/>
                <a:rect l="l" t="t" r="r" b="b"/>
                <a:pathLst>
                  <a:path w="4816592" h="278988">
                    <a:moveTo>
                      <a:pt x="0" y="0"/>
                    </a:moveTo>
                    <a:lnTo>
                      <a:pt x="4816592" y="0"/>
                    </a:lnTo>
                    <a:lnTo>
                      <a:pt x="4816592" y="278988"/>
                    </a:lnTo>
                    <a:lnTo>
                      <a:pt x="0" y="278988"/>
                    </a:lnTo>
                    <a:close/>
                  </a:path>
                </a:pathLst>
              </a:custGeom>
              <a:solidFill>
                <a:srgbClr val="BFE4FF"/>
              </a:solidFill>
            </p:spPr>
            <p:txBody>
              <a:bodyPr/>
              <a:lstStyle/>
              <a:p>
                <a:endParaRPr lang="en-US"/>
              </a:p>
            </p:txBody>
          </p:sp>
          <p:sp>
            <p:nvSpPr>
              <p:cNvPr id="5" name="TextBox 5"/>
              <p:cNvSpPr txBox="1"/>
              <p:nvPr/>
            </p:nvSpPr>
            <p:spPr>
              <a:xfrm>
                <a:off x="0" y="-57150"/>
                <a:ext cx="4816593" cy="3361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24384000" cy="1412378"/>
            </a:xfrm>
            <a:custGeom>
              <a:avLst/>
              <a:gdLst/>
              <a:ahLst/>
              <a:cxnLst/>
              <a:rect l="l" t="t" r="r" b="b"/>
              <a:pathLst>
                <a:path w="24384000" h="1412378">
                  <a:moveTo>
                    <a:pt x="0" y="0"/>
                  </a:moveTo>
                  <a:lnTo>
                    <a:pt x="24384000" y="0"/>
                  </a:lnTo>
                  <a:lnTo>
                    <a:pt x="24384000" y="1412378"/>
                  </a:lnTo>
                  <a:lnTo>
                    <a:pt x="0" y="1412378"/>
                  </a:lnTo>
                  <a:lnTo>
                    <a:pt x="0" y="0"/>
                  </a:lnTo>
                  <a:close/>
                </a:path>
              </a:pathLst>
            </a:custGeom>
            <a:blipFill>
              <a:blip r:embed="rId2">
                <a:alphaModFix amt="30000"/>
              </a:blip>
              <a:stretch>
                <a:fillRect t="-1076960" b="-549488"/>
              </a:stretch>
            </a:blipFill>
          </p:spPr>
          <p:txBody>
            <a:bodyPr/>
            <a:lstStyle/>
            <a:p>
              <a:endParaRPr lang="en-US"/>
            </a:p>
          </p:txBody>
        </p:sp>
      </p:grpSp>
      <p:sp>
        <p:nvSpPr>
          <p:cNvPr id="7" name="Freeform 7"/>
          <p:cNvSpPr/>
          <p:nvPr/>
        </p:nvSpPr>
        <p:spPr>
          <a:xfrm>
            <a:off x="526771" y="9258300"/>
            <a:ext cx="1767468" cy="1028700"/>
          </a:xfrm>
          <a:custGeom>
            <a:avLst/>
            <a:gdLst/>
            <a:ahLst/>
            <a:cxnLst/>
            <a:rect l="l" t="t" r="r" b="b"/>
            <a:pathLst>
              <a:path w="1767468" h="1028700">
                <a:moveTo>
                  <a:pt x="0" y="0"/>
                </a:moveTo>
                <a:lnTo>
                  <a:pt x="1767468" y="0"/>
                </a:lnTo>
                <a:lnTo>
                  <a:pt x="1767468" y="1028700"/>
                </a:lnTo>
                <a:lnTo>
                  <a:pt x="0" y="1028700"/>
                </a:lnTo>
                <a:lnTo>
                  <a:pt x="0" y="0"/>
                </a:lnTo>
                <a:close/>
              </a:path>
            </a:pathLst>
          </a:custGeom>
          <a:blipFill>
            <a:blip r:embed="rId3"/>
            <a:stretch>
              <a:fillRect/>
            </a:stretch>
          </a:blipFill>
        </p:spPr>
        <p:txBody>
          <a:bodyPr/>
          <a:lstStyle/>
          <a:p>
            <a:endParaRPr lang="en-US"/>
          </a:p>
        </p:txBody>
      </p:sp>
      <p:sp>
        <p:nvSpPr>
          <p:cNvPr id="8" name="AutoShape 8"/>
          <p:cNvSpPr/>
          <p:nvPr/>
        </p:nvSpPr>
        <p:spPr>
          <a:xfrm flipV="1">
            <a:off x="2294239" y="9425466"/>
            <a:ext cx="0" cy="694368"/>
          </a:xfrm>
          <a:prstGeom prst="line">
            <a:avLst/>
          </a:prstGeom>
          <a:ln w="28575" cap="flat">
            <a:solidFill>
              <a:srgbClr val="414042"/>
            </a:solidFill>
            <a:prstDash val="solid"/>
            <a:headEnd type="none" w="sm" len="sm"/>
            <a:tailEnd type="none" w="sm" len="sm"/>
          </a:ln>
        </p:spPr>
        <p:txBody>
          <a:bodyPr/>
          <a:lstStyle/>
          <a:p>
            <a:endParaRPr lang="en-US"/>
          </a:p>
        </p:txBody>
      </p:sp>
      <p:sp>
        <p:nvSpPr>
          <p:cNvPr id="9" name="Freeform 9"/>
          <p:cNvSpPr/>
          <p:nvPr/>
        </p:nvSpPr>
        <p:spPr>
          <a:xfrm>
            <a:off x="1028700" y="1440089"/>
            <a:ext cx="4221625" cy="279683"/>
          </a:xfrm>
          <a:custGeom>
            <a:avLst/>
            <a:gdLst/>
            <a:ahLst/>
            <a:cxnLst/>
            <a:rect l="l" t="t" r="r" b="b"/>
            <a:pathLst>
              <a:path w="4221625" h="279683">
                <a:moveTo>
                  <a:pt x="0" y="0"/>
                </a:moveTo>
                <a:lnTo>
                  <a:pt x="4221625" y="0"/>
                </a:lnTo>
                <a:lnTo>
                  <a:pt x="4221625" y="279682"/>
                </a:lnTo>
                <a:lnTo>
                  <a:pt x="0" y="279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801629" y="760004"/>
            <a:ext cx="8802649" cy="680085"/>
          </a:xfrm>
          <a:prstGeom prst="rect">
            <a:avLst/>
          </a:prstGeom>
        </p:spPr>
        <p:txBody>
          <a:bodyPr lIns="0" tIns="0" rIns="0" bIns="0" rtlCol="0" anchor="t">
            <a:spAutoFit/>
          </a:bodyPr>
          <a:lstStyle/>
          <a:p>
            <a:pPr algn="l">
              <a:lnSpc>
                <a:spcPts val="4545"/>
              </a:lnSpc>
              <a:spcBef>
                <a:spcPct val="0"/>
              </a:spcBef>
            </a:pPr>
            <a:r>
              <a:rPr lang="en-US" sz="4500" b="1">
                <a:solidFill>
                  <a:srgbClr val="FFFFFF"/>
                </a:solidFill>
                <a:latin typeface="GistX Ultra-Bold"/>
                <a:ea typeface="GistX Ultra-Bold"/>
                <a:cs typeface="GistX Ultra-Bold"/>
                <a:sym typeface="GistX Ultra-Bold"/>
              </a:rPr>
              <a:t>RECOGNITION</a:t>
            </a:r>
          </a:p>
        </p:txBody>
      </p:sp>
      <p:grpSp>
        <p:nvGrpSpPr>
          <p:cNvPr id="11" name="Group 11"/>
          <p:cNvGrpSpPr/>
          <p:nvPr/>
        </p:nvGrpSpPr>
        <p:grpSpPr>
          <a:xfrm>
            <a:off x="672664" y="2650099"/>
            <a:ext cx="16942673" cy="1620223"/>
            <a:chOff x="0" y="0"/>
            <a:chExt cx="22590230" cy="2160297"/>
          </a:xfrm>
        </p:grpSpPr>
        <p:sp>
          <p:nvSpPr>
            <p:cNvPr id="12" name="Freeform 12"/>
            <p:cNvSpPr/>
            <p:nvPr/>
          </p:nvSpPr>
          <p:spPr>
            <a:xfrm>
              <a:off x="0" y="36928"/>
              <a:ext cx="11082503" cy="2123369"/>
            </a:xfrm>
            <a:custGeom>
              <a:avLst/>
              <a:gdLst/>
              <a:ahLst/>
              <a:cxnLst/>
              <a:rect l="l" t="t" r="r" b="b"/>
              <a:pathLst>
                <a:path w="11082503" h="2123369">
                  <a:moveTo>
                    <a:pt x="0" y="0"/>
                  </a:moveTo>
                  <a:lnTo>
                    <a:pt x="11082503" y="0"/>
                  </a:lnTo>
                  <a:lnTo>
                    <a:pt x="11082503" y="2123369"/>
                  </a:lnTo>
                  <a:lnTo>
                    <a:pt x="0" y="2123369"/>
                  </a:lnTo>
                  <a:lnTo>
                    <a:pt x="0" y="0"/>
                  </a:lnTo>
                  <a:close/>
                </a:path>
              </a:pathLst>
            </a:custGeom>
            <a:blipFill>
              <a:blip r:embed="rId5"/>
              <a:stretch>
                <a:fillRect b="-102900"/>
              </a:stretch>
            </a:blipFill>
          </p:spPr>
          <p:txBody>
            <a:bodyPr/>
            <a:lstStyle/>
            <a:p>
              <a:endParaRPr lang="en-US"/>
            </a:p>
          </p:txBody>
        </p:sp>
        <p:sp>
          <p:nvSpPr>
            <p:cNvPr id="13" name="Freeform 13"/>
            <p:cNvSpPr/>
            <p:nvPr/>
          </p:nvSpPr>
          <p:spPr>
            <a:xfrm>
              <a:off x="11507727" y="0"/>
              <a:ext cx="11082503" cy="2016263"/>
            </a:xfrm>
            <a:custGeom>
              <a:avLst/>
              <a:gdLst/>
              <a:ahLst/>
              <a:cxnLst/>
              <a:rect l="l" t="t" r="r" b="b"/>
              <a:pathLst>
                <a:path w="11082503" h="2016263">
                  <a:moveTo>
                    <a:pt x="0" y="0"/>
                  </a:moveTo>
                  <a:lnTo>
                    <a:pt x="11082503" y="0"/>
                  </a:lnTo>
                  <a:lnTo>
                    <a:pt x="11082503" y="2016263"/>
                  </a:lnTo>
                  <a:lnTo>
                    <a:pt x="0" y="2016263"/>
                  </a:lnTo>
                  <a:lnTo>
                    <a:pt x="0" y="0"/>
                  </a:lnTo>
                  <a:close/>
                </a:path>
              </a:pathLst>
            </a:custGeom>
            <a:blipFill>
              <a:blip r:embed="rId5"/>
              <a:stretch>
                <a:fillRect t="-113678"/>
              </a:stretch>
            </a:blipFill>
          </p:spPr>
          <p:txBody>
            <a:bodyPr/>
            <a:lstStyle/>
            <a:p>
              <a:endParaRPr lang="en-US"/>
            </a:p>
          </p:txBody>
        </p:sp>
      </p:grpSp>
      <p:grpSp>
        <p:nvGrpSpPr>
          <p:cNvPr id="14" name="Group 14"/>
          <p:cNvGrpSpPr/>
          <p:nvPr/>
        </p:nvGrpSpPr>
        <p:grpSpPr>
          <a:xfrm>
            <a:off x="825064" y="5589111"/>
            <a:ext cx="16942673" cy="3157808"/>
            <a:chOff x="0" y="0"/>
            <a:chExt cx="2644307" cy="492851"/>
          </a:xfrm>
        </p:grpSpPr>
        <p:sp>
          <p:nvSpPr>
            <p:cNvPr id="15" name="Freeform 15"/>
            <p:cNvSpPr/>
            <p:nvPr/>
          </p:nvSpPr>
          <p:spPr>
            <a:xfrm>
              <a:off x="0" y="0"/>
              <a:ext cx="2644307" cy="492851"/>
            </a:xfrm>
            <a:custGeom>
              <a:avLst/>
              <a:gdLst/>
              <a:ahLst/>
              <a:cxnLst/>
              <a:rect l="l" t="t" r="r" b="b"/>
              <a:pathLst>
                <a:path w="2644307" h="492851">
                  <a:moveTo>
                    <a:pt x="21477" y="0"/>
                  </a:moveTo>
                  <a:lnTo>
                    <a:pt x="2622830" y="0"/>
                  </a:lnTo>
                  <a:cubicBezTo>
                    <a:pt x="2628526" y="0"/>
                    <a:pt x="2633989" y="2263"/>
                    <a:pt x="2638016" y="6290"/>
                  </a:cubicBezTo>
                  <a:cubicBezTo>
                    <a:pt x="2642044" y="10318"/>
                    <a:pt x="2644307" y="15781"/>
                    <a:pt x="2644307" y="21477"/>
                  </a:cubicBezTo>
                  <a:lnTo>
                    <a:pt x="2644307" y="471374"/>
                  </a:lnTo>
                  <a:cubicBezTo>
                    <a:pt x="2644307" y="477070"/>
                    <a:pt x="2642044" y="482533"/>
                    <a:pt x="2638016" y="486561"/>
                  </a:cubicBezTo>
                  <a:cubicBezTo>
                    <a:pt x="2633989" y="490588"/>
                    <a:pt x="2628526" y="492851"/>
                    <a:pt x="2622830" y="492851"/>
                  </a:cubicBezTo>
                  <a:lnTo>
                    <a:pt x="21477" y="492851"/>
                  </a:lnTo>
                  <a:cubicBezTo>
                    <a:pt x="15781" y="492851"/>
                    <a:pt x="10318" y="490588"/>
                    <a:pt x="6290" y="486561"/>
                  </a:cubicBezTo>
                  <a:cubicBezTo>
                    <a:pt x="2263" y="482533"/>
                    <a:pt x="0" y="477070"/>
                    <a:pt x="0" y="471374"/>
                  </a:cubicBezTo>
                  <a:lnTo>
                    <a:pt x="0" y="21477"/>
                  </a:lnTo>
                  <a:cubicBezTo>
                    <a:pt x="0" y="15781"/>
                    <a:pt x="2263" y="10318"/>
                    <a:pt x="6290" y="6290"/>
                  </a:cubicBezTo>
                  <a:cubicBezTo>
                    <a:pt x="10318" y="2263"/>
                    <a:pt x="15781" y="0"/>
                    <a:pt x="21477" y="0"/>
                  </a:cubicBezTo>
                  <a:close/>
                </a:path>
              </a:pathLst>
            </a:custGeom>
            <a:solidFill>
              <a:srgbClr val="E1C94B"/>
            </a:solidFill>
          </p:spPr>
          <p:txBody>
            <a:bodyPr/>
            <a:lstStyle/>
            <a:p>
              <a:endParaRPr lang="en-US"/>
            </a:p>
          </p:txBody>
        </p:sp>
        <p:sp>
          <p:nvSpPr>
            <p:cNvPr id="16" name="TextBox 16"/>
            <p:cNvSpPr txBox="1"/>
            <p:nvPr/>
          </p:nvSpPr>
          <p:spPr>
            <a:xfrm>
              <a:off x="0" y="-47625"/>
              <a:ext cx="2644307" cy="540476"/>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672664" y="5449660"/>
            <a:ext cx="16942673" cy="3157808"/>
            <a:chOff x="0" y="0"/>
            <a:chExt cx="2644307" cy="492851"/>
          </a:xfrm>
        </p:grpSpPr>
        <p:sp>
          <p:nvSpPr>
            <p:cNvPr id="18" name="Freeform 18"/>
            <p:cNvSpPr/>
            <p:nvPr/>
          </p:nvSpPr>
          <p:spPr>
            <a:xfrm>
              <a:off x="0" y="0"/>
              <a:ext cx="2644307" cy="492851"/>
            </a:xfrm>
            <a:custGeom>
              <a:avLst/>
              <a:gdLst/>
              <a:ahLst/>
              <a:cxnLst/>
              <a:rect l="l" t="t" r="r" b="b"/>
              <a:pathLst>
                <a:path w="2644307" h="492851">
                  <a:moveTo>
                    <a:pt x="21477" y="0"/>
                  </a:moveTo>
                  <a:lnTo>
                    <a:pt x="2622830" y="0"/>
                  </a:lnTo>
                  <a:cubicBezTo>
                    <a:pt x="2628526" y="0"/>
                    <a:pt x="2633989" y="2263"/>
                    <a:pt x="2638016" y="6290"/>
                  </a:cubicBezTo>
                  <a:cubicBezTo>
                    <a:pt x="2642044" y="10318"/>
                    <a:pt x="2644307" y="15781"/>
                    <a:pt x="2644307" y="21477"/>
                  </a:cubicBezTo>
                  <a:lnTo>
                    <a:pt x="2644307" y="471374"/>
                  </a:lnTo>
                  <a:cubicBezTo>
                    <a:pt x="2644307" y="477070"/>
                    <a:pt x="2642044" y="482533"/>
                    <a:pt x="2638016" y="486561"/>
                  </a:cubicBezTo>
                  <a:cubicBezTo>
                    <a:pt x="2633989" y="490588"/>
                    <a:pt x="2628526" y="492851"/>
                    <a:pt x="2622830" y="492851"/>
                  </a:cubicBezTo>
                  <a:lnTo>
                    <a:pt x="21477" y="492851"/>
                  </a:lnTo>
                  <a:cubicBezTo>
                    <a:pt x="15781" y="492851"/>
                    <a:pt x="10318" y="490588"/>
                    <a:pt x="6290" y="486561"/>
                  </a:cubicBezTo>
                  <a:cubicBezTo>
                    <a:pt x="2263" y="482533"/>
                    <a:pt x="0" y="477070"/>
                    <a:pt x="0" y="471374"/>
                  </a:cubicBezTo>
                  <a:lnTo>
                    <a:pt x="0" y="21477"/>
                  </a:lnTo>
                  <a:cubicBezTo>
                    <a:pt x="0" y="15781"/>
                    <a:pt x="2263" y="10318"/>
                    <a:pt x="6290" y="6290"/>
                  </a:cubicBezTo>
                  <a:cubicBezTo>
                    <a:pt x="10318" y="2263"/>
                    <a:pt x="15781" y="0"/>
                    <a:pt x="21477" y="0"/>
                  </a:cubicBezTo>
                  <a:close/>
                </a:path>
              </a:pathLst>
            </a:custGeom>
            <a:solidFill>
              <a:srgbClr val="FFFFFF"/>
            </a:solidFill>
          </p:spPr>
          <p:txBody>
            <a:bodyPr/>
            <a:lstStyle/>
            <a:p>
              <a:endParaRPr lang="en-US"/>
            </a:p>
          </p:txBody>
        </p:sp>
        <p:sp>
          <p:nvSpPr>
            <p:cNvPr id="19" name="TextBox 19"/>
            <p:cNvSpPr txBox="1"/>
            <p:nvPr/>
          </p:nvSpPr>
          <p:spPr>
            <a:xfrm>
              <a:off x="0" y="-47625"/>
              <a:ext cx="2644307" cy="540476"/>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17259300" y="9591675"/>
            <a:ext cx="152400" cy="200025"/>
          </a:xfrm>
          <a:prstGeom prst="rect">
            <a:avLst/>
          </a:prstGeom>
        </p:spPr>
        <p:txBody>
          <a:bodyPr wrap="none" lIns="0" tIns="0" rIns="0" bIns="0" rtlCol="0" anchor="t">
            <a:spAutoFit/>
          </a:bodyPr>
          <a:lstStyle/>
          <a:p>
            <a:pPr algn="ctr">
              <a:lnSpc>
                <a:spcPts val="2239"/>
              </a:lnSpc>
              <a:spcBef>
                <a:spcPct val="0"/>
              </a:spcBef>
            </a:pPr>
            <a:r>
              <a:rPr lang="en-US" sz="1599">
                <a:solidFill>
                  <a:srgbClr val="000000"/>
                </a:solidFill>
                <a:latin typeface="Poppins"/>
                <a:ea typeface="Poppins"/>
                <a:cs typeface="Poppins"/>
                <a:sym typeface="Poppins"/>
              </a:rPr>
              <a:t>9</a:t>
            </a:r>
          </a:p>
        </p:txBody>
      </p:sp>
      <p:sp>
        <p:nvSpPr>
          <p:cNvPr id="21" name="TextBox 21"/>
          <p:cNvSpPr txBox="1"/>
          <p:nvPr/>
        </p:nvSpPr>
        <p:spPr>
          <a:xfrm>
            <a:off x="2511832" y="9607232"/>
            <a:ext cx="5427316" cy="283210"/>
          </a:xfrm>
          <a:prstGeom prst="rect">
            <a:avLst/>
          </a:prstGeom>
        </p:spPr>
        <p:txBody>
          <a:bodyPr lIns="0" tIns="0" rIns="0" bIns="0" rtlCol="0" anchor="t">
            <a:spAutoFit/>
          </a:bodyPr>
          <a:lstStyle/>
          <a:p>
            <a:pPr algn="l">
              <a:lnSpc>
                <a:spcPts val="2239"/>
              </a:lnSpc>
            </a:pPr>
            <a:r>
              <a:rPr lang="en-US" sz="1599">
                <a:solidFill>
                  <a:srgbClr val="414042"/>
                </a:solidFill>
                <a:latin typeface="Poppins"/>
                <a:ea typeface="Poppins"/>
                <a:cs typeface="Poppins"/>
                <a:sym typeface="Poppins"/>
              </a:rPr>
              <a:t>Communications &amp; Public Engagement</a:t>
            </a:r>
          </a:p>
        </p:txBody>
      </p:sp>
      <p:sp>
        <p:nvSpPr>
          <p:cNvPr id="22" name="TextBox 22"/>
          <p:cNvSpPr txBox="1"/>
          <p:nvPr/>
        </p:nvSpPr>
        <p:spPr>
          <a:xfrm>
            <a:off x="672664" y="4678244"/>
            <a:ext cx="5915332" cy="663575"/>
          </a:xfrm>
          <a:prstGeom prst="rect">
            <a:avLst/>
          </a:prstGeom>
        </p:spPr>
        <p:txBody>
          <a:bodyPr lIns="0" tIns="0" rIns="0" bIns="0" rtlCol="0" anchor="t">
            <a:spAutoFit/>
          </a:bodyPr>
          <a:lstStyle/>
          <a:p>
            <a:pPr algn="l">
              <a:lnSpc>
                <a:spcPts val="4900"/>
              </a:lnSpc>
            </a:pPr>
            <a:r>
              <a:rPr lang="en-US" sz="3500" b="1">
                <a:solidFill>
                  <a:srgbClr val="FFFFFF"/>
                </a:solidFill>
                <a:latin typeface="GistX Ultra-Bold"/>
                <a:ea typeface="GistX Ultra-Bold"/>
                <a:cs typeface="GistX Ultra-Bold"/>
                <a:sym typeface="GistX Ultra-Bold"/>
              </a:rPr>
              <a:t>Think outside the box...</a:t>
            </a:r>
          </a:p>
        </p:txBody>
      </p:sp>
      <p:sp>
        <p:nvSpPr>
          <p:cNvPr id="23" name="TextBox 23"/>
          <p:cNvSpPr txBox="1"/>
          <p:nvPr/>
        </p:nvSpPr>
        <p:spPr>
          <a:xfrm>
            <a:off x="10734303" y="5721165"/>
            <a:ext cx="6199932" cy="2492375"/>
          </a:xfrm>
          <a:prstGeom prst="rect">
            <a:avLst/>
          </a:prstGeom>
        </p:spPr>
        <p:txBody>
          <a:bodyPr lIns="0" tIns="0" rIns="0" bIns="0" rtlCol="0" anchor="t">
            <a:spAutoFit/>
          </a:bodyPr>
          <a:lstStyle/>
          <a:p>
            <a:pPr algn="l">
              <a:lnSpc>
                <a:spcPts val="4900"/>
              </a:lnSpc>
            </a:pPr>
            <a:r>
              <a:rPr lang="en-US" sz="3500">
                <a:solidFill>
                  <a:srgbClr val="3B5675"/>
                </a:solidFill>
                <a:latin typeface="Poppins"/>
                <a:ea typeface="Poppins"/>
                <a:cs typeface="Poppins"/>
                <a:sym typeface="Poppins"/>
              </a:rPr>
              <a:t>•Library book dedication</a:t>
            </a:r>
          </a:p>
          <a:p>
            <a:pPr algn="l">
              <a:lnSpc>
                <a:spcPts val="4900"/>
              </a:lnSpc>
              <a:spcBef>
                <a:spcPct val="0"/>
              </a:spcBef>
            </a:pPr>
            <a:r>
              <a:rPr lang="en-US" sz="3500">
                <a:solidFill>
                  <a:srgbClr val="3B5675"/>
                </a:solidFill>
                <a:latin typeface="Poppins"/>
                <a:ea typeface="Poppins"/>
                <a:cs typeface="Poppins"/>
                <a:sym typeface="Poppins"/>
              </a:rPr>
              <a:t>•Yard sign recognition</a:t>
            </a:r>
          </a:p>
          <a:p>
            <a:pPr algn="l">
              <a:lnSpc>
                <a:spcPts val="4900"/>
              </a:lnSpc>
              <a:spcBef>
                <a:spcPct val="0"/>
              </a:spcBef>
            </a:pPr>
            <a:r>
              <a:rPr lang="en-US" sz="3500">
                <a:solidFill>
                  <a:srgbClr val="3B5675"/>
                </a:solidFill>
                <a:latin typeface="Poppins"/>
                <a:ea typeface="Poppins"/>
                <a:cs typeface="Poppins"/>
                <a:sym typeface="Poppins"/>
              </a:rPr>
              <a:t>•Charity donation</a:t>
            </a:r>
          </a:p>
          <a:p>
            <a:pPr algn="l">
              <a:lnSpc>
                <a:spcPts val="4900"/>
              </a:lnSpc>
              <a:spcBef>
                <a:spcPct val="0"/>
              </a:spcBef>
            </a:pPr>
            <a:r>
              <a:rPr lang="en-US" sz="3500">
                <a:solidFill>
                  <a:srgbClr val="3B5675"/>
                </a:solidFill>
                <a:latin typeface="Poppins"/>
                <a:ea typeface="Poppins"/>
                <a:cs typeface="Poppins"/>
                <a:sym typeface="Poppins"/>
              </a:rPr>
              <a:t>•Bake a treat</a:t>
            </a:r>
          </a:p>
        </p:txBody>
      </p:sp>
      <p:sp>
        <p:nvSpPr>
          <p:cNvPr id="24" name="TextBox 24"/>
          <p:cNvSpPr txBox="1"/>
          <p:nvPr/>
        </p:nvSpPr>
        <p:spPr>
          <a:xfrm>
            <a:off x="1439080" y="5721165"/>
            <a:ext cx="9076148" cy="2492375"/>
          </a:xfrm>
          <a:prstGeom prst="rect">
            <a:avLst/>
          </a:prstGeom>
        </p:spPr>
        <p:txBody>
          <a:bodyPr lIns="0" tIns="0" rIns="0" bIns="0" rtlCol="0" anchor="t">
            <a:spAutoFit/>
          </a:bodyPr>
          <a:lstStyle/>
          <a:p>
            <a:pPr algn="l">
              <a:lnSpc>
                <a:spcPts val="4900"/>
              </a:lnSpc>
              <a:spcBef>
                <a:spcPct val="0"/>
              </a:spcBef>
            </a:pPr>
            <a:r>
              <a:rPr lang="en-US" sz="3500">
                <a:solidFill>
                  <a:srgbClr val="3B5675"/>
                </a:solidFill>
                <a:latin typeface="Poppins"/>
                <a:ea typeface="Poppins"/>
                <a:cs typeface="Poppins"/>
                <a:sym typeface="Poppins"/>
              </a:rPr>
              <a:t>•Invite them to present at a meeting</a:t>
            </a:r>
          </a:p>
          <a:p>
            <a:pPr algn="l">
              <a:lnSpc>
                <a:spcPts val="4900"/>
              </a:lnSpc>
              <a:spcBef>
                <a:spcPct val="0"/>
              </a:spcBef>
            </a:pPr>
            <a:r>
              <a:rPr lang="en-US" sz="3500">
                <a:solidFill>
                  <a:srgbClr val="3B5675"/>
                </a:solidFill>
                <a:latin typeface="Poppins"/>
                <a:ea typeface="Poppins"/>
                <a:cs typeface="Poppins"/>
                <a:sym typeface="Poppins"/>
              </a:rPr>
              <a:t>•Write letters of recommendation</a:t>
            </a:r>
          </a:p>
          <a:p>
            <a:pPr algn="l">
              <a:lnSpc>
                <a:spcPts val="4900"/>
              </a:lnSpc>
              <a:spcBef>
                <a:spcPct val="0"/>
              </a:spcBef>
            </a:pPr>
            <a:r>
              <a:rPr lang="en-US" sz="3500">
                <a:solidFill>
                  <a:srgbClr val="3B5675"/>
                </a:solidFill>
                <a:latin typeface="Poppins"/>
                <a:ea typeface="Poppins"/>
                <a:cs typeface="Poppins"/>
                <a:sym typeface="Poppins"/>
              </a:rPr>
              <a:t>•Enjoy a cup of coffee together</a:t>
            </a:r>
          </a:p>
          <a:p>
            <a:pPr algn="l">
              <a:lnSpc>
                <a:spcPts val="4900"/>
              </a:lnSpc>
              <a:spcBef>
                <a:spcPct val="0"/>
              </a:spcBef>
            </a:pPr>
            <a:r>
              <a:rPr lang="en-US" sz="3500">
                <a:solidFill>
                  <a:srgbClr val="3B5675"/>
                </a:solidFill>
                <a:latin typeface="Poppins"/>
                <a:ea typeface="Poppins"/>
                <a:cs typeface="Poppins"/>
                <a:sym typeface="Poppins"/>
              </a:rPr>
              <a:t>•Apply for a neighborhood award</a:t>
            </a:r>
          </a:p>
        </p:txBody>
      </p:sp>
      <p:sp>
        <p:nvSpPr>
          <p:cNvPr id="25" name="TextBox 25"/>
          <p:cNvSpPr txBox="1"/>
          <p:nvPr/>
        </p:nvSpPr>
        <p:spPr>
          <a:xfrm>
            <a:off x="5563344" y="1944397"/>
            <a:ext cx="7161312" cy="559435"/>
          </a:xfrm>
          <a:prstGeom prst="rect">
            <a:avLst/>
          </a:prstGeom>
        </p:spPr>
        <p:txBody>
          <a:bodyPr lIns="0" tIns="0" rIns="0" bIns="0" rtlCol="0" anchor="t">
            <a:spAutoFit/>
          </a:bodyPr>
          <a:lstStyle/>
          <a:p>
            <a:pPr algn="ctr">
              <a:lnSpc>
                <a:spcPts val="4339"/>
              </a:lnSpc>
            </a:pPr>
            <a:r>
              <a:rPr lang="en-US" sz="3099" i="1">
                <a:solidFill>
                  <a:srgbClr val="FFFFFF"/>
                </a:solidFill>
                <a:latin typeface="Poppins Italics"/>
                <a:ea typeface="Poppins Italics"/>
                <a:cs typeface="Poppins Italics"/>
                <a:sym typeface="Poppins Italics"/>
              </a:rPr>
              <a:t>A small gesture goes a long way...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828172-9016-4f27-88ef-799190801f23">
      <Terms xmlns="http://schemas.microsoft.com/office/infopath/2007/PartnerControls"/>
    </lcf76f155ced4ddcb4097134ff3c332f>
    <TaxCatchAll xmlns="151eaaf0-a772-43f4-b54c-279023ce48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18DC325C54CB4FA1F6966DDC947FC3" ma:contentTypeVersion="13" ma:contentTypeDescription="Create a new document." ma:contentTypeScope="" ma:versionID="19a4e768f446a7b569b489d4e5c1cd9f">
  <xsd:schema xmlns:xsd="http://www.w3.org/2001/XMLSchema" xmlns:xs="http://www.w3.org/2001/XMLSchema" xmlns:p="http://schemas.microsoft.com/office/2006/metadata/properties" xmlns:ns2="151eaaf0-a772-43f4-b54c-279023ce4899" xmlns:ns3="b9828172-9016-4f27-88ef-799190801f23" targetNamespace="http://schemas.microsoft.com/office/2006/metadata/properties" ma:root="true" ma:fieldsID="afa13422b6fac510ab648812a98fc1f0" ns2:_="" ns3:_="">
    <xsd:import namespace="151eaaf0-a772-43f4-b54c-279023ce4899"/>
    <xsd:import namespace="b9828172-9016-4f27-88ef-799190801f2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1eaaf0-a772-43f4-b54c-279023ce4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1b62db4-359f-4ff9-ac17-c9884194a906}" ma:internalName="TaxCatchAll" ma:showField="CatchAllData" ma:web="151eaaf0-a772-43f4-b54c-279023ce48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828172-9016-4f27-88ef-799190801f2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828bd2e-b600-49ae-9a31-8ab79bd7276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E73F48-E150-4823-99DB-1FF906B07468}">
  <ds:schemaRefs>
    <ds:schemaRef ds:uri="http://schemas.microsoft.com/office/2006/metadata/properties"/>
    <ds:schemaRef ds:uri="http://schemas.microsoft.com/office/infopath/2007/PartnerControls"/>
    <ds:schemaRef ds:uri="b9828172-9016-4f27-88ef-799190801f23"/>
    <ds:schemaRef ds:uri="151eaaf0-a772-43f4-b54c-279023ce4899"/>
  </ds:schemaRefs>
</ds:datastoreItem>
</file>

<file path=customXml/itemProps2.xml><?xml version="1.0" encoding="utf-8"?>
<ds:datastoreItem xmlns:ds="http://schemas.openxmlformats.org/officeDocument/2006/customXml" ds:itemID="{CF279819-AEF3-42E4-8BC6-DD45BB7E43E3}">
  <ds:schemaRefs>
    <ds:schemaRef ds:uri="http://schemas.microsoft.com/sharepoint/v3/contenttype/forms"/>
  </ds:schemaRefs>
</ds:datastoreItem>
</file>

<file path=customXml/itemProps3.xml><?xml version="1.0" encoding="utf-8"?>
<ds:datastoreItem xmlns:ds="http://schemas.openxmlformats.org/officeDocument/2006/customXml" ds:itemID="{71AFD7B5-517E-4418-B283-408EB1D1C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1eaaf0-a772-43f4-b54c-279023ce4899"/>
    <ds:schemaRef ds:uri="b9828172-9016-4f27-88ef-799190801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744</Words>
  <Application>Microsoft Office PowerPoint</Application>
  <PresentationFormat>Custom</PresentationFormat>
  <Paragraphs>174</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Poppins</vt:lpstr>
      <vt:lpstr>Calibri</vt:lpstr>
      <vt:lpstr>Style Swashes</vt:lpstr>
      <vt:lpstr>GistX Ultra-Bold</vt:lpstr>
      <vt:lpstr>Beast</vt:lpstr>
      <vt:lpstr>Poppins Italics</vt:lpstr>
      <vt:lpstr>Poppins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Awards 2026 Presentation</dc:title>
  <dc:creator>Orebaugh, Julie</dc:creator>
  <cp:lastModifiedBy>Orebaugh, Julie</cp:lastModifiedBy>
  <cp:revision>1</cp:revision>
  <dcterms:created xsi:type="dcterms:W3CDTF">2006-08-16T00:00:00Z</dcterms:created>
  <dcterms:modified xsi:type="dcterms:W3CDTF">2026-04-01T18:13:20Z</dcterms:modified>
  <dc:identifier>DAHCW9XcD2M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0x0101000218DC325C54CB4FA1F6966DDC947FC3</vt:lpwstr>
  </property>
</Properties>
</file>