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9" r:id="rId2"/>
    <p:sldId id="258" r:id="rId3"/>
    <p:sldId id="261" r:id="rId4"/>
    <p:sldId id="271" r:id="rId5"/>
    <p:sldId id="272" r:id="rId6"/>
    <p:sldId id="539" r:id="rId7"/>
    <p:sldId id="263" r:id="rId8"/>
    <p:sldId id="541" r:id="rId9"/>
    <p:sldId id="544" r:id="rId10"/>
    <p:sldId id="294" r:id="rId11"/>
    <p:sldId id="523" r:id="rId12"/>
    <p:sldId id="524" r:id="rId13"/>
    <p:sldId id="528" r:id="rId14"/>
    <p:sldId id="526" r:id="rId15"/>
    <p:sldId id="529" r:id="rId16"/>
    <p:sldId id="530" r:id="rId17"/>
    <p:sldId id="532" r:id="rId18"/>
    <p:sldId id="266" r:id="rId19"/>
    <p:sldId id="267" r:id="rId20"/>
    <p:sldId id="265" r:id="rId21"/>
    <p:sldId id="268" r:id="rId22"/>
    <p:sldId id="269" r:id="rId23"/>
    <p:sldId id="537" r:id="rId24"/>
    <p:sldId id="540" r:id="rId25"/>
    <p:sldId id="536" r:id="rId26"/>
    <p:sldId id="543" r:id="rId27"/>
    <p:sldId id="538" r:id="rId28"/>
    <p:sldId id="535" r:id="rId29"/>
    <p:sldId id="533" r:id="rId30"/>
    <p:sldId id="534"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B904"/>
    <a:srgbClr val="006C7B"/>
    <a:srgbClr val="E9E9E9"/>
    <a:srgbClr val="1778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E4280E-F6B6-4A2A-8225-B4F40716210C}" v="2" dt="2022-05-20T17:14:56.5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2846" autoAdjust="0"/>
  </p:normalViewPr>
  <p:slideViewPr>
    <p:cSldViewPr snapToGrid="0">
      <p:cViewPr varScale="1">
        <p:scale>
          <a:sx n="61" d="100"/>
          <a:sy n="61" d="100"/>
        </p:scale>
        <p:origin x="123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stavo Ustariz" userId="20945fa5-97c3-476a-a60d-61903d3429d8" providerId="ADAL" clId="{D5E4280E-F6B6-4A2A-8225-B4F40716210C}"/>
    <pc:docChg chg="custSel addSld modSld">
      <pc:chgData name="Gustavo Ustariz" userId="20945fa5-97c3-476a-a60d-61903d3429d8" providerId="ADAL" clId="{D5E4280E-F6B6-4A2A-8225-B4F40716210C}" dt="2022-05-20T18:02:30.525" v="3991" actId="20577"/>
      <pc:docMkLst>
        <pc:docMk/>
      </pc:docMkLst>
      <pc:sldChg chg="delSp modSp mod modTransition modAnim">
        <pc:chgData name="Gustavo Ustariz" userId="20945fa5-97c3-476a-a60d-61903d3429d8" providerId="ADAL" clId="{D5E4280E-F6B6-4A2A-8225-B4F40716210C}" dt="2022-05-20T17:13:55.542" v="1133" actId="20577"/>
        <pc:sldMkLst>
          <pc:docMk/>
          <pc:sldMk cId="2899004747" sldId="258"/>
        </pc:sldMkLst>
        <pc:spChg chg="mod">
          <ac:chgData name="Gustavo Ustariz" userId="20945fa5-97c3-476a-a60d-61903d3429d8" providerId="ADAL" clId="{D5E4280E-F6B6-4A2A-8225-B4F40716210C}" dt="2022-05-20T17:11:47.916" v="593" actId="6549"/>
          <ac:spMkLst>
            <pc:docMk/>
            <pc:sldMk cId="2899004747" sldId="258"/>
            <ac:spMk id="2" creationId="{B554F07C-EC7F-42F2-A711-B4148CE47C1E}"/>
          </ac:spMkLst>
        </pc:spChg>
        <pc:spChg chg="mod">
          <ac:chgData name="Gustavo Ustariz" userId="20945fa5-97c3-476a-a60d-61903d3429d8" providerId="ADAL" clId="{D5E4280E-F6B6-4A2A-8225-B4F40716210C}" dt="2022-05-20T17:13:55.542" v="1133" actId="20577"/>
          <ac:spMkLst>
            <pc:docMk/>
            <pc:sldMk cId="2899004747" sldId="258"/>
            <ac:spMk id="3" creationId="{71DCEE1F-3AC6-4CE1-B3C8-226BDF7934F1}"/>
          </ac:spMkLst>
        </pc:spChg>
        <pc:picChg chg="del">
          <ac:chgData name="Gustavo Ustariz" userId="20945fa5-97c3-476a-a60d-61903d3429d8" providerId="ADAL" clId="{D5E4280E-F6B6-4A2A-8225-B4F40716210C}" dt="2022-05-20T17:07:11.751" v="47"/>
          <ac:picMkLst>
            <pc:docMk/>
            <pc:sldMk cId="2899004747" sldId="258"/>
            <ac:picMk id="5" creationId="{2EADA573-216C-5EF0-2EE8-B35F8821966C}"/>
          </ac:picMkLst>
        </pc:picChg>
      </pc:sldChg>
      <pc:sldChg chg="delSp modSp mod modTransition modAnim">
        <pc:chgData name="Gustavo Ustariz" userId="20945fa5-97c3-476a-a60d-61903d3429d8" providerId="ADAL" clId="{D5E4280E-F6B6-4A2A-8225-B4F40716210C}" dt="2022-05-20T17:11:05.585" v="563" actId="255"/>
        <pc:sldMkLst>
          <pc:docMk/>
          <pc:sldMk cId="3287500300" sldId="259"/>
        </pc:sldMkLst>
        <pc:spChg chg="mod">
          <ac:chgData name="Gustavo Ustariz" userId="20945fa5-97c3-476a-a60d-61903d3429d8" providerId="ADAL" clId="{D5E4280E-F6B6-4A2A-8225-B4F40716210C}" dt="2022-05-20T17:11:05.585" v="563" actId="255"/>
          <ac:spMkLst>
            <pc:docMk/>
            <pc:sldMk cId="3287500300" sldId="259"/>
            <ac:spMk id="2" creationId="{1A7AD9AD-DB75-42E9-BAD1-85FFF514FEF3}"/>
          </ac:spMkLst>
        </pc:spChg>
        <pc:spChg chg="mod">
          <ac:chgData name="Gustavo Ustariz" userId="20945fa5-97c3-476a-a60d-61903d3429d8" providerId="ADAL" clId="{D5E4280E-F6B6-4A2A-8225-B4F40716210C}" dt="2022-05-20T17:06:09.963" v="46" actId="20577"/>
          <ac:spMkLst>
            <pc:docMk/>
            <pc:sldMk cId="3287500300" sldId="259"/>
            <ac:spMk id="4" creationId="{FC2FC495-A8EA-4D5A-9478-0EA388FE4DCD}"/>
          </ac:spMkLst>
        </pc:spChg>
        <pc:spChg chg="mod">
          <ac:chgData name="Gustavo Ustariz" userId="20945fa5-97c3-476a-a60d-61903d3429d8" providerId="ADAL" clId="{D5E4280E-F6B6-4A2A-8225-B4F40716210C}" dt="2022-05-20T17:06:04.376" v="19" actId="6549"/>
          <ac:spMkLst>
            <pc:docMk/>
            <pc:sldMk cId="3287500300" sldId="259"/>
            <ac:spMk id="5" creationId="{0282AC3B-BF9B-4C68-A71C-80D8D5B94D3B}"/>
          </ac:spMkLst>
        </pc:spChg>
        <pc:picChg chg="del">
          <ac:chgData name="Gustavo Ustariz" userId="20945fa5-97c3-476a-a60d-61903d3429d8" providerId="ADAL" clId="{D5E4280E-F6B6-4A2A-8225-B4F40716210C}" dt="2022-05-20T17:07:11.751" v="47"/>
          <ac:picMkLst>
            <pc:docMk/>
            <pc:sldMk cId="3287500300" sldId="259"/>
            <ac:picMk id="7" creationId="{FE58BB9A-22B4-9F11-945B-8EF30D9C484B}"/>
          </ac:picMkLst>
        </pc:picChg>
      </pc:sldChg>
      <pc:sldChg chg="delSp modSp mod modTransition modAnim">
        <pc:chgData name="Gustavo Ustariz" userId="20945fa5-97c3-476a-a60d-61903d3429d8" providerId="ADAL" clId="{D5E4280E-F6B6-4A2A-8225-B4F40716210C}" dt="2022-05-20T17:17:11.201" v="1272" actId="6549"/>
        <pc:sldMkLst>
          <pc:docMk/>
          <pc:sldMk cId="749776534" sldId="261"/>
        </pc:sldMkLst>
        <pc:spChg chg="mod">
          <ac:chgData name="Gustavo Ustariz" userId="20945fa5-97c3-476a-a60d-61903d3429d8" providerId="ADAL" clId="{D5E4280E-F6B6-4A2A-8225-B4F40716210C}" dt="2022-05-20T17:17:11.201" v="1272" actId="6549"/>
          <ac:spMkLst>
            <pc:docMk/>
            <pc:sldMk cId="749776534" sldId="261"/>
            <ac:spMk id="8" creationId="{F07A9F4C-76C8-23E2-2E17-958B290AB7B0}"/>
          </ac:spMkLst>
        </pc:spChg>
        <pc:picChg chg="del">
          <ac:chgData name="Gustavo Ustariz" userId="20945fa5-97c3-476a-a60d-61903d3429d8" providerId="ADAL" clId="{D5E4280E-F6B6-4A2A-8225-B4F40716210C}" dt="2022-05-20T17:07:11.751" v="47"/>
          <ac:picMkLst>
            <pc:docMk/>
            <pc:sldMk cId="749776534" sldId="261"/>
            <ac:picMk id="3" creationId="{A72C2FA6-CBE2-9A88-C90F-607ACE8C71FE}"/>
          </ac:picMkLst>
        </pc:picChg>
      </pc:sldChg>
      <pc:sldChg chg="delSp modTransition modAnim">
        <pc:chgData name="Gustavo Ustariz" userId="20945fa5-97c3-476a-a60d-61903d3429d8" providerId="ADAL" clId="{D5E4280E-F6B6-4A2A-8225-B4F40716210C}" dt="2022-05-20T17:07:11.751" v="47"/>
        <pc:sldMkLst>
          <pc:docMk/>
          <pc:sldMk cId="4189641707" sldId="263"/>
        </pc:sldMkLst>
        <pc:picChg chg="del">
          <ac:chgData name="Gustavo Ustariz" userId="20945fa5-97c3-476a-a60d-61903d3429d8" providerId="ADAL" clId="{D5E4280E-F6B6-4A2A-8225-B4F40716210C}" dt="2022-05-20T17:07:11.751" v="47"/>
          <ac:picMkLst>
            <pc:docMk/>
            <pc:sldMk cId="4189641707" sldId="263"/>
            <ac:picMk id="3" creationId="{7DF66857-3248-3B09-8A03-901053606AD6}"/>
          </ac:picMkLst>
        </pc:picChg>
      </pc:sldChg>
      <pc:sldChg chg="delSp modTransition modAnim">
        <pc:chgData name="Gustavo Ustariz" userId="20945fa5-97c3-476a-a60d-61903d3429d8" providerId="ADAL" clId="{D5E4280E-F6B6-4A2A-8225-B4F40716210C}" dt="2022-05-20T17:07:11.751" v="47"/>
        <pc:sldMkLst>
          <pc:docMk/>
          <pc:sldMk cId="899192254" sldId="265"/>
        </pc:sldMkLst>
        <pc:picChg chg="del">
          <ac:chgData name="Gustavo Ustariz" userId="20945fa5-97c3-476a-a60d-61903d3429d8" providerId="ADAL" clId="{D5E4280E-F6B6-4A2A-8225-B4F40716210C}" dt="2022-05-20T17:07:11.751" v="47"/>
          <ac:picMkLst>
            <pc:docMk/>
            <pc:sldMk cId="899192254" sldId="265"/>
            <ac:picMk id="4" creationId="{61C506F3-21C7-F289-3AEC-CBF331B3D0CD}"/>
          </ac:picMkLst>
        </pc:picChg>
      </pc:sldChg>
      <pc:sldChg chg="delSp modSp mod modTransition modAnim">
        <pc:chgData name="Gustavo Ustariz" userId="20945fa5-97c3-476a-a60d-61903d3429d8" providerId="ADAL" clId="{D5E4280E-F6B6-4A2A-8225-B4F40716210C}" dt="2022-05-20T17:24:42.493" v="1276" actId="113"/>
        <pc:sldMkLst>
          <pc:docMk/>
          <pc:sldMk cId="3099036426" sldId="266"/>
        </pc:sldMkLst>
        <pc:spChg chg="mod">
          <ac:chgData name="Gustavo Ustariz" userId="20945fa5-97c3-476a-a60d-61903d3429d8" providerId="ADAL" clId="{D5E4280E-F6B6-4A2A-8225-B4F40716210C}" dt="2022-05-20T17:24:42.493" v="1276" actId="113"/>
          <ac:spMkLst>
            <pc:docMk/>
            <pc:sldMk cId="3099036426" sldId="266"/>
            <ac:spMk id="3" creationId="{2F3E389B-2096-49C4-9B8B-60873EE0B981}"/>
          </ac:spMkLst>
        </pc:spChg>
        <pc:picChg chg="del">
          <ac:chgData name="Gustavo Ustariz" userId="20945fa5-97c3-476a-a60d-61903d3429d8" providerId="ADAL" clId="{D5E4280E-F6B6-4A2A-8225-B4F40716210C}" dt="2022-05-20T17:07:11.751" v="47"/>
          <ac:picMkLst>
            <pc:docMk/>
            <pc:sldMk cId="3099036426" sldId="266"/>
            <ac:picMk id="6" creationId="{EA90F086-3791-0EF0-6C94-76DD4D2DC60D}"/>
          </ac:picMkLst>
        </pc:picChg>
      </pc:sldChg>
      <pc:sldChg chg="delSp modTransition modAnim">
        <pc:chgData name="Gustavo Ustariz" userId="20945fa5-97c3-476a-a60d-61903d3429d8" providerId="ADAL" clId="{D5E4280E-F6B6-4A2A-8225-B4F40716210C}" dt="2022-05-20T17:07:11.751" v="47"/>
        <pc:sldMkLst>
          <pc:docMk/>
          <pc:sldMk cId="4291000885" sldId="267"/>
        </pc:sldMkLst>
        <pc:picChg chg="del">
          <ac:chgData name="Gustavo Ustariz" userId="20945fa5-97c3-476a-a60d-61903d3429d8" providerId="ADAL" clId="{D5E4280E-F6B6-4A2A-8225-B4F40716210C}" dt="2022-05-20T17:07:11.751" v="47"/>
          <ac:picMkLst>
            <pc:docMk/>
            <pc:sldMk cId="4291000885" sldId="267"/>
            <ac:picMk id="6" creationId="{13EB1170-05AC-8822-17F0-112D981FA038}"/>
          </ac:picMkLst>
        </pc:picChg>
      </pc:sldChg>
      <pc:sldChg chg="delSp modTransition modAnim">
        <pc:chgData name="Gustavo Ustariz" userId="20945fa5-97c3-476a-a60d-61903d3429d8" providerId="ADAL" clId="{D5E4280E-F6B6-4A2A-8225-B4F40716210C}" dt="2022-05-20T17:07:11.751" v="47"/>
        <pc:sldMkLst>
          <pc:docMk/>
          <pc:sldMk cId="3232592149" sldId="268"/>
        </pc:sldMkLst>
        <pc:picChg chg="del">
          <ac:chgData name="Gustavo Ustariz" userId="20945fa5-97c3-476a-a60d-61903d3429d8" providerId="ADAL" clId="{D5E4280E-F6B6-4A2A-8225-B4F40716210C}" dt="2022-05-20T17:07:11.751" v="47"/>
          <ac:picMkLst>
            <pc:docMk/>
            <pc:sldMk cId="3232592149" sldId="268"/>
            <ac:picMk id="6" creationId="{07435C25-7684-C0F7-3E65-B16E65FBAA4E}"/>
          </ac:picMkLst>
        </pc:picChg>
      </pc:sldChg>
      <pc:sldChg chg="delSp modTransition modAnim">
        <pc:chgData name="Gustavo Ustariz" userId="20945fa5-97c3-476a-a60d-61903d3429d8" providerId="ADAL" clId="{D5E4280E-F6B6-4A2A-8225-B4F40716210C}" dt="2022-05-20T17:07:11.751" v="47"/>
        <pc:sldMkLst>
          <pc:docMk/>
          <pc:sldMk cId="923222055" sldId="269"/>
        </pc:sldMkLst>
        <pc:picChg chg="del">
          <ac:chgData name="Gustavo Ustariz" userId="20945fa5-97c3-476a-a60d-61903d3429d8" providerId="ADAL" clId="{D5E4280E-F6B6-4A2A-8225-B4F40716210C}" dt="2022-05-20T17:07:11.751" v="47"/>
          <ac:picMkLst>
            <pc:docMk/>
            <pc:sldMk cId="923222055" sldId="269"/>
            <ac:picMk id="5" creationId="{095D5C1D-A020-858A-EB82-1884385B094D}"/>
          </ac:picMkLst>
        </pc:picChg>
      </pc:sldChg>
      <pc:sldChg chg="delSp modSp mod modTransition modAnim">
        <pc:chgData name="Gustavo Ustariz" userId="20945fa5-97c3-476a-a60d-61903d3429d8" providerId="ADAL" clId="{D5E4280E-F6B6-4A2A-8225-B4F40716210C}" dt="2022-05-20T17:16:35.105" v="1192" actId="20577"/>
        <pc:sldMkLst>
          <pc:docMk/>
          <pc:sldMk cId="2155225030" sldId="271"/>
        </pc:sldMkLst>
        <pc:spChg chg="mod">
          <ac:chgData name="Gustavo Ustariz" userId="20945fa5-97c3-476a-a60d-61903d3429d8" providerId="ADAL" clId="{D5E4280E-F6B6-4A2A-8225-B4F40716210C}" dt="2022-05-20T17:16:35.105" v="1192" actId="20577"/>
          <ac:spMkLst>
            <pc:docMk/>
            <pc:sldMk cId="2155225030" sldId="271"/>
            <ac:spMk id="2" creationId="{B554F07C-EC7F-42F2-A711-B4148CE47C1E}"/>
          </ac:spMkLst>
        </pc:spChg>
        <pc:picChg chg="del">
          <ac:chgData name="Gustavo Ustariz" userId="20945fa5-97c3-476a-a60d-61903d3429d8" providerId="ADAL" clId="{D5E4280E-F6B6-4A2A-8225-B4F40716210C}" dt="2022-05-20T17:07:11.751" v="47"/>
          <ac:picMkLst>
            <pc:docMk/>
            <pc:sldMk cId="2155225030" sldId="271"/>
            <ac:picMk id="3" creationId="{E24A1AB5-1454-18B0-9384-F712BB323DA1}"/>
          </ac:picMkLst>
        </pc:picChg>
      </pc:sldChg>
      <pc:sldChg chg="delSp modSp mod modTransition modAnim">
        <pc:chgData name="Gustavo Ustariz" userId="20945fa5-97c3-476a-a60d-61903d3429d8" providerId="ADAL" clId="{D5E4280E-F6B6-4A2A-8225-B4F40716210C}" dt="2022-05-20T17:23:02.677" v="1275" actId="20577"/>
        <pc:sldMkLst>
          <pc:docMk/>
          <pc:sldMk cId="526677305" sldId="272"/>
        </pc:sldMkLst>
        <pc:spChg chg="mod">
          <ac:chgData name="Gustavo Ustariz" userId="20945fa5-97c3-476a-a60d-61903d3429d8" providerId="ADAL" clId="{D5E4280E-F6B6-4A2A-8225-B4F40716210C}" dt="2022-05-20T17:23:02.677" v="1275" actId="20577"/>
          <ac:spMkLst>
            <pc:docMk/>
            <pc:sldMk cId="526677305" sldId="272"/>
            <ac:spMk id="3" creationId="{67E10FC4-F8E9-49CF-B8CE-0C7DB16BDA30}"/>
          </ac:spMkLst>
        </pc:spChg>
        <pc:picChg chg="del">
          <ac:chgData name="Gustavo Ustariz" userId="20945fa5-97c3-476a-a60d-61903d3429d8" providerId="ADAL" clId="{D5E4280E-F6B6-4A2A-8225-B4F40716210C}" dt="2022-05-20T17:07:11.751" v="47"/>
          <ac:picMkLst>
            <pc:docMk/>
            <pc:sldMk cId="526677305" sldId="272"/>
            <ac:picMk id="5" creationId="{73B6AD58-6DEB-0E6A-DB5E-BF27C9D9763B}"/>
          </ac:picMkLst>
        </pc:picChg>
      </pc:sldChg>
      <pc:sldChg chg="delSp modTransition modAnim">
        <pc:chgData name="Gustavo Ustariz" userId="20945fa5-97c3-476a-a60d-61903d3429d8" providerId="ADAL" clId="{D5E4280E-F6B6-4A2A-8225-B4F40716210C}" dt="2022-05-20T17:07:11.751" v="47"/>
        <pc:sldMkLst>
          <pc:docMk/>
          <pc:sldMk cId="1324372810" sldId="294"/>
        </pc:sldMkLst>
        <pc:picChg chg="del">
          <ac:chgData name="Gustavo Ustariz" userId="20945fa5-97c3-476a-a60d-61903d3429d8" providerId="ADAL" clId="{D5E4280E-F6B6-4A2A-8225-B4F40716210C}" dt="2022-05-20T17:07:11.751" v="47"/>
          <ac:picMkLst>
            <pc:docMk/>
            <pc:sldMk cId="1324372810" sldId="294"/>
            <ac:picMk id="2" creationId="{434E4378-030D-F6F4-6EAA-1F1A144EFAF3}"/>
          </ac:picMkLst>
        </pc:picChg>
      </pc:sldChg>
      <pc:sldChg chg="delSp modTransition modAnim">
        <pc:chgData name="Gustavo Ustariz" userId="20945fa5-97c3-476a-a60d-61903d3429d8" providerId="ADAL" clId="{D5E4280E-F6B6-4A2A-8225-B4F40716210C}" dt="2022-05-20T17:07:11.751" v="47"/>
        <pc:sldMkLst>
          <pc:docMk/>
          <pc:sldMk cId="487658711" sldId="523"/>
        </pc:sldMkLst>
        <pc:picChg chg="del">
          <ac:chgData name="Gustavo Ustariz" userId="20945fa5-97c3-476a-a60d-61903d3429d8" providerId="ADAL" clId="{D5E4280E-F6B6-4A2A-8225-B4F40716210C}" dt="2022-05-20T17:07:11.751" v="47"/>
          <ac:picMkLst>
            <pc:docMk/>
            <pc:sldMk cId="487658711" sldId="523"/>
            <ac:picMk id="6" creationId="{68BF6743-D701-4824-1BF6-BBFB388D178A}"/>
          </ac:picMkLst>
        </pc:picChg>
      </pc:sldChg>
      <pc:sldChg chg="delSp modTransition modAnim">
        <pc:chgData name="Gustavo Ustariz" userId="20945fa5-97c3-476a-a60d-61903d3429d8" providerId="ADAL" clId="{D5E4280E-F6B6-4A2A-8225-B4F40716210C}" dt="2022-05-20T17:07:11.751" v="47"/>
        <pc:sldMkLst>
          <pc:docMk/>
          <pc:sldMk cId="1990886958" sldId="524"/>
        </pc:sldMkLst>
        <pc:picChg chg="del">
          <ac:chgData name="Gustavo Ustariz" userId="20945fa5-97c3-476a-a60d-61903d3429d8" providerId="ADAL" clId="{D5E4280E-F6B6-4A2A-8225-B4F40716210C}" dt="2022-05-20T17:07:11.751" v="47"/>
          <ac:picMkLst>
            <pc:docMk/>
            <pc:sldMk cId="1990886958" sldId="524"/>
            <ac:picMk id="4" creationId="{0638C129-D3B8-9B2A-ACF2-5A36E18BE266}"/>
          </ac:picMkLst>
        </pc:picChg>
      </pc:sldChg>
      <pc:sldChg chg="delSp modTransition modAnim">
        <pc:chgData name="Gustavo Ustariz" userId="20945fa5-97c3-476a-a60d-61903d3429d8" providerId="ADAL" clId="{D5E4280E-F6B6-4A2A-8225-B4F40716210C}" dt="2022-05-20T17:07:11.751" v="47"/>
        <pc:sldMkLst>
          <pc:docMk/>
          <pc:sldMk cId="973261371" sldId="526"/>
        </pc:sldMkLst>
        <pc:picChg chg="del">
          <ac:chgData name="Gustavo Ustariz" userId="20945fa5-97c3-476a-a60d-61903d3429d8" providerId="ADAL" clId="{D5E4280E-F6B6-4A2A-8225-B4F40716210C}" dt="2022-05-20T17:07:11.751" v="47"/>
          <ac:picMkLst>
            <pc:docMk/>
            <pc:sldMk cId="973261371" sldId="526"/>
            <ac:picMk id="7" creationId="{6C0626B9-34F1-DFCA-2D90-113DF7AA6A4F}"/>
          </ac:picMkLst>
        </pc:picChg>
      </pc:sldChg>
      <pc:sldChg chg="delSp modTransition modAnim">
        <pc:chgData name="Gustavo Ustariz" userId="20945fa5-97c3-476a-a60d-61903d3429d8" providerId="ADAL" clId="{D5E4280E-F6B6-4A2A-8225-B4F40716210C}" dt="2022-05-20T17:07:11.751" v="47"/>
        <pc:sldMkLst>
          <pc:docMk/>
          <pc:sldMk cId="1292779240" sldId="528"/>
        </pc:sldMkLst>
        <pc:picChg chg="del">
          <ac:chgData name="Gustavo Ustariz" userId="20945fa5-97c3-476a-a60d-61903d3429d8" providerId="ADAL" clId="{D5E4280E-F6B6-4A2A-8225-B4F40716210C}" dt="2022-05-20T17:07:11.751" v="47"/>
          <ac:picMkLst>
            <pc:docMk/>
            <pc:sldMk cId="1292779240" sldId="528"/>
            <ac:picMk id="2" creationId="{26B391D7-BB1C-6AC7-BE43-153C08783CB5}"/>
          </ac:picMkLst>
        </pc:picChg>
      </pc:sldChg>
      <pc:sldChg chg="delSp modTransition modAnim">
        <pc:chgData name="Gustavo Ustariz" userId="20945fa5-97c3-476a-a60d-61903d3429d8" providerId="ADAL" clId="{D5E4280E-F6B6-4A2A-8225-B4F40716210C}" dt="2022-05-20T17:07:11.751" v="47"/>
        <pc:sldMkLst>
          <pc:docMk/>
          <pc:sldMk cId="4108941406" sldId="529"/>
        </pc:sldMkLst>
        <pc:picChg chg="del">
          <ac:chgData name="Gustavo Ustariz" userId="20945fa5-97c3-476a-a60d-61903d3429d8" providerId="ADAL" clId="{D5E4280E-F6B6-4A2A-8225-B4F40716210C}" dt="2022-05-20T17:07:11.751" v="47"/>
          <ac:picMkLst>
            <pc:docMk/>
            <pc:sldMk cId="4108941406" sldId="529"/>
            <ac:picMk id="4" creationId="{7862B70D-0DE8-53A5-6587-C30A51FDBCBA}"/>
          </ac:picMkLst>
        </pc:picChg>
      </pc:sldChg>
      <pc:sldChg chg="delSp modTransition modAnim">
        <pc:chgData name="Gustavo Ustariz" userId="20945fa5-97c3-476a-a60d-61903d3429d8" providerId="ADAL" clId="{D5E4280E-F6B6-4A2A-8225-B4F40716210C}" dt="2022-05-20T17:07:11.751" v="47"/>
        <pc:sldMkLst>
          <pc:docMk/>
          <pc:sldMk cId="459933784" sldId="530"/>
        </pc:sldMkLst>
        <pc:picChg chg="del">
          <ac:chgData name="Gustavo Ustariz" userId="20945fa5-97c3-476a-a60d-61903d3429d8" providerId="ADAL" clId="{D5E4280E-F6B6-4A2A-8225-B4F40716210C}" dt="2022-05-20T17:07:11.751" v="47"/>
          <ac:picMkLst>
            <pc:docMk/>
            <pc:sldMk cId="459933784" sldId="530"/>
            <ac:picMk id="2" creationId="{64526AC7-2A93-7470-CC42-7653AA6729F0}"/>
          </ac:picMkLst>
        </pc:picChg>
      </pc:sldChg>
      <pc:sldChg chg="delSp modTransition modAnim">
        <pc:chgData name="Gustavo Ustariz" userId="20945fa5-97c3-476a-a60d-61903d3429d8" providerId="ADAL" clId="{D5E4280E-F6B6-4A2A-8225-B4F40716210C}" dt="2022-05-20T17:07:11.751" v="47"/>
        <pc:sldMkLst>
          <pc:docMk/>
          <pc:sldMk cId="2148521688" sldId="532"/>
        </pc:sldMkLst>
        <pc:picChg chg="del">
          <ac:chgData name="Gustavo Ustariz" userId="20945fa5-97c3-476a-a60d-61903d3429d8" providerId="ADAL" clId="{D5E4280E-F6B6-4A2A-8225-B4F40716210C}" dt="2022-05-20T17:07:11.751" v="47"/>
          <ac:picMkLst>
            <pc:docMk/>
            <pc:sldMk cId="2148521688" sldId="532"/>
            <ac:picMk id="2" creationId="{127234BF-4C6D-53CC-256B-A2E26E4056EA}"/>
          </ac:picMkLst>
        </pc:picChg>
      </pc:sldChg>
      <pc:sldChg chg="delSp modTransition modAnim">
        <pc:chgData name="Gustavo Ustariz" userId="20945fa5-97c3-476a-a60d-61903d3429d8" providerId="ADAL" clId="{D5E4280E-F6B6-4A2A-8225-B4F40716210C}" dt="2022-05-20T17:07:11.751" v="47"/>
        <pc:sldMkLst>
          <pc:docMk/>
          <pc:sldMk cId="3877552776" sldId="533"/>
        </pc:sldMkLst>
        <pc:picChg chg="del">
          <ac:chgData name="Gustavo Ustariz" userId="20945fa5-97c3-476a-a60d-61903d3429d8" providerId="ADAL" clId="{D5E4280E-F6B6-4A2A-8225-B4F40716210C}" dt="2022-05-20T17:07:11.751" v="47"/>
          <ac:picMkLst>
            <pc:docMk/>
            <pc:sldMk cId="3877552776" sldId="533"/>
            <ac:picMk id="4" creationId="{2120D940-216F-F4AC-2D6F-7C6CCBB2AA91}"/>
          </ac:picMkLst>
        </pc:picChg>
      </pc:sldChg>
      <pc:sldChg chg="delSp modSp mod modTransition modAnim">
        <pc:chgData name="Gustavo Ustariz" userId="20945fa5-97c3-476a-a60d-61903d3429d8" providerId="ADAL" clId="{D5E4280E-F6B6-4A2A-8225-B4F40716210C}" dt="2022-05-20T17:10:14.520" v="560" actId="1038"/>
        <pc:sldMkLst>
          <pc:docMk/>
          <pc:sldMk cId="341836940" sldId="534"/>
        </pc:sldMkLst>
        <pc:spChg chg="mod">
          <ac:chgData name="Gustavo Ustariz" userId="20945fa5-97c3-476a-a60d-61903d3429d8" providerId="ADAL" clId="{D5E4280E-F6B6-4A2A-8225-B4F40716210C}" dt="2022-05-20T17:09:40.567" v="372" actId="1038"/>
          <ac:spMkLst>
            <pc:docMk/>
            <pc:sldMk cId="341836940" sldId="534"/>
            <ac:spMk id="14" creationId="{265C0143-1DA0-4B9D-BF03-430313BAFC55}"/>
          </ac:spMkLst>
        </pc:spChg>
        <pc:spChg chg="mod">
          <ac:chgData name="Gustavo Ustariz" userId="20945fa5-97c3-476a-a60d-61903d3429d8" providerId="ADAL" clId="{D5E4280E-F6B6-4A2A-8225-B4F40716210C}" dt="2022-05-20T17:09:23.152" v="318" actId="1035"/>
          <ac:spMkLst>
            <pc:docMk/>
            <pc:sldMk cId="341836940" sldId="534"/>
            <ac:spMk id="16" creationId="{05F6AA63-A7FA-2F9E-F94F-B3E5597338A7}"/>
          </ac:spMkLst>
        </pc:spChg>
        <pc:spChg chg="mod">
          <ac:chgData name="Gustavo Ustariz" userId="20945fa5-97c3-476a-a60d-61903d3429d8" providerId="ADAL" clId="{D5E4280E-F6B6-4A2A-8225-B4F40716210C}" dt="2022-05-20T17:10:00.823" v="472" actId="1035"/>
          <ac:spMkLst>
            <pc:docMk/>
            <pc:sldMk cId="341836940" sldId="534"/>
            <ac:spMk id="18" creationId="{83A29B23-889F-9002-B5CA-674AC8254E92}"/>
          </ac:spMkLst>
        </pc:spChg>
        <pc:picChg chg="del">
          <ac:chgData name="Gustavo Ustariz" userId="20945fa5-97c3-476a-a60d-61903d3429d8" providerId="ADAL" clId="{D5E4280E-F6B6-4A2A-8225-B4F40716210C}" dt="2022-05-20T17:07:11.751" v="47"/>
          <ac:picMkLst>
            <pc:docMk/>
            <pc:sldMk cId="341836940" sldId="534"/>
            <ac:picMk id="3" creationId="{BFB5D857-3799-8F60-3B87-29DEDAB1D42F}"/>
          </ac:picMkLst>
        </pc:picChg>
        <pc:picChg chg="mod">
          <ac:chgData name="Gustavo Ustariz" userId="20945fa5-97c3-476a-a60d-61903d3429d8" providerId="ADAL" clId="{D5E4280E-F6B6-4A2A-8225-B4F40716210C}" dt="2022-05-20T17:09:45.591" v="390" actId="1038"/>
          <ac:picMkLst>
            <pc:docMk/>
            <pc:sldMk cId="341836940" sldId="534"/>
            <ac:picMk id="13" creationId="{6650CAE6-A8D6-8198-AA4C-B2AF4815CB25}"/>
          </ac:picMkLst>
        </pc:picChg>
        <pc:picChg chg="mod">
          <ac:chgData name="Gustavo Ustariz" userId="20945fa5-97c3-476a-a60d-61903d3429d8" providerId="ADAL" clId="{D5E4280E-F6B6-4A2A-8225-B4F40716210C}" dt="2022-05-20T17:09:30.295" v="339" actId="1037"/>
          <ac:picMkLst>
            <pc:docMk/>
            <pc:sldMk cId="341836940" sldId="534"/>
            <ac:picMk id="15" creationId="{06349808-E3DD-92E5-F975-2BD0644425C4}"/>
          </ac:picMkLst>
        </pc:picChg>
        <pc:picChg chg="mod">
          <ac:chgData name="Gustavo Ustariz" userId="20945fa5-97c3-476a-a60d-61903d3429d8" providerId="ADAL" clId="{D5E4280E-F6B6-4A2A-8225-B4F40716210C}" dt="2022-05-20T17:10:14.520" v="560" actId="1038"/>
          <ac:picMkLst>
            <pc:docMk/>
            <pc:sldMk cId="341836940" sldId="534"/>
            <ac:picMk id="17" creationId="{6B592721-D2A2-7B28-1E84-A17E33A0DCFE}"/>
          </ac:picMkLst>
        </pc:picChg>
      </pc:sldChg>
      <pc:sldChg chg="delSp modTransition modAnim">
        <pc:chgData name="Gustavo Ustariz" userId="20945fa5-97c3-476a-a60d-61903d3429d8" providerId="ADAL" clId="{D5E4280E-F6B6-4A2A-8225-B4F40716210C}" dt="2022-05-20T17:07:11.751" v="47"/>
        <pc:sldMkLst>
          <pc:docMk/>
          <pc:sldMk cId="459321826" sldId="535"/>
        </pc:sldMkLst>
        <pc:picChg chg="del">
          <ac:chgData name="Gustavo Ustariz" userId="20945fa5-97c3-476a-a60d-61903d3429d8" providerId="ADAL" clId="{D5E4280E-F6B6-4A2A-8225-B4F40716210C}" dt="2022-05-20T17:07:11.751" v="47"/>
          <ac:picMkLst>
            <pc:docMk/>
            <pc:sldMk cId="459321826" sldId="535"/>
            <ac:picMk id="3" creationId="{EA744E97-6A0A-199C-EF25-4B239BE12969}"/>
          </ac:picMkLst>
        </pc:picChg>
      </pc:sldChg>
      <pc:sldChg chg="delSp modTransition modAnim">
        <pc:chgData name="Gustavo Ustariz" userId="20945fa5-97c3-476a-a60d-61903d3429d8" providerId="ADAL" clId="{D5E4280E-F6B6-4A2A-8225-B4F40716210C}" dt="2022-05-20T17:07:11.751" v="47"/>
        <pc:sldMkLst>
          <pc:docMk/>
          <pc:sldMk cId="1661788828" sldId="536"/>
        </pc:sldMkLst>
        <pc:picChg chg="del">
          <ac:chgData name="Gustavo Ustariz" userId="20945fa5-97c3-476a-a60d-61903d3429d8" providerId="ADAL" clId="{D5E4280E-F6B6-4A2A-8225-B4F40716210C}" dt="2022-05-20T17:07:11.751" v="47"/>
          <ac:picMkLst>
            <pc:docMk/>
            <pc:sldMk cId="1661788828" sldId="536"/>
            <ac:picMk id="4" creationId="{02BF01C0-B460-D005-646A-0BB063BE2E1F}"/>
          </ac:picMkLst>
        </pc:picChg>
      </pc:sldChg>
      <pc:sldChg chg="delSp modTransition modAnim">
        <pc:chgData name="Gustavo Ustariz" userId="20945fa5-97c3-476a-a60d-61903d3429d8" providerId="ADAL" clId="{D5E4280E-F6B6-4A2A-8225-B4F40716210C}" dt="2022-05-20T17:07:11.751" v="47"/>
        <pc:sldMkLst>
          <pc:docMk/>
          <pc:sldMk cId="2324155936" sldId="537"/>
        </pc:sldMkLst>
        <pc:picChg chg="del">
          <ac:chgData name="Gustavo Ustariz" userId="20945fa5-97c3-476a-a60d-61903d3429d8" providerId="ADAL" clId="{D5E4280E-F6B6-4A2A-8225-B4F40716210C}" dt="2022-05-20T17:07:11.751" v="47"/>
          <ac:picMkLst>
            <pc:docMk/>
            <pc:sldMk cId="2324155936" sldId="537"/>
            <ac:picMk id="6" creationId="{11498E29-5A7B-E3F2-A8D2-C87E149E7BB0}"/>
          </ac:picMkLst>
        </pc:picChg>
      </pc:sldChg>
      <pc:sldChg chg="delSp modTransition modAnim">
        <pc:chgData name="Gustavo Ustariz" userId="20945fa5-97c3-476a-a60d-61903d3429d8" providerId="ADAL" clId="{D5E4280E-F6B6-4A2A-8225-B4F40716210C}" dt="2022-05-20T17:07:11.751" v="47"/>
        <pc:sldMkLst>
          <pc:docMk/>
          <pc:sldMk cId="1456320286" sldId="538"/>
        </pc:sldMkLst>
        <pc:picChg chg="del">
          <ac:chgData name="Gustavo Ustariz" userId="20945fa5-97c3-476a-a60d-61903d3429d8" providerId="ADAL" clId="{D5E4280E-F6B6-4A2A-8225-B4F40716210C}" dt="2022-05-20T17:07:11.751" v="47"/>
          <ac:picMkLst>
            <pc:docMk/>
            <pc:sldMk cId="1456320286" sldId="538"/>
            <ac:picMk id="5" creationId="{7070D03E-D0D9-1991-3C74-43B466393361}"/>
          </ac:picMkLst>
        </pc:picChg>
      </pc:sldChg>
      <pc:sldChg chg="delSp modTransition modAnim">
        <pc:chgData name="Gustavo Ustariz" userId="20945fa5-97c3-476a-a60d-61903d3429d8" providerId="ADAL" clId="{D5E4280E-F6B6-4A2A-8225-B4F40716210C}" dt="2022-05-20T17:07:11.751" v="47"/>
        <pc:sldMkLst>
          <pc:docMk/>
          <pc:sldMk cId="3667247584" sldId="539"/>
        </pc:sldMkLst>
        <pc:picChg chg="del">
          <ac:chgData name="Gustavo Ustariz" userId="20945fa5-97c3-476a-a60d-61903d3429d8" providerId="ADAL" clId="{D5E4280E-F6B6-4A2A-8225-B4F40716210C}" dt="2022-05-20T17:07:11.751" v="47"/>
          <ac:picMkLst>
            <pc:docMk/>
            <pc:sldMk cId="3667247584" sldId="539"/>
            <ac:picMk id="3" creationId="{1D522BE0-8A32-474C-F6DB-FE2C6172EDD1}"/>
          </ac:picMkLst>
        </pc:picChg>
      </pc:sldChg>
      <pc:sldChg chg="delSp modTransition modAnim">
        <pc:chgData name="Gustavo Ustariz" userId="20945fa5-97c3-476a-a60d-61903d3429d8" providerId="ADAL" clId="{D5E4280E-F6B6-4A2A-8225-B4F40716210C}" dt="2022-05-20T17:07:11.751" v="47"/>
        <pc:sldMkLst>
          <pc:docMk/>
          <pc:sldMk cId="3919956779" sldId="540"/>
        </pc:sldMkLst>
        <pc:picChg chg="del">
          <ac:chgData name="Gustavo Ustariz" userId="20945fa5-97c3-476a-a60d-61903d3429d8" providerId="ADAL" clId="{D5E4280E-F6B6-4A2A-8225-B4F40716210C}" dt="2022-05-20T17:07:11.751" v="47"/>
          <ac:picMkLst>
            <pc:docMk/>
            <pc:sldMk cId="3919956779" sldId="540"/>
            <ac:picMk id="4" creationId="{542C5BC8-4378-4563-69A0-F2DFE8C0B5DF}"/>
          </ac:picMkLst>
        </pc:picChg>
      </pc:sldChg>
      <pc:sldChg chg="modSp new mod">
        <pc:chgData name="Gustavo Ustariz" userId="20945fa5-97c3-476a-a60d-61903d3429d8" providerId="ADAL" clId="{D5E4280E-F6B6-4A2A-8225-B4F40716210C}" dt="2022-05-20T17:48:01.492" v="2505" actId="20577"/>
        <pc:sldMkLst>
          <pc:docMk/>
          <pc:sldMk cId="3851204323" sldId="541"/>
        </pc:sldMkLst>
        <pc:spChg chg="mod">
          <ac:chgData name="Gustavo Ustariz" userId="20945fa5-97c3-476a-a60d-61903d3429d8" providerId="ADAL" clId="{D5E4280E-F6B6-4A2A-8225-B4F40716210C}" dt="2022-05-20T17:48:01.492" v="2505" actId="20577"/>
          <ac:spMkLst>
            <pc:docMk/>
            <pc:sldMk cId="3851204323" sldId="541"/>
            <ac:spMk id="2" creationId="{D5B30457-9583-9290-A3C6-771C517C6074}"/>
          </ac:spMkLst>
        </pc:spChg>
        <pc:spChg chg="mod">
          <ac:chgData name="Gustavo Ustariz" userId="20945fa5-97c3-476a-a60d-61903d3429d8" providerId="ADAL" clId="{D5E4280E-F6B6-4A2A-8225-B4F40716210C}" dt="2022-05-20T17:27:13.123" v="1388" actId="20577"/>
          <ac:spMkLst>
            <pc:docMk/>
            <pc:sldMk cId="3851204323" sldId="541"/>
            <ac:spMk id="3" creationId="{939EE69C-7B74-D61D-C8FD-B7D09E6A6858}"/>
          </ac:spMkLst>
        </pc:spChg>
      </pc:sldChg>
      <pc:sldChg chg="modSp new mod">
        <pc:chgData name="Gustavo Ustariz" userId="20945fa5-97c3-476a-a60d-61903d3429d8" providerId="ADAL" clId="{D5E4280E-F6B6-4A2A-8225-B4F40716210C}" dt="2022-05-20T17:47:13.245" v="2438" actId="20577"/>
        <pc:sldMkLst>
          <pc:docMk/>
          <pc:sldMk cId="2622151221" sldId="542"/>
        </pc:sldMkLst>
        <pc:spChg chg="mod">
          <ac:chgData name="Gustavo Ustariz" userId="20945fa5-97c3-476a-a60d-61903d3429d8" providerId="ADAL" clId="{D5E4280E-F6B6-4A2A-8225-B4F40716210C}" dt="2022-05-20T17:47:13.245" v="2438" actId="20577"/>
          <ac:spMkLst>
            <pc:docMk/>
            <pc:sldMk cId="2622151221" sldId="542"/>
            <ac:spMk id="2" creationId="{B996E990-CDA8-1B9D-5B42-5A6B8D518BAC}"/>
          </ac:spMkLst>
        </pc:spChg>
        <pc:spChg chg="mod">
          <ac:chgData name="Gustavo Ustariz" userId="20945fa5-97c3-476a-a60d-61903d3429d8" providerId="ADAL" clId="{D5E4280E-F6B6-4A2A-8225-B4F40716210C}" dt="2022-05-20T17:41:53.362" v="1863" actId="20577"/>
          <ac:spMkLst>
            <pc:docMk/>
            <pc:sldMk cId="2622151221" sldId="542"/>
            <ac:spMk id="3" creationId="{1531B4AE-2239-F081-949D-59E2414A26D5}"/>
          </ac:spMkLst>
        </pc:spChg>
      </pc:sldChg>
      <pc:sldChg chg="modSp new mod">
        <pc:chgData name="Gustavo Ustariz" userId="20945fa5-97c3-476a-a60d-61903d3429d8" providerId="ADAL" clId="{D5E4280E-F6B6-4A2A-8225-B4F40716210C}" dt="2022-05-20T18:02:30.525" v="3991" actId="20577"/>
        <pc:sldMkLst>
          <pc:docMk/>
          <pc:sldMk cId="2809382005" sldId="543"/>
        </pc:sldMkLst>
        <pc:spChg chg="mod">
          <ac:chgData name="Gustavo Ustariz" userId="20945fa5-97c3-476a-a60d-61903d3429d8" providerId="ADAL" clId="{D5E4280E-F6B6-4A2A-8225-B4F40716210C}" dt="2022-05-20T18:02:30.525" v="3991" actId="20577"/>
          <ac:spMkLst>
            <pc:docMk/>
            <pc:sldMk cId="2809382005" sldId="543"/>
            <ac:spMk id="2" creationId="{BDB126F2-3BA7-589E-A759-00AE2E638B80}"/>
          </ac:spMkLst>
        </pc:spChg>
        <pc:spChg chg="mod">
          <ac:chgData name="Gustavo Ustariz" userId="20945fa5-97c3-476a-a60d-61903d3429d8" providerId="ADAL" clId="{D5E4280E-F6B6-4A2A-8225-B4F40716210C}" dt="2022-05-20T17:50:21.442" v="2527" actId="5793"/>
          <ac:spMkLst>
            <pc:docMk/>
            <pc:sldMk cId="2809382005" sldId="543"/>
            <ac:spMk id="3" creationId="{DF9BCAFD-8039-4180-BB53-B856D961FE6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hicagosrv1\chicago$\redirects\JTemkin\Desktop\Emes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hicagosrv1\chicago$\redirects\JTemkin\Desktop\EmesGraph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0" dirty="0"/>
              <a:t>Avg. Annual Business Growth</a:t>
            </a:r>
          </a:p>
        </c:rich>
      </c:tx>
      <c:layout>
        <c:manualLayout>
          <c:xMode val="edge"/>
          <c:yMode val="edge"/>
          <c:x val="0.18511521152828292"/>
          <c:y val="4.5116353149299484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489942970491557"/>
          <c:y val="0.19109714387328169"/>
          <c:w val="0.59106858367100723"/>
          <c:h val="0.55016371987941215"/>
        </c:manualLayout>
      </c:layout>
      <c:barChart>
        <c:barDir val="col"/>
        <c:grouping val="clustered"/>
        <c:varyColors val="0"/>
        <c:ser>
          <c:idx val="0"/>
          <c:order val="0"/>
          <c:tx>
            <c:strRef>
              <c:f>[EmesGraphs.xlsx]Sheet1!$A$1</c:f>
              <c:strCache>
                <c:ptCount val="1"/>
                <c:pt idx="0">
                  <c:v>BRMS/HSMS Avg.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[EmesGraphs.xlsx]Sheet1!$A$2</c:f>
              <c:numCache>
                <c:formatCode>General</c:formatCode>
                <c:ptCount val="1"/>
                <c:pt idx="0">
                  <c:v>8.5</c:v>
                </c:pt>
              </c:numCache>
            </c:numRef>
          </c:val>
          <c:extLst xmlns:c16r2="http://schemas.microsoft.com/office/drawing/2015/06/chart">
            <c:ext xmlns:c16="http://schemas.microsoft.com/office/drawing/2014/chart" uri="{C3380CC4-5D6E-409C-BE32-E72D297353CC}">
              <c16:uniqueId val="{00000000-790A-4C38-AFFC-4ADF2B6C910D}"/>
            </c:ext>
          </c:extLst>
        </c:ser>
        <c:ser>
          <c:idx val="1"/>
          <c:order val="1"/>
          <c:tx>
            <c:strRef>
              <c:f>[EmesGraphs.xlsx]Sheet1!$B$1</c:f>
              <c:strCache>
                <c:ptCount val="1"/>
                <c:pt idx="0">
                  <c:v>Benchmark Corridor Avg.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[EmesGraphs.xlsx]Sheet1!$B$2</c:f>
              <c:numCache>
                <c:formatCode>General</c:formatCode>
                <c:ptCount val="1"/>
                <c:pt idx="0">
                  <c:v>4.5</c:v>
                </c:pt>
              </c:numCache>
            </c:numRef>
          </c:val>
          <c:extLst xmlns:c16r2="http://schemas.microsoft.com/office/drawing/2015/06/chart">
            <c:ext xmlns:c16="http://schemas.microsoft.com/office/drawing/2014/chart" uri="{C3380CC4-5D6E-409C-BE32-E72D297353CC}">
              <c16:uniqueId val="{00000001-790A-4C38-AFFC-4ADF2B6C910D}"/>
            </c:ext>
          </c:extLst>
        </c:ser>
        <c:dLbls>
          <c:dLblPos val="outEnd"/>
          <c:showLegendKey val="0"/>
          <c:showVal val="1"/>
          <c:showCatName val="0"/>
          <c:showSerName val="0"/>
          <c:showPercent val="0"/>
          <c:showBubbleSize val="0"/>
        </c:dLbls>
        <c:gapWidth val="219"/>
        <c:overlap val="-10"/>
        <c:axId val="525040240"/>
        <c:axId val="525035536"/>
      </c:barChart>
      <c:catAx>
        <c:axId val="525040240"/>
        <c:scaling>
          <c:orientation val="minMax"/>
        </c:scaling>
        <c:delete val="1"/>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000" dirty="0"/>
                  <a:t>Annual Business Growth, 2001 - 2013</a:t>
                </a:r>
              </a:p>
            </c:rich>
          </c:tx>
          <c:layout>
            <c:manualLayout>
              <c:xMode val="edge"/>
              <c:yMode val="edge"/>
              <c:x val="0.24489942970491557"/>
              <c:y val="0.7448728960586117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525035536"/>
        <c:crosses val="autoZero"/>
        <c:auto val="1"/>
        <c:lblAlgn val="ctr"/>
        <c:lblOffset val="100"/>
        <c:noMultiLvlLbl val="0"/>
      </c:catAx>
      <c:valAx>
        <c:axId val="5250355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25040240"/>
        <c:crosses val="autoZero"/>
        <c:crossBetween val="between"/>
      </c:valAx>
      <c:spPr>
        <a:noFill/>
        <a:ln>
          <a:noFill/>
        </a:ln>
        <a:effectLst/>
      </c:spPr>
    </c:plotArea>
    <c:legend>
      <c:legendPos val="b"/>
      <c:layout>
        <c:manualLayout>
          <c:xMode val="edge"/>
          <c:yMode val="edge"/>
          <c:x val="7.7340871374068981E-3"/>
          <c:y val="0.81442692285304363"/>
          <c:w val="0.99226591286259314"/>
          <c:h val="0.1855731263305682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Avg. Annual Job Growth</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109216456857133"/>
          <c:y val="0.17259169792056769"/>
          <c:w val="0.67247532259987974"/>
          <c:h val="0.5537608536301929"/>
        </c:manualLayout>
      </c:layout>
      <c:barChart>
        <c:barDir val="col"/>
        <c:grouping val="clustered"/>
        <c:varyColors val="0"/>
        <c:ser>
          <c:idx val="0"/>
          <c:order val="0"/>
          <c:tx>
            <c:strRef>
              <c:f>[EmesGraphs.xlsx]Sheet4!$A$1</c:f>
              <c:strCache>
                <c:ptCount val="1"/>
                <c:pt idx="0">
                  <c:v>BRMS/HSMS Avg.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[EmesGraphs.xlsx]Sheet4!$A$2</c:f>
              <c:numCache>
                <c:formatCode>General</c:formatCode>
                <c:ptCount val="1"/>
                <c:pt idx="0">
                  <c:v>82</c:v>
                </c:pt>
              </c:numCache>
            </c:numRef>
          </c:val>
          <c:extLst xmlns:c16r2="http://schemas.microsoft.com/office/drawing/2015/06/chart">
            <c:ext xmlns:c16="http://schemas.microsoft.com/office/drawing/2014/chart" uri="{C3380CC4-5D6E-409C-BE32-E72D297353CC}">
              <c16:uniqueId val="{00000000-B57B-4F7B-8A84-C4207F10439E}"/>
            </c:ext>
          </c:extLst>
        </c:ser>
        <c:ser>
          <c:idx val="1"/>
          <c:order val="1"/>
          <c:tx>
            <c:strRef>
              <c:f>[EmesGraphs.xlsx]Sheet4!$B$1</c:f>
              <c:strCache>
                <c:ptCount val="1"/>
                <c:pt idx="0">
                  <c:v>Benchmark Corridor Avg.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[EmesGraphs.xlsx]Sheet4!$B$2</c:f>
              <c:numCache>
                <c:formatCode>General</c:formatCode>
                <c:ptCount val="1"/>
                <c:pt idx="0">
                  <c:v>38</c:v>
                </c:pt>
              </c:numCache>
            </c:numRef>
          </c:val>
          <c:extLst xmlns:c16r2="http://schemas.microsoft.com/office/drawing/2015/06/chart">
            <c:ext xmlns:c16="http://schemas.microsoft.com/office/drawing/2014/chart" uri="{C3380CC4-5D6E-409C-BE32-E72D297353CC}">
              <c16:uniqueId val="{00000001-B57B-4F7B-8A84-C4207F10439E}"/>
            </c:ext>
          </c:extLst>
        </c:ser>
        <c:dLbls>
          <c:dLblPos val="outEnd"/>
          <c:showLegendKey val="0"/>
          <c:showVal val="1"/>
          <c:showCatName val="0"/>
          <c:showSerName val="0"/>
          <c:showPercent val="0"/>
          <c:showBubbleSize val="0"/>
        </c:dLbls>
        <c:gapWidth val="219"/>
        <c:overlap val="-10"/>
        <c:axId val="525038672"/>
        <c:axId val="525037104"/>
      </c:barChart>
      <c:catAx>
        <c:axId val="525038672"/>
        <c:scaling>
          <c:orientation val="minMax"/>
        </c:scaling>
        <c:delete val="1"/>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Annual</a:t>
                </a:r>
                <a:r>
                  <a:rPr lang="en-US" sz="1100" baseline="0"/>
                  <a:t> Job Growth, 2001 - 2013 </a:t>
                </a:r>
                <a:endParaRPr lang="en-US" sz="1100"/>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525037104"/>
        <c:crosses val="autoZero"/>
        <c:auto val="1"/>
        <c:lblAlgn val="ctr"/>
        <c:lblOffset val="100"/>
        <c:noMultiLvlLbl val="0"/>
      </c:catAx>
      <c:valAx>
        <c:axId val="52503710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250386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31B5ED-0D92-42A4-9C4D-6C2A0EE47A5C}"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BF9F7CC5-539A-4E38-BBA2-9690ED7BC641}">
      <dgm:prSet/>
      <dgm:spPr/>
      <dgm:t>
        <a:bodyPr/>
        <a:lstStyle/>
        <a:p>
          <a:pPr rtl="0"/>
          <a:r>
            <a:rPr lang="en-US" dirty="0"/>
            <a:t>National Newsletter: Neighborhood News</a:t>
          </a:r>
        </a:p>
      </dgm:t>
    </dgm:pt>
    <dgm:pt modelId="{28729231-77A4-4207-BDED-F5A61A2966CF}" type="parTrans" cxnId="{2B82B0CB-2377-496C-9BE8-1208FFBA4D5F}">
      <dgm:prSet/>
      <dgm:spPr/>
      <dgm:t>
        <a:bodyPr/>
        <a:lstStyle/>
        <a:p>
          <a:endParaRPr lang="en-US"/>
        </a:p>
      </dgm:t>
    </dgm:pt>
    <dgm:pt modelId="{660BB2E7-9F97-4131-A672-AD2EB0078689}" type="sibTrans" cxnId="{2B82B0CB-2377-496C-9BE8-1208FFBA4D5F}">
      <dgm:prSet/>
      <dgm:spPr/>
      <dgm:t>
        <a:bodyPr/>
        <a:lstStyle/>
        <a:p>
          <a:endParaRPr lang="en-US"/>
        </a:p>
      </dgm:t>
    </dgm:pt>
    <dgm:pt modelId="{1C8679D4-11C0-4320-9EDE-ADAB09D05CA5}">
      <dgm:prSet/>
      <dgm:spPr/>
      <dgm:t>
        <a:bodyPr/>
        <a:lstStyle/>
        <a:p>
          <a:pPr rtl="0"/>
          <a:r>
            <a:rPr lang="en-US" dirty="0"/>
            <a:t>Research and Insights in a member-only portal</a:t>
          </a:r>
        </a:p>
      </dgm:t>
    </dgm:pt>
    <dgm:pt modelId="{DC5A7017-9001-47CF-AD39-2CB5FEC482FB}" type="parTrans" cxnId="{2AADC24C-2DBB-469A-9360-2BFBFC0C41BC}">
      <dgm:prSet/>
      <dgm:spPr/>
      <dgm:t>
        <a:bodyPr/>
        <a:lstStyle/>
        <a:p>
          <a:endParaRPr lang="en-US"/>
        </a:p>
      </dgm:t>
    </dgm:pt>
    <dgm:pt modelId="{91168F66-5ABC-4689-B65F-8A451247C808}" type="sibTrans" cxnId="{2AADC24C-2DBB-469A-9360-2BFBFC0C41BC}">
      <dgm:prSet/>
      <dgm:spPr/>
      <dgm:t>
        <a:bodyPr/>
        <a:lstStyle/>
        <a:p>
          <a:endParaRPr lang="en-US"/>
        </a:p>
      </dgm:t>
    </dgm:pt>
    <dgm:pt modelId="{2D4EB8DA-18F7-4509-A3C1-B25A46D15218}">
      <dgm:prSet/>
      <dgm:spPr/>
      <dgm:t>
        <a:bodyPr/>
        <a:lstStyle/>
        <a:p>
          <a:pPr rtl="0"/>
          <a:r>
            <a:rPr lang="en-US" dirty="0"/>
            <a:t>Peer-to-peer learning opportunities</a:t>
          </a:r>
        </a:p>
      </dgm:t>
    </dgm:pt>
    <dgm:pt modelId="{19963F89-C436-4A04-B40E-1E6EF97A6A5B}" type="parTrans" cxnId="{8E5B00C9-206C-4853-96E8-8343DAC7EC12}">
      <dgm:prSet/>
      <dgm:spPr/>
      <dgm:t>
        <a:bodyPr/>
        <a:lstStyle/>
        <a:p>
          <a:endParaRPr lang="en-US"/>
        </a:p>
      </dgm:t>
    </dgm:pt>
    <dgm:pt modelId="{AFBE08A4-E7D7-49D8-86DF-5BB5DA8677A6}" type="sibTrans" cxnId="{8E5B00C9-206C-4853-96E8-8343DAC7EC12}">
      <dgm:prSet/>
      <dgm:spPr/>
      <dgm:t>
        <a:bodyPr/>
        <a:lstStyle/>
        <a:p>
          <a:endParaRPr lang="en-US"/>
        </a:p>
      </dgm:t>
    </dgm:pt>
    <dgm:pt modelId="{5D59A7E6-197D-4B36-AF4C-9E8B74EED07E}">
      <dgm:prSet/>
      <dgm:spPr/>
      <dgm:t>
        <a:bodyPr/>
        <a:lstStyle/>
        <a:p>
          <a:pPr rtl="0"/>
          <a:r>
            <a:rPr lang="en-US"/>
            <a:t>The Point, online community portal</a:t>
          </a:r>
        </a:p>
      </dgm:t>
    </dgm:pt>
    <dgm:pt modelId="{22A4CC11-3777-4FC5-B148-5E74F538CC7A}" type="parTrans" cxnId="{35721CE5-6D2A-4E22-AB3A-FA1DC3783D34}">
      <dgm:prSet/>
      <dgm:spPr/>
      <dgm:t>
        <a:bodyPr/>
        <a:lstStyle/>
        <a:p>
          <a:endParaRPr lang="en-US"/>
        </a:p>
      </dgm:t>
    </dgm:pt>
    <dgm:pt modelId="{CA4B12A8-9E6D-4812-A88B-77E013864059}" type="sibTrans" cxnId="{35721CE5-6D2A-4E22-AB3A-FA1DC3783D34}">
      <dgm:prSet/>
      <dgm:spPr/>
      <dgm:t>
        <a:bodyPr/>
        <a:lstStyle/>
        <a:p>
          <a:endParaRPr lang="en-US"/>
        </a:p>
      </dgm:t>
    </dgm:pt>
    <dgm:pt modelId="{0469B3DC-04BE-4EA7-AFD7-248AC2FB9262}">
      <dgm:prSet/>
      <dgm:spPr/>
      <dgm:t>
        <a:bodyPr/>
        <a:lstStyle/>
        <a:p>
          <a:pPr rtl="0"/>
          <a:r>
            <a:rPr lang="en-US"/>
            <a:t>National network, Ambassador program</a:t>
          </a:r>
        </a:p>
      </dgm:t>
    </dgm:pt>
    <dgm:pt modelId="{50BE9160-BA2E-49E8-A1BA-ED30997B7475}" type="parTrans" cxnId="{C0957671-2F3E-4344-83FA-AC44B0045D39}">
      <dgm:prSet/>
      <dgm:spPr/>
      <dgm:t>
        <a:bodyPr/>
        <a:lstStyle/>
        <a:p>
          <a:endParaRPr lang="en-US"/>
        </a:p>
      </dgm:t>
    </dgm:pt>
    <dgm:pt modelId="{1F4A05BA-965B-461D-B933-9750C59FF5A7}" type="sibTrans" cxnId="{C0957671-2F3E-4344-83FA-AC44B0045D39}">
      <dgm:prSet/>
      <dgm:spPr/>
      <dgm:t>
        <a:bodyPr/>
        <a:lstStyle/>
        <a:p>
          <a:endParaRPr lang="en-US"/>
        </a:p>
      </dgm:t>
    </dgm:pt>
    <dgm:pt modelId="{06454446-F280-4C14-9B7C-B9C940006E7E}">
      <dgm:prSet/>
      <dgm:spPr/>
      <dgm:t>
        <a:bodyPr/>
        <a:lstStyle/>
        <a:p>
          <a:pPr rtl="0"/>
          <a:r>
            <a:rPr lang="en-US" dirty="0"/>
            <a:t>Access to grants</a:t>
          </a:r>
        </a:p>
      </dgm:t>
    </dgm:pt>
    <dgm:pt modelId="{185A2C9C-B043-4864-AA17-7CD335ED7818}" type="parTrans" cxnId="{636A2CCA-B7D2-49D6-89A5-6192E12A0BE6}">
      <dgm:prSet/>
      <dgm:spPr/>
      <dgm:t>
        <a:bodyPr/>
        <a:lstStyle/>
        <a:p>
          <a:endParaRPr lang="en-US"/>
        </a:p>
      </dgm:t>
    </dgm:pt>
    <dgm:pt modelId="{306F97B3-BF83-4F77-BF2E-53EA62FDB8DE}" type="sibTrans" cxnId="{636A2CCA-B7D2-49D6-89A5-6192E12A0BE6}">
      <dgm:prSet/>
      <dgm:spPr/>
      <dgm:t>
        <a:bodyPr/>
        <a:lstStyle/>
        <a:p>
          <a:endParaRPr lang="en-US"/>
        </a:p>
      </dgm:t>
    </dgm:pt>
    <dgm:pt modelId="{5360346D-BEC2-46A9-AE9F-CF56E3F97788}" type="pres">
      <dgm:prSet presAssocID="{7A31B5ED-0D92-42A4-9C4D-6C2A0EE47A5C}" presName="linear" presStyleCnt="0">
        <dgm:presLayoutVars>
          <dgm:animLvl val="lvl"/>
          <dgm:resizeHandles val="exact"/>
        </dgm:presLayoutVars>
      </dgm:prSet>
      <dgm:spPr/>
      <dgm:t>
        <a:bodyPr/>
        <a:lstStyle/>
        <a:p>
          <a:endParaRPr lang="en-US"/>
        </a:p>
      </dgm:t>
    </dgm:pt>
    <dgm:pt modelId="{C93FCFB7-48E8-4694-AF47-6AEC3A359376}" type="pres">
      <dgm:prSet presAssocID="{BF9F7CC5-539A-4E38-BBA2-9690ED7BC641}" presName="parentText" presStyleLbl="node1" presStyleIdx="0" presStyleCnt="6">
        <dgm:presLayoutVars>
          <dgm:chMax val="0"/>
          <dgm:bulletEnabled val="1"/>
        </dgm:presLayoutVars>
      </dgm:prSet>
      <dgm:spPr/>
      <dgm:t>
        <a:bodyPr/>
        <a:lstStyle/>
        <a:p>
          <a:endParaRPr lang="en-US"/>
        </a:p>
      </dgm:t>
    </dgm:pt>
    <dgm:pt modelId="{F3890434-3ACE-478D-8337-34224D543E14}" type="pres">
      <dgm:prSet presAssocID="{660BB2E7-9F97-4131-A672-AD2EB0078689}" presName="spacer" presStyleCnt="0"/>
      <dgm:spPr/>
    </dgm:pt>
    <dgm:pt modelId="{C987FF6E-CE3D-4A4E-9A71-00FFD7820903}" type="pres">
      <dgm:prSet presAssocID="{1C8679D4-11C0-4320-9EDE-ADAB09D05CA5}" presName="parentText" presStyleLbl="node1" presStyleIdx="1" presStyleCnt="6">
        <dgm:presLayoutVars>
          <dgm:chMax val="0"/>
          <dgm:bulletEnabled val="1"/>
        </dgm:presLayoutVars>
      </dgm:prSet>
      <dgm:spPr/>
      <dgm:t>
        <a:bodyPr/>
        <a:lstStyle/>
        <a:p>
          <a:endParaRPr lang="en-US"/>
        </a:p>
      </dgm:t>
    </dgm:pt>
    <dgm:pt modelId="{B058EA12-E954-49A3-8AC2-2A6B7932D91A}" type="pres">
      <dgm:prSet presAssocID="{91168F66-5ABC-4689-B65F-8A451247C808}" presName="spacer" presStyleCnt="0"/>
      <dgm:spPr/>
    </dgm:pt>
    <dgm:pt modelId="{4ED21B80-0DE6-40EF-8C67-920CE3FE3435}" type="pres">
      <dgm:prSet presAssocID="{2D4EB8DA-18F7-4509-A3C1-B25A46D15218}" presName="parentText" presStyleLbl="node1" presStyleIdx="2" presStyleCnt="6">
        <dgm:presLayoutVars>
          <dgm:chMax val="0"/>
          <dgm:bulletEnabled val="1"/>
        </dgm:presLayoutVars>
      </dgm:prSet>
      <dgm:spPr/>
      <dgm:t>
        <a:bodyPr/>
        <a:lstStyle/>
        <a:p>
          <a:endParaRPr lang="en-US"/>
        </a:p>
      </dgm:t>
    </dgm:pt>
    <dgm:pt modelId="{90CF0CE8-978E-40BC-A369-5EBA86D9CF37}" type="pres">
      <dgm:prSet presAssocID="{AFBE08A4-E7D7-49D8-86DF-5BB5DA8677A6}" presName="spacer" presStyleCnt="0"/>
      <dgm:spPr/>
    </dgm:pt>
    <dgm:pt modelId="{AA7CC3C6-DF11-4467-8DBC-CCB6CDEF0683}" type="pres">
      <dgm:prSet presAssocID="{5D59A7E6-197D-4B36-AF4C-9E8B74EED07E}" presName="parentText" presStyleLbl="node1" presStyleIdx="3" presStyleCnt="6">
        <dgm:presLayoutVars>
          <dgm:chMax val="0"/>
          <dgm:bulletEnabled val="1"/>
        </dgm:presLayoutVars>
      </dgm:prSet>
      <dgm:spPr/>
      <dgm:t>
        <a:bodyPr/>
        <a:lstStyle/>
        <a:p>
          <a:endParaRPr lang="en-US"/>
        </a:p>
      </dgm:t>
    </dgm:pt>
    <dgm:pt modelId="{B6C40432-7E1F-4A64-94F9-996246489796}" type="pres">
      <dgm:prSet presAssocID="{CA4B12A8-9E6D-4812-A88B-77E013864059}" presName="spacer" presStyleCnt="0"/>
      <dgm:spPr/>
    </dgm:pt>
    <dgm:pt modelId="{F20D88A0-38B7-4EBA-8080-E725A3125D61}" type="pres">
      <dgm:prSet presAssocID="{0469B3DC-04BE-4EA7-AFD7-248AC2FB9262}" presName="parentText" presStyleLbl="node1" presStyleIdx="4" presStyleCnt="6">
        <dgm:presLayoutVars>
          <dgm:chMax val="0"/>
          <dgm:bulletEnabled val="1"/>
        </dgm:presLayoutVars>
      </dgm:prSet>
      <dgm:spPr/>
      <dgm:t>
        <a:bodyPr/>
        <a:lstStyle/>
        <a:p>
          <a:endParaRPr lang="en-US"/>
        </a:p>
      </dgm:t>
    </dgm:pt>
    <dgm:pt modelId="{37A4B888-9CA6-4072-8F24-64B8FA6EE525}" type="pres">
      <dgm:prSet presAssocID="{1F4A05BA-965B-461D-B933-9750C59FF5A7}" presName="spacer" presStyleCnt="0"/>
      <dgm:spPr/>
    </dgm:pt>
    <dgm:pt modelId="{5A2ED38E-15E1-4901-9CF9-593410815060}" type="pres">
      <dgm:prSet presAssocID="{06454446-F280-4C14-9B7C-B9C940006E7E}" presName="parentText" presStyleLbl="node1" presStyleIdx="5" presStyleCnt="6">
        <dgm:presLayoutVars>
          <dgm:chMax val="0"/>
          <dgm:bulletEnabled val="1"/>
        </dgm:presLayoutVars>
      </dgm:prSet>
      <dgm:spPr/>
      <dgm:t>
        <a:bodyPr/>
        <a:lstStyle/>
        <a:p>
          <a:endParaRPr lang="en-US"/>
        </a:p>
      </dgm:t>
    </dgm:pt>
  </dgm:ptLst>
  <dgm:cxnLst>
    <dgm:cxn modelId="{2AADC24C-2DBB-469A-9360-2BFBFC0C41BC}" srcId="{7A31B5ED-0D92-42A4-9C4D-6C2A0EE47A5C}" destId="{1C8679D4-11C0-4320-9EDE-ADAB09D05CA5}" srcOrd="1" destOrd="0" parTransId="{DC5A7017-9001-47CF-AD39-2CB5FEC482FB}" sibTransId="{91168F66-5ABC-4689-B65F-8A451247C808}"/>
    <dgm:cxn modelId="{636A2CCA-B7D2-49D6-89A5-6192E12A0BE6}" srcId="{7A31B5ED-0D92-42A4-9C4D-6C2A0EE47A5C}" destId="{06454446-F280-4C14-9B7C-B9C940006E7E}" srcOrd="5" destOrd="0" parTransId="{185A2C9C-B043-4864-AA17-7CD335ED7818}" sibTransId="{306F97B3-BF83-4F77-BF2E-53EA62FDB8DE}"/>
    <dgm:cxn modelId="{C0957671-2F3E-4344-83FA-AC44B0045D39}" srcId="{7A31B5ED-0D92-42A4-9C4D-6C2A0EE47A5C}" destId="{0469B3DC-04BE-4EA7-AFD7-248AC2FB9262}" srcOrd="4" destOrd="0" parTransId="{50BE9160-BA2E-49E8-A1BA-ED30997B7475}" sibTransId="{1F4A05BA-965B-461D-B933-9750C59FF5A7}"/>
    <dgm:cxn modelId="{53BABC8A-158B-49A2-9F70-9E05A004ED73}" type="presOf" srcId="{2D4EB8DA-18F7-4509-A3C1-B25A46D15218}" destId="{4ED21B80-0DE6-40EF-8C67-920CE3FE3435}" srcOrd="0" destOrd="0" presId="urn:microsoft.com/office/officeart/2005/8/layout/vList2"/>
    <dgm:cxn modelId="{6F2C85DE-379D-4E76-A01C-6836B976DFA1}" type="presOf" srcId="{BF9F7CC5-539A-4E38-BBA2-9690ED7BC641}" destId="{C93FCFB7-48E8-4694-AF47-6AEC3A359376}" srcOrd="0" destOrd="0" presId="urn:microsoft.com/office/officeart/2005/8/layout/vList2"/>
    <dgm:cxn modelId="{3CC86B02-C40A-41E5-8CB9-923AE8565B42}" type="presOf" srcId="{0469B3DC-04BE-4EA7-AFD7-248AC2FB9262}" destId="{F20D88A0-38B7-4EBA-8080-E725A3125D61}" srcOrd="0" destOrd="0" presId="urn:microsoft.com/office/officeart/2005/8/layout/vList2"/>
    <dgm:cxn modelId="{E7C1A0D9-A733-4A53-9B96-1636289051AB}" type="presOf" srcId="{5D59A7E6-197D-4B36-AF4C-9E8B74EED07E}" destId="{AA7CC3C6-DF11-4467-8DBC-CCB6CDEF0683}" srcOrd="0" destOrd="0" presId="urn:microsoft.com/office/officeart/2005/8/layout/vList2"/>
    <dgm:cxn modelId="{2B82B0CB-2377-496C-9BE8-1208FFBA4D5F}" srcId="{7A31B5ED-0D92-42A4-9C4D-6C2A0EE47A5C}" destId="{BF9F7CC5-539A-4E38-BBA2-9690ED7BC641}" srcOrd="0" destOrd="0" parTransId="{28729231-77A4-4207-BDED-F5A61A2966CF}" sibTransId="{660BB2E7-9F97-4131-A672-AD2EB0078689}"/>
    <dgm:cxn modelId="{8E5B00C9-206C-4853-96E8-8343DAC7EC12}" srcId="{7A31B5ED-0D92-42A4-9C4D-6C2A0EE47A5C}" destId="{2D4EB8DA-18F7-4509-A3C1-B25A46D15218}" srcOrd="2" destOrd="0" parTransId="{19963F89-C436-4A04-B40E-1E6EF97A6A5B}" sibTransId="{AFBE08A4-E7D7-49D8-86DF-5BB5DA8677A6}"/>
    <dgm:cxn modelId="{BD7D2601-E570-42C0-AD57-EA3A748597A2}" type="presOf" srcId="{06454446-F280-4C14-9B7C-B9C940006E7E}" destId="{5A2ED38E-15E1-4901-9CF9-593410815060}" srcOrd="0" destOrd="0" presId="urn:microsoft.com/office/officeart/2005/8/layout/vList2"/>
    <dgm:cxn modelId="{35721CE5-6D2A-4E22-AB3A-FA1DC3783D34}" srcId="{7A31B5ED-0D92-42A4-9C4D-6C2A0EE47A5C}" destId="{5D59A7E6-197D-4B36-AF4C-9E8B74EED07E}" srcOrd="3" destOrd="0" parTransId="{22A4CC11-3777-4FC5-B148-5E74F538CC7A}" sibTransId="{CA4B12A8-9E6D-4812-A88B-77E013864059}"/>
    <dgm:cxn modelId="{3D43B336-246C-461B-B290-CBC2C2BA58D7}" type="presOf" srcId="{1C8679D4-11C0-4320-9EDE-ADAB09D05CA5}" destId="{C987FF6E-CE3D-4A4E-9A71-00FFD7820903}" srcOrd="0" destOrd="0" presId="urn:microsoft.com/office/officeart/2005/8/layout/vList2"/>
    <dgm:cxn modelId="{64A2D8EA-B32D-4C8C-B9B3-EB2D6D3A58E3}" type="presOf" srcId="{7A31B5ED-0D92-42A4-9C4D-6C2A0EE47A5C}" destId="{5360346D-BEC2-46A9-AE9F-CF56E3F97788}" srcOrd="0" destOrd="0" presId="urn:microsoft.com/office/officeart/2005/8/layout/vList2"/>
    <dgm:cxn modelId="{47FF2678-B8EC-4E2B-876E-15CC26CB27A7}" type="presParOf" srcId="{5360346D-BEC2-46A9-AE9F-CF56E3F97788}" destId="{C93FCFB7-48E8-4694-AF47-6AEC3A359376}" srcOrd="0" destOrd="0" presId="urn:microsoft.com/office/officeart/2005/8/layout/vList2"/>
    <dgm:cxn modelId="{91163160-3A14-40CD-AF82-390AE4738B61}" type="presParOf" srcId="{5360346D-BEC2-46A9-AE9F-CF56E3F97788}" destId="{F3890434-3ACE-478D-8337-34224D543E14}" srcOrd="1" destOrd="0" presId="urn:microsoft.com/office/officeart/2005/8/layout/vList2"/>
    <dgm:cxn modelId="{39FBC4F8-42D5-4896-AA3E-3DD486F3FEAE}" type="presParOf" srcId="{5360346D-BEC2-46A9-AE9F-CF56E3F97788}" destId="{C987FF6E-CE3D-4A4E-9A71-00FFD7820903}" srcOrd="2" destOrd="0" presId="urn:microsoft.com/office/officeart/2005/8/layout/vList2"/>
    <dgm:cxn modelId="{9EB28DD2-BD5D-4BE3-A781-46BFE859AAF5}" type="presParOf" srcId="{5360346D-BEC2-46A9-AE9F-CF56E3F97788}" destId="{B058EA12-E954-49A3-8AC2-2A6B7932D91A}" srcOrd="3" destOrd="0" presId="urn:microsoft.com/office/officeart/2005/8/layout/vList2"/>
    <dgm:cxn modelId="{8244DDBD-44CF-4989-B038-F8A3DED218DB}" type="presParOf" srcId="{5360346D-BEC2-46A9-AE9F-CF56E3F97788}" destId="{4ED21B80-0DE6-40EF-8C67-920CE3FE3435}" srcOrd="4" destOrd="0" presId="urn:microsoft.com/office/officeart/2005/8/layout/vList2"/>
    <dgm:cxn modelId="{CDE7D345-D4D1-4BA1-B19C-2E5CCCAC95C3}" type="presParOf" srcId="{5360346D-BEC2-46A9-AE9F-CF56E3F97788}" destId="{90CF0CE8-978E-40BC-A369-5EBA86D9CF37}" srcOrd="5" destOrd="0" presId="urn:microsoft.com/office/officeart/2005/8/layout/vList2"/>
    <dgm:cxn modelId="{46AFE465-12FC-4CE7-93E5-737EBA5832A7}" type="presParOf" srcId="{5360346D-BEC2-46A9-AE9F-CF56E3F97788}" destId="{AA7CC3C6-DF11-4467-8DBC-CCB6CDEF0683}" srcOrd="6" destOrd="0" presId="urn:microsoft.com/office/officeart/2005/8/layout/vList2"/>
    <dgm:cxn modelId="{4D7D60C4-7B34-43EF-9DED-5CFE1C12F0F1}" type="presParOf" srcId="{5360346D-BEC2-46A9-AE9F-CF56E3F97788}" destId="{B6C40432-7E1F-4A64-94F9-996246489796}" srcOrd="7" destOrd="0" presId="urn:microsoft.com/office/officeart/2005/8/layout/vList2"/>
    <dgm:cxn modelId="{A2B27807-EC3F-454E-82F0-910162166F92}" type="presParOf" srcId="{5360346D-BEC2-46A9-AE9F-CF56E3F97788}" destId="{F20D88A0-38B7-4EBA-8080-E725A3125D61}" srcOrd="8" destOrd="0" presId="urn:microsoft.com/office/officeart/2005/8/layout/vList2"/>
    <dgm:cxn modelId="{5A078426-9481-4C47-9EA8-CD540D37970D}" type="presParOf" srcId="{5360346D-BEC2-46A9-AE9F-CF56E3F97788}" destId="{37A4B888-9CA6-4072-8F24-64B8FA6EE525}" srcOrd="9" destOrd="0" presId="urn:microsoft.com/office/officeart/2005/8/layout/vList2"/>
    <dgm:cxn modelId="{7A283146-761E-41DA-ACAF-4FE967A7D09C}" type="presParOf" srcId="{5360346D-BEC2-46A9-AE9F-CF56E3F97788}" destId="{5A2ED38E-15E1-4901-9CF9-593410815060}"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C3A3E3-C0AE-4CC1-B896-34AF5B3B9A14}"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US"/>
        </a:p>
      </dgm:t>
    </dgm:pt>
    <dgm:pt modelId="{523EE18C-7963-4557-983B-50C0C5008EF7}">
      <dgm:prSet custT="1"/>
      <dgm:spPr/>
      <dgm:t>
        <a:bodyPr/>
        <a:lstStyle/>
        <a:p>
          <a:pPr rtl="0"/>
          <a:r>
            <a:rPr lang="en-US" sz="1800" b="1" dirty="0"/>
            <a:t>Training &amp; technical support </a:t>
          </a:r>
          <a:r>
            <a:rPr lang="en-US" sz="1800" dirty="0"/>
            <a:t>from Main Street America </a:t>
          </a:r>
        </a:p>
      </dgm:t>
    </dgm:pt>
    <dgm:pt modelId="{1E6199F2-80EB-4C4D-AA9C-3D633965C633}" type="parTrans" cxnId="{E91086B8-3F48-421D-9F57-21265E499ED2}">
      <dgm:prSet/>
      <dgm:spPr/>
      <dgm:t>
        <a:bodyPr/>
        <a:lstStyle/>
        <a:p>
          <a:endParaRPr lang="en-US"/>
        </a:p>
      </dgm:t>
    </dgm:pt>
    <dgm:pt modelId="{1673F1E2-50A8-49B0-AEF4-2F76464891B3}" type="sibTrans" cxnId="{E91086B8-3F48-421D-9F57-21265E499ED2}">
      <dgm:prSet/>
      <dgm:spPr/>
      <dgm:t>
        <a:bodyPr/>
        <a:lstStyle/>
        <a:p>
          <a:endParaRPr lang="en-US"/>
        </a:p>
      </dgm:t>
    </dgm:pt>
    <dgm:pt modelId="{A94F7F3A-7677-4CEA-9FEE-50F2E8CBCCFB}">
      <dgm:prSet custT="1"/>
      <dgm:spPr/>
      <dgm:t>
        <a:bodyPr/>
        <a:lstStyle/>
        <a:p>
          <a:pPr rtl="0"/>
          <a:r>
            <a:rPr lang="en-US" sz="1800" dirty="0"/>
            <a:t>Main Street courses</a:t>
          </a:r>
        </a:p>
      </dgm:t>
    </dgm:pt>
    <dgm:pt modelId="{50E2E424-5C49-4CC0-AA7C-8394537E9540}" type="parTrans" cxnId="{283C81EB-5E94-4232-9ED6-8759358E4C68}">
      <dgm:prSet/>
      <dgm:spPr/>
      <dgm:t>
        <a:bodyPr/>
        <a:lstStyle/>
        <a:p>
          <a:endParaRPr lang="en-US"/>
        </a:p>
      </dgm:t>
    </dgm:pt>
    <dgm:pt modelId="{32E290F1-2296-409E-8970-F7B5F5FADE41}" type="sibTrans" cxnId="{283C81EB-5E94-4232-9ED6-8759358E4C68}">
      <dgm:prSet/>
      <dgm:spPr/>
      <dgm:t>
        <a:bodyPr/>
        <a:lstStyle/>
        <a:p>
          <a:endParaRPr lang="en-US"/>
        </a:p>
      </dgm:t>
    </dgm:pt>
    <dgm:pt modelId="{A75C9D09-2A5E-444C-AB2E-CA81DBABD1EA}">
      <dgm:prSet custT="1"/>
      <dgm:spPr/>
      <dgm:t>
        <a:bodyPr/>
        <a:lstStyle/>
        <a:p>
          <a:pPr rtl="0"/>
          <a:r>
            <a:rPr lang="en-US" sz="1800" dirty="0"/>
            <a:t>Transformation Strategy (including work plan &amp; metrics)</a:t>
          </a:r>
        </a:p>
      </dgm:t>
    </dgm:pt>
    <dgm:pt modelId="{F558423B-8AF2-480D-8B30-027F41433361}" type="parTrans" cxnId="{511CEB07-DB52-43AA-8CA2-32D22FC23511}">
      <dgm:prSet/>
      <dgm:spPr/>
      <dgm:t>
        <a:bodyPr/>
        <a:lstStyle/>
        <a:p>
          <a:endParaRPr lang="en-US"/>
        </a:p>
      </dgm:t>
    </dgm:pt>
    <dgm:pt modelId="{EB3537B4-661E-4FF2-A32A-DEA17125977C}" type="sibTrans" cxnId="{511CEB07-DB52-43AA-8CA2-32D22FC23511}">
      <dgm:prSet/>
      <dgm:spPr/>
      <dgm:t>
        <a:bodyPr/>
        <a:lstStyle/>
        <a:p>
          <a:endParaRPr lang="en-US"/>
        </a:p>
      </dgm:t>
    </dgm:pt>
    <dgm:pt modelId="{59190E49-81D4-4EAA-A9D3-A02FE0C5B393}">
      <dgm:prSet custT="1"/>
      <dgm:spPr/>
      <dgm:t>
        <a:bodyPr/>
        <a:lstStyle/>
        <a:p>
          <a:pPr rtl="0"/>
          <a:r>
            <a:rPr lang="en-US" sz="1800" b="1" dirty="0"/>
            <a:t>Operational support grants </a:t>
          </a:r>
          <a:r>
            <a:rPr lang="en-US" sz="1800" dirty="0"/>
            <a:t>for managing organization to aid in funding for a full-time</a:t>
          </a:r>
        </a:p>
      </dgm:t>
    </dgm:pt>
    <dgm:pt modelId="{876D2D94-1F0B-4097-80DF-0E130FED3E4B}" type="parTrans" cxnId="{1D226346-379F-49E6-AAB9-FF7C520BC9E3}">
      <dgm:prSet/>
      <dgm:spPr/>
      <dgm:t>
        <a:bodyPr/>
        <a:lstStyle/>
        <a:p>
          <a:endParaRPr lang="en-US"/>
        </a:p>
      </dgm:t>
    </dgm:pt>
    <dgm:pt modelId="{813212EF-84D9-4BFF-916E-8B6856C2CAB9}" type="sibTrans" cxnId="{1D226346-379F-49E6-AAB9-FF7C520BC9E3}">
      <dgm:prSet/>
      <dgm:spPr/>
      <dgm:t>
        <a:bodyPr/>
        <a:lstStyle/>
        <a:p>
          <a:endParaRPr lang="en-US"/>
        </a:p>
      </dgm:t>
    </dgm:pt>
    <dgm:pt modelId="{DFEBF6E2-B5C8-4F25-819D-E995F06C4498}">
      <dgm:prSet custT="1"/>
      <dgm:spPr/>
      <dgm:t>
        <a:bodyPr/>
        <a:lstStyle/>
        <a:p>
          <a:pPr rtl="0"/>
          <a:r>
            <a:rPr lang="en-US" sz="1800" dirty="0"/>
            <a:t>Year 1: $45,000</a:t>
          </a:r>
        </a:p>
      </dgm:t>
    </dgm:pt>
    <dgm:pt modelId="{BCB98655-A4B1-42D5-87C7-104E90A05285}" type="parTrans" cxnId="{5D0C8E50-0393-4A87-AF60-86C88F977BFB}">
      <dgm:prSet/>
      <dgm:spPr/>
      <dgm:t>
        <a:bodyPr/>
        <a:lstStyle/>
        <a:p>
          <a:endParaRPr lang="en-US"/>
        </a:p>
      </dgm:t>
    </dgm:pt>
    <dgm:pt modelId="{8B2A793A-8AD4-4AF4-9046-6557881BB038}" type="sibTrans" cxnId="{5D0C8E50-0393-4A87-AF60-86C88F977BFB}">
      <dgm:prSet/>
      <dgm:spPr/>
      <dgm:t>
        <a:bodyPr/>
        <a:lstStyle/>
        <a:p>
          <a:endParaRPr lang="en-US"/>
        </a:p>
      </dgm:t>
    </dgm:pt>
    <dgm:pt modelId="{15F61816-EB91-4176-B6F9-EC8EB21017DD}">
      <dgm:prSet custT="1"/>
      <dgm:spPr/>
      <dgm:t>
        <a:bodyPr/>
        <a:lstStyle/>
        <a:p>
          <a:pPr rtl="0"/>
          <a:r>
            <a:rPr lang="en-US" sz="1800" dirty="0"/>
            <a:t>Year 2: Up to $45,000</a:t>
          </a:r>
        </a:p>
      </dgm:t>
    </dgm:pt>
    <dgm:pt modelId="{11AD206C-080A-48C9-B20C-804D4016C26E}" type="parTrans" cxnId="{C0D6D146-3447-4D9F-9ADA-3A85274E8086}">
      <dgm:prSet/>
      <dgm:spPr/>
      <dgm:t>
        <a:bodyPr/>
        <a:lstStyle/>
        <a:p>
          <a:endParaRPr lang="en-US"/>
        </a:p>
      </dgm:t>
    </dgm:pt>
    <dgm:pt modelId="{BD2C5398-4C96-42DB-A433-3B979BB95573}" type="sibTrans" cxnId="{C0D6D146-3447-4D9F-9ADA-3A85274E8086}">
      <dgm:prSet/>
      <dgm:spPr/>
      <dgm:t>
        <a:bodyPr/>
        <a:lstStyle/>
        <a:p>
          <a:endParaRPr lang="en-US"/>
        </a:p>
      </dgm:t>
    </dgm:pt>
    <dgm:pt modelId="{C6424FC0-0E8D-4ACB-9E8B-411A9E78C72B}">
      <dgm:prSet custT="1"/>
      <dgm:spPr/>
      <dgm:t>
        <a:bodyPr/>
        <a:lstStyle/>
        <a:p>
          <a:pPr rtl="0"/>
          <a:r>
            <a:rPr lang="en-US" sz="1800" dirty="0"/>
            <a:t>Year 3: Up to $30,000</a:t>
          </a:r>
        </a:p>
      </dgm:t>
    </dgm:pt>
    <dgm:pt modelId="{C224DE65-D945-47BA-ACD6-D28BFEA14B23}" type="parTrans" cxnId="{87722E94-9951-4F40-90CB-488D41535F44}">
      <dgm:prSet/>
      <dgm:spPr/>
      <dgm:t>
        <a:bodyPr/>
        <a:lstStyle/>
        <a:p>
          <a:endParaRPr lang="en-US"/>
        </a:p>
      </dgm:t>
    </dgm:pt>
    <dgm:pt modelId="{335284DA-1E02-49C5-B3CE-0E5F46A6404D}" type="sibTrans" cxnId="{87722E94-9951-4F40-90CB-488D41535F44}">
      <dgm:prSet/>
      <dgm:spPr/>
      <dgm:t>
        <a:bodyPr/>
        <a:lstStyle/>
        <a:p>
          <a:endParaRPr lang="en-US"/>
        </a:p>
      </dgm:t>
    </dgm:pt>
    <dgm:pt modelId="{F0B495D6-9F4E-4230-8995-484C250CC4A7}">
      <dgm:prSet custT="1"/>
      <dgm:spPr/>
      <dgm:t>
        <a:bodyPr/>
        <a:lstStyle/>
        <a:p>
          <a:pPr rtl="0"/>
          <a:r>
            <a:rPr lang="en-US" sz="1800" b="1" dirty="0"/>
            <a:t>Project Implementation Grants </a:t>
          </a:r>
          <a:r>
            <a:rPr lang="en-US" sz="1800" dirty="0"/>
            <a:t>to support projects identified in Main Street programming</a:t>
          </a:r>
        </a:p>
      </dgm:t>
    </dgm:pt>
    <dgm:pt modelId="{2789BA08-4B77-4F4A-B2AD-5307A73B2AA3}" type="parTrans" cxnId="{12103DB7-8CAB-45DB-8CC0-37906B6B4DC9}">
      <dgm:prSet/>
      <dgm:spPr/>
      <dgm:t>
        <a:bodyPr/>
        <a:lstStyle/>
        <a:p>
          <a:endParaRPr lang="en-US"/>
        </a:p>
      </dgm:t>
    </dgm:pt>
    <dgm:pt modelId="{097A09AA-827F-416D-9DA2-655F26F34904}" type="sibTrans" cxnId="{12103DB7-8CAB-45DB-8CC0-37906B6B4DC9}">
      <dgm:prSet/>
      <dgm:spPr/>
      <dgm:t>
        <a:bodyPr/>
        <a:lstStyle/>
        <a:p>
          <a:endParaRPr lang="en-US"/>
        </a:p>
      </dgm:t>
    </dgm:pt>
    <dgm:pt modelId="{B047E2D1-FA7A-41A5-B345-02FA2C407B43}">
      <dgm:prSet custT="1"/>
      <dgm:spPr/>
      <dgm:t>
        <a:bodyPr/>
        <a:lstStyle/>
        <a:p>
          <a:pPr rtl="0"/>
          <a:r>
            <a:rPr lang="en-US" sz="1800" i="0" dirty="0"/>
            <a:t>Year 1: Up to $20,000</a:t>
          </a:r>
        </a:p>
      </dgm:t>
    </dgm:pt>
    <dgm:pt modelId="{98EED3C2-E46B-4DE5-96E7-E9EAC02F7F6E}" type="parTrans" cxnId="{6DA1DD78-38FD-4C0C-A6A9-F18908E4B9A7}">
      <dgm:prSet/>
      <dgm:spPr/>
      <dgm:t>
        <a:bodyPr/>
        <a:lstStyle/>
        <a:p>
          <a:endParaRPr lang="en-US"/>
        </a:p>
      </dgm:t>
    </dgm:pt>
    <dgm:pt modelId="{A0A62E2B-C534-41C1-9473-F76F4F83773F}" type="sibTrans" cxnId="{6DA1DD78-38FD-4C0C-A6A9-F18908E4B9A7}">
      <dgm:prSet/>
      <dgm:spPr/>
      <dgm:t>
        <a:bodyPr/>
        <a:lstStyle/>
        <a:p>
          <a:endParaRPr lang="en-US"/>
        </a:p>
      </dgm:t>
    </dgm:pt>
    <dgm:pt modelId="{740B0916-98B4-4CAB-8A84-8A8348C0A558}">
      <dgm:prSet custT="1"/>
      <dgm:spPr/>
      <dgm:t>
        <a:bodyPr/>
        <a:lstStyle/>
        <a:p>
          <a:pPr rtl="0"/>
          <a:r>
            <a:rPr lang="en-US" sz="1800" i="0" dirty="0"/>
            <a:t>Year 2: Up to $80,000</a:t>
          </a:r>
        </a:p>
      </dgm:t>
    </dgm:pt>
    <dgm:pt modelId="{22CAE5F4-AE7C-414F-A476-7D3073ED8C8E}" type="parTrans" cxnId="{950FDB6B-87DC-4036-BB13-27A69A96E5DF}">
      <dgm:prSet/>
      <dgm:spPr/>
      <dgm:t>
        <a:bodyPr/>
        <a:lstStyle/>
        <a:p>
          <a:endParaRPr lang="en-US"/>
        </a:p>
      </dgm:t>
    </dgm:pt>
    <dgm:pt modelId="{E80F47D3-D702-4378-ADEF-080D8075E9DA}" type="sibTrans" cxnId="{950FDB6B-87DC-4036-BB13-27A69A96E5DF}">
      <dgm:prSet/>
      <dgm:spPr/>
      <dgm:t>
        <a:bodyPr/>
        <a:lstStyle/>
        <a:p>
          <a:endParaRPr lang="en-US"/>
        </a:p>
      </dgm:t>
    </dgm:pt>
    <dgm:pt modelId="{71D36AA6-0B92-4F03-ABFE-83EF80CD3896}">
      <dgm:prSet custT="1"/>
      <dgm:spPr/>
      <dgm:t>
        <a:bodyPr/>
        <a:lstStyle/>
        <a:p>
          <a:pPr rtl="0"/>
          <a:r>
            <a:rPr lang="en-US" sz="1800" i="0" dirty="0"/>
            <a:t>Year 3: Up to $50,000 as a matching grant</a:t>
          </a:r>
        </a:p>
      </dgm:t>
    </dgm:pt>
    <dgm:pt modelId="{42B008CB-2BDC-4F29-9208-360ED82DFB42}" type="parTrans" cxnId="{69D0817E-996B-4075-A2EF-5674E74C3B6D}">
      <dgm:prSet/>
      <dgm:spPr/>
      <dgm:t>
        <a:bodyPr/>
        <a:lstStyle/>
        <a:p>
          <a:endParaRPr lang="en-US"/>
        </a:p>
      </dgm:t>
    </dgm:pt>
    <dgm:pt modelId="{B07DBEEF-D0AD-411E-9E00-5CCF98F08A3D}" type="sibTrans" cxnId="{69D0817E-996B-4075-A2EF-5674E74C3B6D}">
      <dgm:prSet/>
      <dgm:spPr/>
      <dgm:t>
        <a:bodyPr/>
        <a:lstStyle/>
        <a:p>
          <a:endParaRPr lang="en-US"/>
        </a:p>
      </dgm:t>
    </dgm:pt>
    <dgm:pt modelId="{93C4C101-5054-403E-ADCA-E540E55FF770}" type="pres">
      <dgm:prSet presAssocID="{6FC3A3E3-C0AE-4CC1-B896-34AF5B3B9A14}" presName="Name0" presStyleCnt="0">
        <dgm:presLayoutVars>
          <dgm:dir/>
          <dgm:animLvl val="lvl"/>
          <dgm:resizeHandles val="exact"/>
        </dgm:presLayoutVars>
      </dgm:prSet>
      <dgm:spPr/>
      <dgm:t>
        <a:bodyPr/>
        <a:lstStyle/>
        <a:p>
          <a:endParaRPr lang="en-US"/>
        </a:p>
      </dgm:t>
    </dgm:pt>
    <dgm:pt modelId="{D2F175A2-82A5-47B0-8826-FCDF12F55D1B}" type="pres">
      <dgm:prSet presAssocID="{523EE18C-7963-4557-983B-50C0C5008EF7}" presName="linNode" presStyleCnt="0"/>
      <dgm:spPr/>
    </dgm:pt>
    <dgm:pt modelId="{B1AC3DC4-FFC6-486A-9423-3FC0FEF52E84}" type="pres">
      <dgm:prSet presAssocID="{523EE18C-7963-4557-983B-50C0C5008EF7}" presName="parentText" presStyleLbl="node1" presStyleIdx="0" presStyleCnt="3">
        <dgm:presLayoutVars>
          <dgm:chMax val="1"/>
          <dgm:bulletEnabled val="1"/>
        </dgm:presLayoutVars>
      </dgm:prSet>
      <dgm:spPr/>
      <dgm:t>
        <a:bodyPr/>
        <a:lstStyle/>
        <a:p>
          <a:endParaRPr lang="en-US"/>
        </a:p>
      </dgm:t>
    </dgm:pt>
    <dgm:pt modelId="{86B3E62B-896D-46D7-AB63-516BBF1896B6}" type="pres">
      <dgm:prSet presAssocID="{523EE18C-7963-4557-983B-50C0C5008EF7}" presName="descendantText" presStyleLbl="alignAccFollowNode1" presStyleIdx="0" presStyleCnt="3">
        <dgm:presLayoutVars>
          <dgm:bulletEnabled val="1"/>
        </dgm:presLayoutVars>
      </dgm:prSet>
      <dgm:spPr/>
      <dgm:t>
        <a:bodyPr/>
        <a:lstStyle/>
        <a:p>
          <a:endParaRPr lang="en-US"/>
        </a:p>
      </dgm:t>
    </dgm:pt>
    <dgm:pt modelId="{0040EF4B-308D-4626-9030-1BE3B94573DC}" type="pres">
      <dgm:prSet presAssocID="{1673F1E2-50A8-49B0-AEF4-2F76464891B3}" presName="sp" presStyleCnt="0"/>
      <dgm:spPr/>
    </dgm:pt>
    <dgm:pt modelId="{28F3DE3D-F25E-4E1B-8A0E-54F8BA49A7BA}" type="pres">
      <dgm:prSet presAssocID="{59190E49-81D4-4EAA-A9D3-A02FE0C5B393}" presName="linNode" presStyleCnt="0"/>
      <dgm:spPr/>
    </dgm:pt>
    <dgm:pt modelId="{4CF12EA9-2C3D-459E-BB61-D3F683DD1CB2}" type="pres">
      <dgm:prSet presAssocID="{59190E49-81D4-4EAA-A9D3-A02FE0C5B393}" presName="parentText" presStyleLbl="node1" presStyleIdx="1" presStyleCnt="3">
        <dgm:presLayoutVars>
          <dgm:chMax val="1"/>
          <dgm:bulletEnabled val="1"/>
        </dgm:presLayoutVars>
      </dgm:prSet>
      <dgm:spPr/>
      <dgm:t>
        <a:bodyPr/>
        <a:lstStyle/>
        <a:p>
          <a:endParaRPr lang="en-US"/>
        </a:p>
      </dgm:t>
    </dgm:pt>
    <dgm:pt modelId="{6340C029-7B66-4687-840A-A05E8F25646B}" type="pres">
      <dgm:prSet presAssocID="{59190E49-81D4-4EAA-A9D3-A02FE0C5B393}" presName="descendantText" presStyleLbl="alignAccFollowNode1" presStyleIdx="1" presStyleCnt="3" custLinFactNeighborY="0">
        <dgm:presLayoutVars>
          <dgm:bulletEnabled val="1"/>
        </dgm:presLayoutVars>
      </dgm:prSet>
      <dgm:spPr/>
      <dgm:t>
        <a:bodyPr/>
        <a:lstStyle/>
        <a:p>
          <a:endParaRPr lang="en-US"/>
        </a:p>
      </dgm:t>
    </dgm:pt>
    <dgm:pt modelId="{2A0AC9A3-E61F-4C8F-B063-E8E6AC753A2B}" type="pres">
      <dgm:prSet presAssocID="{813212EF-84D9-4BFF-916E-8B6856C2CAB9}" presName="sp" presStyleCnt="0"/>
      <dgm:spPr/>
    </dgm:pt>
    <dgm:pt modelId="{EED0D042-9854-41C5-BC6A-EFE1069BD6E0}" type="pres">
      <dgm:prSet presAssocID="{F0B495D6-9F4E-4230-8995-484C250CC4A7}" presName="linNode" presStyleCnt="0"/>
      <dgm:spPr/>
    </dgm:pt>
    <dgm:pt modelId="{39721C1C-C22F-43EE-83CB-2D2870803073}" type="pres">
      <dgm:prSet presAssocID="{F0B495D6-9F4E-4230-8995-484C250CC4A7}" presName="parentText" presStyleLbl="node1" presStyleIdx="2" presStyleCnt="3">
        <dgm:presLayoutVars>
          <dgm:chMax val="1"/>
          <dgm:bulletEnabled val="1"/>
        </dgm:presLayoutVars>
      </dgm:prSet>
      <dgm:spPr/>
      <dgm:t>
        <a:bodyPr/>
        <a:lstStyle/>
        <a:p>
          <a:endParaRPr lang="en-US"/>
        </a:p>
      </dgm:t>
    </dgm:pt>
    <dgm:pt modelId="{A2C2CA5D-FF03-4B44-92C5-F75F2ED1E47C}" type="pres">
      <dgm:prSet presAssocID="{F0B495D6-9F4E-4230-8995-484C250CC4A7}" presName="descendantText" presStyleLbl="alignAccFollowNode1" presStyleIdx="2" presStyleCnt="3">
        <dgm:presLayoutVars>
          <dgm:bulletEnabled val="1"/>
        </dgm:presLayoutVars>
      </dgm:prSet>
      <dgm:spPr/>
      <dgm:t>
        <a:bodyPr/>
        <a:lstStyle/>
        <a:p>
          <a:endParaRPr lang="en-US"/>
        </a:p>
      </dgm:t>
    </dgm:pt>
  </dgm:ptLst>
  <dgm:cxnLst>
    <dgm:cxn modelId="{E6A567B7-1421-4F5B-AE8D-6FFAC26907AF}" type="presOf" srcId="{B047E2D1-FA7A-41A5-B345-02FA2C407B43}" destId="{A2C2CA5D-FF03-4B44-92C5-F75F2ED1E47C}" srcOrd="0" destOrd="0" presId="urn:microsoft.com/office/officeart/2005/8/layout/vList5"/>
    <dgm:cxn modelId="{78BE87D5-D420-45C6-B38D-4535C5F0EC07}" type="presOf" srcId="{740B0916-98B4-4CAB-8A84-8A8348C0A558}" destId="{A2C2CA5D-FF03-4B44-92C5-F75F2ED1E47C}" srcOrd="0" destOrd="1" presId="urn:microsoft.com/office/officeart/2005/8/layout/vList5"/>
    <dgm:cxn modelId="{0D64F921-89AA-4541-AD6E-ABF8AEFF6DE2}" type="presOf" srcId="{DFEBF6E2-B5C8-4F25-819D-E995F06C4498}" destId="{6340C029-7B66-4687-840A-A05E8F25646B}" srcOrd="0" destOrd="0" presId="urn:microsoft.com/office/officeart/2005/8/layout/vList5"/>
    <dgm:cxn modelId="{5D0C8E50-0393-4A87-AF60-86C88F977BFB}" srcId="{59190E49-81D4-4EAA-A9D3-A02FE0C5B393}" destId="{DFEBF6E2-B5C8-4F25-819D-E995F06C4498}" srcOrd="0" destOrd="0" parTransId="{BCB98655-A4B1-42D5-87C7-104E90A05285}" sibTransId="{8B2A793A-8AD4-4AF4-9046-6557881BB038}"/>
    <dgm:cxn modelId="{C0D6D146-3447-4D9F-9ADA-3A85274E8086}" srcId="{59190E49-81D4-4EAA-A9D3-A02FE0C5B393}" destId="{15F61816-EB91-4176-B6F9-EC8EB21017DD}" srcOrd="1" destOrd="0" parTransId="{11AD206C-080A-48C9-B20C-804D4016C26E}" sibTransId="{BD2C5398-4C96-42DB-A433-3B979BB95573}"/>
    <dgm:cxn modelId="{DABD0209-B4D3-4EE0-81AD-30014D7F228C}" type="presOf" srcId="{A94F7F3A-7677-4CEA-9FEE-50F2E8CBCCFB}" destId="{86B3E62B-896D-46D7-AB63-516BBF1896B6}" srcOrd="0" destOrd="0" presId="urn:microsoft.com/office/officeart/2005/8/layout/vList5"/>
    <dgm:cxn modelId="{6FB2B297-E2AB-41C1-9300-BC41A5AF6805}" type="presOf" srcId="{523EE18C-7963-4557-983B-50C0C5008EF7}" destId="{B1AC3DC4-FFC6-486A-9423-3FC0FEF52E84}" srcOrd="0" destOrd="0" presId="urn:microsoft.com/office/officeart/2005/8/layout/vList5"/>
    <dgm:cxn modelId="{58A30418-D376-45F6-804E-15141A10F54F}" type="presOf" srcId="{F0B495D6-9F4E-4230-8995-484C250CC4A7}" destId="{39721C1C-C22F-43EE-83CB-2D2870803073}" srcOrd="0" destOrd="0" presId="urn:microsoft.com/office/officeart/2005/8/layout/vList5"/>
    <dgm:cxn modelId="{E91086B8-3F48-421D-9F57-21265E499ED2}" srcId="{6FC3A3E3-C0AE-4CC1-B896-34AF5B3B9A14}" destId="{523EE18C-7963-4557-983B-50C0C5008EF7}" srcOrd="0" destOrd="0" parTransId="{1E6199F2-80EB-4C4D-AA9C-3D633965C633}" sibTransId="{1673F1E2-50A8-49B0-AEF4-2F76464891B3}"/>
    <dgm:cxn modelId="{6DA1DD78-38FD-4C0C-A6A9-F18908E4B9A7}" srcId="{F0B495D6-9F4E-4230-8995-484C250CC4A7}" destId="{B047E2D1-FA7A-41A5-B345-02FA2C407B43}" srcOrd="0" destOrd="0" parTransId="{98EED3C2-E46B-4DE5-96E7-E9EAC02F7F6E}" sibTransId="{A0A62E2B-C534-41C1-9473-F76F4F83773F}"/>
    <dgm:cxn modelId="{56549B9B-B499-48F9-9E14-C1C0906B18B1}" type="presOf" srcId="{A75C9D09-2A5E-444C-AB2E-CA81DBABD1EA}" destId="{86B3E62B-896D-46D7-AB63-516BBF1896B6}" srcOrd="0" destOrd="1" presId="urn:microsoft.com/office/officeart/2005/8/layout/vList5"/>
    <dgm:cxn modelId="{05CECBF1-EA27-43ED-AFC2-133B16C82AC0}" type="presOf" srcId="{59190E49-81D4-4EAA-A9D3-A02FE0C5B393}" destId="{4CF12EA9-2C3D-459E-BB61-D3F683DD1CB2}" srcOrd="0" destOrd="0" presId="urn:microsoft.com/office/officeart/2005/8/layout/vList5"/>
    <dgm:cxn modelId="{924BACC5-A111-4962-8DC7-61093584D39A}" type="presOf" srcId="{71D36AA6-0B92-4F03-ABFE-83EF80CD3896}" destId="{A2C2CA5D-FF03-4B44-92C5-F75F2ED1E47C}" srcOrd="0" destOrd="2" presId="urn:microsoft.com/office/officeart/2005/8/layout/vList5"/>
    <dgm:cxn modelId="{336F9266-1B96-4CF5-AB34-0EC6462E39DA}" type="presOf" srcId="{15F61816-EB91-4176-B6F9-EC8EB21017DD}" destId="{6340C029-7B66-4687-840A-A05E8F25646B}" srcOrd="0" destOrd="1" presId="urn:microsoft.com/office/officeart/2005/8/layout/vList5"/>
    <dgm:cxn modelId="{12103DB7-8CAB-45DB-8CC0-37906B6B4DC9}" srcId="{6FC3A3E3-C0AE-4CC1-B896-34AF5B3B9A14}" destId="{F0B495D6-9F4E-4230-8995-484C250CC4A7}" srcOrd="2" destOrd="0" parTransId="{2789BA08-4B77-4F4A-B2AD-5307A73B2AA3}" sibTransId="{097A09AA-827F-416D-9DA2-655F26F34904}"/>
    <dgm:cxn modelId="{283C81EB-5E94-4232-9ED6-8759358E4C68}" srcId="{523EE18C-7963-4557-983B-50C0C5008EF7}" destId="{A94F7F3A-7677-4CEA-9FEE-50F2E8CBCCFB}" srcOrd="0" destOrd="0" parTransId="{50E2E424-5C49-4CC0-AA7C-8394537E9540}" sibTransId="{32E290F1-2296-409E-8970-F7B5F5FADE41}"/>
    <dgm:cxn modelId="{04129775-E3DB-437C-BFA4-6A015B61F50C}" type="presOf" srcId="{C6424FC0-0E8D-4ACB-9E8B-411A9E78C72B}" destId="{6340C029-7B66-4687-840A-A05E8F25646B}" srcOrd="0" destOrd="2" presId="urn:microsoft.com/office/officeart/2005/8/layout/vList5"/>
    <dgm:cxn modelId="{69D0817E-996B-4075-A2EF-5674E74C3B6D}" srcId="{F0B495D6-9F4E-4230-8995-484C250CC4A7}" destId="{71D36AA6-0B92-4F03-ABFE-83EF80CD3896}" srcOrd="2" destOrd="0" parTransId="{42B008CB-2BDC-4F29-9208-360ED82DFB42}" sibTransId="{B07DBEEF-D0AD-411E-9E00-5CCF98F08A3D}"/>
    <dgm:cxn modelId="{511CEB07-DB52-43AA-8CA2-32D22FC23511}" srcId="{523EE18C-7963-4557-983B-50C0C5008EF7}" destId="{A75C9D09-2A5E-444C-AB2E-CA81DBABD1EA}" srcOrd="1" destOrd="0" parTransId="{F558423B-8AF2-480D-8B30-027F41433361}" sibTransId="{EB3537B4-661E-4FF2-A32A-DEA17125977C}"/>
    <dgm:cxn modelId="{87722E94-9951-4F40-90CB-488D41535F44}" srcId="{59190E49-81D4-4EAA-A9D3-A02FE0C5B393}" destId="{C6424FC0-0E8D-4ACB-9E8B-411A9E78C72B}" srcOrd="2" destOrd="0" parTransId="{C224DE65-D945-47BA-ACD6-D28BFEA14B23}" sibTransId="{335284DA-1E02-49C5-B3CE-0E5F46A6404D}"/>
    <dgm:cxn modelId="{1D226346-379F-49E6-AAB9-FF7C520BC9E3}" srcId="{6FC3A3E3-C0AE-4CC1-B896-34AF5B3B9A14}" destId="{59190E49-81D4-4EAA-A9D3-A02FE0C5B393}" srcOrd="1" destOrd="0" parTransId="{876D2D94-1F0B-4097-80DF-0E130FED3E4B}" sibTransId="{813212EF-84D9-4BFF-916E-8B6856C2CAB9}"/>
    <dgm:cxn modelId="{1FBFA978-65C8-47B6-B11E-AE06CD0CCF9A}" type="presOf" srcId="{6FC3A3E3-C0AE-4CC1-B896-34AF5B3B9A14}" destId="{93C4C101-5054-403E-ADCA-E540E55FF770}" srcOrd="0" destOrd="0" presId="urn:microsoft.com/office/officeart/2005/8/layout/vList5"/>
    <dgm:cxn modelId="{950FDB6B-87DC-4036-BB13-27A69A96E5DF}" srcId="{F0B495D6-9F4E-4230-8995-484C250CC4A7}" destId="{740B0916-98B4-4CAB-8A84-8A8348C0A558}" srcOrd="1" destOrd="0" parTransId="{22CAE5F4-AE7C-414F-A476-7D3073ED8C8E}" sibTransId="{E80F47D3-D702-4378-ADEF-080D8075E9DA}"/>
    <dgm:cxn modelId="{91704132-A072-4F77-96CB-6BE9B04E7985}" type="presParOf" srcId="{93C4C101-5054-403E-ADCA-E540E55FF770}" destId="{D2F175A2-82A5-47B0-8826-FCDF12F55D1B}" srcOrd="0" destOrd="0" presId="urn:microsoft.com/office/officeart/2005/8/layout/vList5"/>
    <dgm:cxn modelId="{DA127B21-C1C5-4A09-90DD-D93FDFEFA101}" type="presParOf" srcId="{D2F175A2-82A5-47B0-8826-FCDF12F55D1B}" destId="{B1AC3DC4-FFC6-486A-9423-3FC0FEF52E84}" srcOrd="0" destOrd="0" presId="urn:microsoft.com/office/officeart/2005/8/layout/vList5"/>
    <dgm:cxn modelId="{F0A20AA2-B50A-49C5-ACEE-85B67D2DED5E}" type="presParOf" srcId="{D2F175A2-82A5-47B0-8826-FCDF12F55D1B}" destId="{86B3E62B-896D-46D7-AB63-516BBF1896B6}" srcOrd="1" destOrd="0" presId="urn:microsoft.com/office/officeart/2005/8/layout/vList5"/>
    <dgm:cxn modelId="{F0B6F989-2485-49E1-8617-9D7141D97AE2}" type="presParOf" srcId="{93C4C101-5054-403E-ADCA-E540E55FF770}" destId="{0040EF4B-308D-4626-9030-1BE3B94573DC}" srcOrd="1" destOrd="0" presId="urn:microsoft.com/office/officeart/2005/8/layout/vList5"/>
    <dgm:cxn modelId="{9954EFCF-30EC-4599-AB41-3AB10727D609}" type="presParOf" srcId="{93C4C101-5054-403E-ADCA-E540E55FF770}" destId="{28F3DE3D-F25E-4E1B-8A0E-54F8BA49A7BA}" srcOrd="2" destOrd="0" presId="urn:microsoft.com/office/officeart/2005/8/layout/vList5"/>
    <dgm:cxn modelId="{87C42779-73E7-49E2-8FDC-BAE181DF4FCE}" type="presParOf" srcId="{28F3DE3D-F25E-4E1B-8A0E-54F8BA49A7BA}" destId="{4CF12EA9-2C3D-459E-BB61-D3F683DD1CB2}" srcOrd="0" destOrd="0" presId="urn:microsoft.com/office/officeart/2005/8/layout/vList5"/>
    <dgm:cxn modelId="{233C5B9A-3404-4227-8850-A21E04D0EDC5}" type="presParOf" srcId="{28F3DE3D-F25E-4E1B-8A0E-54F8BA49A7BA}" destId="{6340C029-7B66-4687-840A-A05E8F25646B}" srcOrd="1" destOrd="0" presId="urn:microsoft.com/office/officeart/2005/8/layout/vList5"/>
    <dgm:cxn modelId="{F32940AF-04B8-445C-87FF-A3519B0AA2F5}" type="presParOf" srcId="{93C4C101-5054-403E-ADCA-E540E55FF770}" destId="{2A0AC9A3-E61F-4C8F-B063-E8E6AC753A2B}" srcOrd="3" destOrd="0" presId="urn:microsoft.com/office/officeart/2005/8/layout/vList5"/>
    <dgm:cxn modelId="{CB832E35-5708-4B5D-8B20-8E482B18DD2D}" type="presParOf" srcId="{93C4C101-5054-403E-ADCA-E540E55FF770}" destId="{EED0D042-9854-41C5-BC6A-EFE1069BD6E0}" srcOrd="4" destOrd="0" presId="urn:microsoft.com/office/officeart/2005/8/layout/vList5"/>
    <dgm:cxn modelId="{F8AC8A2A-648E-4640-8784-B9ED0E2F83BF}" type="presParOf" srcId="{EED0D042-9854-41C5-BC6A-EFE1069BD6E0}" destId="{39721C1C-C22F-43EE-83CB-2D2870803073}" srcOrd="0" destOrd="0" presId="urn:microsoft.com/office/officeart/2005/8/layout/vList5"/>
    <dgm:cxn modelId="{4C468792-F27B-4BE7-80E5-30EB976A9CC3}" type="presParOf" srcId="{EED0D042-9854-41C5-BC6A-EFE1069BD6E0}" destId="{A2C2CA5D-FF03-4B44-92C5-F75F2ED1E47C}"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3FCFB7-48E8-4694-AF47-6AEC3A359376}">
      <dsp:nvSpPr>
        <dsp:cNvPr id="0" name=""/>
        <dsp:cNvSpPr/>
      </dsp:nvSpPr>
      <dsp:spPr>
        <a:xfrm>
          <a:off x="0" y="46072"/>
          <a:ext cx="7886700" cy="647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dirty="0"/>
            <a:t>National Newsletter: Neighborhood News</a:t>
          </a:r>
        </a:p>
      </dsp:txBody>
      <dsp:txXfrm>
        <a:off x="31613" y="77685"/>
        <a:ext cx="7823474" cy="584369"/>
      </dsp:txXfrm>
    </dsp:sp>
    <dsp:sp modelId="{C987FF6E-CE3D-4A4E-9A71-00FFD7820903}">
      <dsp:nvSpPr>
        <dsp:cNvPr id="0" name=""/>
        <dsp:cNvSpPr/>
      </dsp:nvSpPr>
      <dsp:spPr>
        <a:xfrm>
          <a:off x="0" y="771428"/>
          <a:ext cx="7886700" cy="647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dirty="0"/>
            <a:t>Research and Insights in a member-only portal</a:t>
          </a:r>
        </a:p>
      </dsp:txBody>
      <dsp:txXfrm>
        <a:off x="31613" y="803041"/>
        <a:ext cx="7823474" cy="584369"/>
      </dsp:txXfrm>
    </dsp:sp>
    <dsp:sp modelId="{4ED21B80-0DE6-40EF-8C67-920CE3FE3435}">
      <dsp:nvSpPr>
        <dsp:cNvPr id="0" name=""/>
        <dsp:cNvSpPr/>
      </dsp:nvSpPr>
      <dsp:spPr>
        <a:xfrm>
          <a:off x="0" y="1496783"/>
          <a:ext cx="7886700" cy="647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dirty="0"/>
            <a:t>Peer-to-peer learning opportunities</a:t>
          </a:r>
        </a:p>
      </dsp:txBody>
      <dsp:txXfrm>
        <a:off x="31613" y="1528396"/>
        <a:ext cx="7823474" cy="584369"/>
      </dsp:txXfrm>
    </dsp:sp>
    <dsp:sp modelId="{AA7CC3C6-DF11-4467-8DBC-CCB6CDEF0683}">
      <dsp:nvSpPr>
        <dsp:cNvPr id="0" name=""/>
        <dsp:cNvSpPr/>
      </dsp:nvSpPr>
      <dsp:spPr>
        <a:xfrm>
          <a:off x="0" y="2222138"/>
          <a:ext cx="7886700" cy="647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a:t>The Point, online community portal</a:t>
          </a:r>
        </a:p>
      </dsp:txBody>
      <dsp:txXfrm>
        <a:off x="31613" y="2253751"/>
        <a:ext cx="7823474" cy="584369"/>
      </dsp:txXfrm>
    </dsp:sp>
    <dsp:sp modelId="{F20D88A0-38B7-4EBA-8080-E725A3125D61}">
      <dsp:nvSpPr>
        <dsp:cNvPr id="0" name=""/>
        <dsp:cNvSpPr/>
      </dsp:nvSpPr>
      <dsp:spPr>
        <a:xfrm>
          <a:off x="0" y="2947493"/>
          <a:ext cx="7886700" cy="647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a:t>National network, Ambassador program</a:t>
          </a:r>
        </a:p>
      </dsp:txBody>
      <dsp:txXfrm>
        <a:off x="31613" y="2979106"/>
        <a:ext cx="7823474" cy="584369"/>
      </dsp:txXfrm>
    </dsp:sp>
    <dsp:sp modelId="{5A2ED38E-15E1-4901-9CF9-593410815060}">
      <dsp:nvSpPr>
        <dsp:cNvPr id="0" name=""/>
        <dsp:cNvSpPr/>
      </dsp:nvSpPr>
      <dsp:spPr>
        <a:xfrm>
          <a:off x="0" y="3672848"/>
          <a:ext cx="7886700" cy="647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dirty="0"/>
            <a:t>Access to grants</a:t>
          </a:r>
        </a:p>
      </dsp:txBody>
      <dsp:txXfrm>
        <a:off x="31613" y="3704461"/>
        <a:ext cx="7823474" cy="5843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3E62B-896D-46D7-AB63-516BBF1896B6}">
      <dsp:nvSpPr>
        <dsp:cNvPr id="0" name=""/>
        <dsp:cNvSpPr/>
      </dsp:nvSpPr>
      <dsp:spPr>
        <a:xfrm rot="5400000">
          <a:off x="5065547" y="-1931194"/>
          <a:ext cx="1155753" cy="5311457"/>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r>
            <a:rPr lang="en-US" sz="1800" kern="1200" dirty="0"/>
            <a:t>Main Street courses</a:t>
          </a:r>
        </a:p>
        <a:p>
          <a:pPr marL="171450" lvl="1" indent="-171450" algn="l" defTabSz="800100" rtl="0">
            <a:lnSpc>
              <a:spcPct val="90000"/>
            </a:lnSpc>
            <a:spcBef>
              <a:spcPct val="0"/>
            </a:spcBef>
            <a:spcAft>
              <a:spcPct val="15000"/>
            </a:spcAft>
            <a:buChar char="••"/>
          </a:pPr>
          <a:r>
            <a:rPr lang="en-US" sz="1800" kern="1200" dirty="0"/>
            <a:t>Transformation Strategy (including work plan &amp; metrics)</a:t>
          </a:r>
        </a:p>
      </dsp:txBody>
      <dsp:txXfrm rot="-5400000">
        <a:off x="2987696" y="203076"/>
        <a:ext cx="5255038" cy="1042915"/>
      </dsp:txXfrm>
    </dsp:sp>
    <dsp:sp modelId="{B1AC3DC4-FFC6-486A-9423-3FC0FEF52E84}">
      <dsp:nvSpPr>
        <dsp:cNvPr id="0" name=""/>
        <dsp:cNvSpPr/>
      </dsp:nvSpPr>
      <dsp:spPr>
        <a:xfrm>
          <a:off x="0" y="2188"/>
          <a:ext cx="2987695" cy="144469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b="1" kern="1200" dirty="0"/>
            <a:t>Training &amp; technical support </a:t>
          </a:r>
          <a:r>
            <a:rPr lang="en-US" sz="1800" kern="1200" dirty="0"/>
            <a:t>from Main Street America </a:t>
          </a:r>
        </a:p>
      </dsp:txBody>
      <dsp:txXfrm>
        <a:off x="70524" y="72712"/>
        <a:ext cx="2846647" cy="1303643"/>
      </dsp:txXfrm>
    </dsp:sp>
    <dsp:sp modelId="{6340C029-7B66-4687-840A-A05E8F25646B}">
      <dsp:nvSpPr>
        <dsp:cNvPr id="0" name=""/>
        <dsp:cNvSpPr/>
      </dsp:nvSpPr>
      <dsp:spPr>
        <a:xfrm rot="5400000">
          <a:off x="5065547" y="-414267"/>
          <a:ext cx="1155753" cy="5311457"/>
        </a:xfrm>
        <a:prstGeom prst="round2SameRect">
          <a:avLst/>
        </a:prstGeom>
        <a:solidFill>
          <a:schemeClr val="accent4">
            <a:tint val="40000"/>
            <a:alpha val="90000"/>
            <a:hueOff val="4615914"/>
            <a:satOff val="-17960"/>
            <a:lumOff val="-1790"/>
            <a:alphaOff val="0"/>
          </a:schemeClr>
        </a:solidFill>
        <a:ln w="12700" cap="flat" cmpd="sng" algn="ctr">
          <a:solidFill>
            <a:schemeClr val="accent4">
              <a:tint val="40000"/>
              <a:alpha val="90000"/>
              <a:hueOff val="4615914"/>
              <a:satOff val="-17960"/>
              <a:lumOff val="-17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r>
            <a:rPr lang="en-US" sz="1800" kern="1200" dirty="0"/>
            <a:t>Year 1: $45,000</a:t>
          </a:r>
        </a:p>
        <a:p>
          <a:pPr marL="171450" lvl="1" indent="-171450" algn="l" defTabSz="800100" rtl="0">
            <a:lnSpc>
              <a:spcPct val="90000"/>
            </a:lnSpc>
            <a:spcBef>
              <a:spcPct val="0"/>
            </a:spcBef>
            <a:spcAft>
              <a:spcPct val="15000"/>
            </a:spcAft>
            <a:buChar char="••"/>
          </a:pPr>
          <a:r>
            <a:rPr lang="en-US" sz="1800" kern="1200" dirty="0"/>
            <a:t>Year 2: Up to $45,000</a:t>
          </a:r>
        </a:p>
        <a:p>
          <a:pPr marL="171450" lvl="1" indent="-171450" algn="l" defTabSz="800100" rtl="0">
            <a:lnSpc>
              <a:spcPct val="90000"/>
            </a:lnSpc>
            <a:spcBef>
              <a:spcPct val="0"/>
            </a:spcBef>
            <a:spcAft>
              <a:spcPct val="15000"/>
            </a:spcAft>
            <a:buChar char="••"/>
          </a:pPr>
          <a:r>
            <a:rPr lang="en-US" sz="1800" kern="1200" dirty="0"/>
            <a:t>Year 3: Up to $30,000</a:t>
          </a:r>
        </a:p>
      </dsp:txBody>
      <dsp:txXfrm rot="-5400000">
        <a:off x="2987696" y="1720003"/>
        <a:ext cx="5255038" cy="1042915"/>
      </dsp:txXfrm>
    </dsp:sp>
    <dsp:sp modelId="{4CF12EA9-2C3D-459E-BB61-D3F683DD1CB2}">
      <dsp:nvSpPr>
        <dsp:cNvPr id="0" name=""/>
        <dsp:cNvSpPr/>
      </dsp:nvSpPr>
      <dsp:spPr>
        <a:xfrm>
          <a:off x="0" y="1519115"/>
          <a:ext cx="2987695" cy="1444691"/>
        </a:xfrm>
        <a:prstGeom prst="roundRect">
          <a:avLst/>
        </a:prstGeom>
        <a:solidFill>
          <a:schemeClr val="accent4">
            <a:hueOff val="4141407"/>
            <a:satOff val="1757"/>
            <a:lumOff val="-60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b="1" kern="1200" dirty="0"/>
            <a:t>Operational support grants </a:t>
          </a:r>
          <a:r>
            <a:rPr lang="en-US" sz="1800" kern="1200" dirty="0"/>
            <a:t>for managing organization to aid in funding for a full-time</a:t>
          </a:r>
        </a:p>
      </dsp:txBody>
      <dsp:txXfrm>
        <a:off x="70524" y="1589639"/>
        <a:ext cx="2846647" cy="1303643"/>
      </dsp:txXfrm>
    </dsp:sp>
    <dsp:sp modelId="{A2C2CA5D-FF03-4B44-92C5-F75F2ED1E47C}">
      <dsp:nvSpPr>
        <dsp:cNvPr id="0" name=""/>
        <dsp:cNvSpPr/>
      </dsp:nvSpPr>
      <dsp:spPr>
        <a:xfrm rot="5400000">
          <a:off x="5065547" y="1102658"/>
          <a:ext cx="1155753" cy="5311457"/>
        </a:xfrm>
        <a:prstGeom prst="round2SameRect">
          <a:avLst/>
        </a:prstGeom>
        <a:solidFill>
          <a:schemeClr val="accent4">
            <a:tint val="40000"/>
            <a:alpha val="90000"/>
            <a:hueOff val="9231828"/>
            <a:satOff val="-35919"/>
            <a:lumOff val="-3581"/>
            <a:alphaOff val="0"/>
          </a:schemeClr>
        </a:solidFill>
        <a:ln w="12700" cap="flat" cmpd="sng" algn="ctr">
          <a:solidFill>
            <a:schemeClr val="accent4">
              <a:tint val="40000"/>
              <a:alpha val="90000"/>
              <a:hueOff val="9231828"/>
              <a:satOff val="-35919"/>
              <a:lumOff val="-35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r>
            <a:rPr lang="en-US" sz="1800" i="0" kern="1200" dirty="0"/>
            <a:t>Year 1: Up to $20,000</a:t>
          </a:r>
        </a:p>
        <a:p>
          <a:pPr marL="171450" lvl="1" indent="-171450" algn="l" defTabSz="800100" rtl="0">
            <a:lnSpc>
              <a:spcPct val="90000"/>
            </a:lnSpc>
            <a:spcBef>
              <a:spcPct val="0"/>
            </a:spcBef>
            <a:spcAft>
              <a:spcPct val="15000"/>
            </a:spcAft>
            <a:buChar char="••"/>
          </a:pPr>
          <a:r>
            <a:rPr lang="en-US" sz="1800" i="0" kern="1200" dirty="0"/>
            <a:t>Year 2: Up to $80,000</a:t>
          </a:r>
        </a:p>
        <a:p>
          <a:pPr marL="171450" lvl="1" indent="-171450" algn="l" defTabSz="800100" rtl="0">
            <a:lnSpc>
              <a:spcPct val="90000"/>
            </a:lnSpc>
            <a:spcBef>
              <a:spcPct val="0"/>
            </a:spcBef>
            <a:spcAft>
              <a:spcPct val="15000"/>
            </a:spcAft>
            <a:buChar char="••"/>
          </a:pPr>
          <a:r>
            <a:rPr lang="en-US" sz="1800" i="0" kern="1200" dirty="0"/>
            <a:t>Year 3: Up to $50,000 as a matching grant</a:t>
          </a:r>
        </a:p>
      </dsp:txBody>
      <dsp:txXfrm rot="-5400000">
        <a:off x="2987696" y="3236929"/>
        <a:ext cx="5255038" cy="1042915"/>
      </dsp:txXfrm>
    </dsp:sp>
    <dsp:sp modelId="{39721C1C-C22F-43EE-83CB-2D2870803073}">
      <dsp:nvSpPr>
        <dsp:cNvPr id="0" name=""/>
        <dsp:cNvSpPr/>
      </dsp:nvSpPr>
      <dsp:spPr>
        <a:xfrm>
          <a:off x="0" y="3036041"/>
          <a:ext cx="2987695" cy="1444691"/>
        </a:xfrm>
        <a:prstGeom prst="roundRect">
          <a:avLst/>
        </a:prstGeom>
        <a:solidFill>
          <a:schemeClr val="accent4">
            <a:hueOff val="8282814"/>
            <a:satOff val="3513"/>
            <a:lumOff val="-121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b="1" kern="1200" dirty="0"/>
            <a:t>Project Implementation Grants </a:t>
          </a:r>
          <a:r>
            <a:rPr lang="en-US" sz="1800" kern="1200" dirty="0"/>
            <a:t>to support projects identified in Main Street programming</a:t>
          </a:r>
        </a:p>
      </dsp:txBody>
      <dsp:txXfrm>
        <a:off x="70524" y="3106565"/>
        <a:ext cx="2846647" cy="13036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CA17A7-54D7-42A0-81F6-2B01A0C41ACC}" type="datetimeFigureOut">
              <a:rPr lang="en-US" smtClean="0"/>
              <a:t>5/20/2022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3C5CC-EAC9-4C37-B3BE-863992E5EA0A}" type="slidenum">
              <a:rPr lang="en-US" smtClean="0"/>
              <a:t>‹#›</a:t>
            </a:fld>
            <a:endParaRPr lang="en-US"/>
          </a:p>
        </p:txBody>
      </p:sp>
    </p:spTree>
    <p:extLst>
      <p:ext uri="{BB962C8B-B14F-4D97-AF65-F5344CB8AC3E}">
        <p14:creationId xmlns:p14="http://schemas.microsoft.com/office/powerpoint/2010/main" val="146159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Our Vision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Everyone has access to an inclusive and resilient Main Street – a place that has a thriving local economy, is distinctive and rich in character, and features welcoming spaces and diverse businesses for residents and visitors alike.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333333"/>
                </a:solidFill>
                <a:effectLst/>
                <a:uLnTx/>
                <a:uFillTx/>
                <a:latin typeface="Calibri" panose="020F0502020204030204"/>
                <a:ea typeface="Calibri" panose="020F0502020204030204" pitchFamily="34" charset="0"/>
                <a:cs typeface="+mn-cs"/>
              </a:rPr>
              <a:t>MSA is a proven leader in the commercial district revitalization field. Their approach to helping to transform local economies, known as the Main Street Approach®, is a time-tested methodology that focuses comprehensively on the key factors that build shared prosperity and community wealth in commercial districts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3881A935-81F2-445A-8BD0-3A42179EA2B6}" type="slidenum">
              <a:rPr lang="en-US" smtClean="0"/>
              <a:t>3</a:t>
            </a:fld>
            <a:endParaRPr lang="en-US" dirty="0"/>
          </a:p>
        </p:txBody>
      </p:sp>
    </p:spTree>
    <p:extLst>
      <p:ext uri="{BB962C8B-B14F-4D97-AF65-F5344CB8AC3E}">
        <p14:creationId xmlns:p14="http://schemas.microsoft.com/office/powerpoint/2010/main" val="1411836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A3C5CC-EAC9-4C37-B3BE-863992E5EA0A}" type="slidenum">
              <a:rPr lang="en-US" smtClean="0"/>
              <a:t>14</a:t>
            </a:fld>
            <a:endParaRPr lang="en-US"/>
          </a:p>
        </p:txBody>
      </p:sp>
    </p:spTree>
    <p:extLst>
      <p:ext uri="{BB962C8B-B14F-4D97-AF65-F5344CB8AC3E}">
        <p14:creationId xmlns:p14="http://schemas.microsoft.com/office/powerpoint/2010/main" val="2651510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3C5CC-EAC9-4C37-B3BE-863992E5EA0A}" type="slidenum">
              <a:rPr lang="en-US" smtClean="0"/>
              <a:t>21</a:t>
            </a:fld>
            <a:endParaRPr lang="en-US"/>
          </a:p>
        </p:txBody>
      </p:sp>
    </p:spTree>
    <p:extLst>
      <p:ext uri="{BB962C8B-B14F-4D97-AF65-F5344CB8AC3E}">
        <p14:creationId xmlns:p14="http://schemas.microsoft.com/office/powerpoint/2010/main" val="3759670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our priority</a:t>
            </a:r>
            <a:r>
              <a:rPr lang="en-US" baseline="0" dirty="0"/>
              <a:t> corridor</a:t>
            </a:r>
            <a:endParaRPr lang="en-US" dirty="0"/>
          </a:p>
        </p:txBody>
      </p:sp>
      <p:sp>
        <p:nvSpPr>
          <p:cNvPr id="4" name="Slide Number Placeholder 3"/>
          <p:cNvSpPr>
            <a:spLocks noGrp="1"/>
          </p:cNvSpPr>
          <p:nvPr>
            <p:ph type="sldNum" sz="quarter" idx="10"/>
          </p:nvPr>
        </p:nvSpPr>
        <p:spPr/>
        <p:txBody>
          <a:bodyPr/>
          <a:lstStyle/>
          <a:p>
            <a:fld id="{3EA3C5CC-EAC9-4C37-B3BE-863992E5EA0A}" type="slidenum">
              <a:rPr lang="en-US" smtClean="0"/>
              <a:t>23</a:t>
            </a:fld>
            <a:endParaRPr lang="en-US"/>
          </a:p>
        </p:txBody>
      </p:sp>
    </p:spTree>
    <p:extLst>
      <p:ext uri="{BB962C8B-B14F-4D97-AF65-F5344CB8AC3E}">
        <p14:creationId xmlns:p14="http://schemas.microsoft.com/office/powerpoint/2010/main" val="1038271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3C5CC-EAC9-4C37-B3BE-863992E5EA0A}" type="slidenum">
              <a:rPr lang="en-US" smtClean="0"/>
              <a:t>28</a:t>
            </a:fld>
            <a:endParaRPr lang="en-US"/>
          </a:p>
        </p:txBody>
      </p:sp>
    </p:spTree>
    <p:extLst>
      <p:ext uri="{BB962C8B-B14F-4D97-AF65-F5344CB8AC3E}">
        <p14:creationId xmlns:p14="http://schemas.microsoft.com/office/powerpoint/2010/main" val="161558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July – September:</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Signing of grant contracts for year 1 (City)</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Establish Launch Committee (Managing Entity / Community) </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Main Street 101 Basic Training (Main Street)</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Community Asset Mapping, Engagement and Partnerships Training? (Main Street)</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October 2022- September 2023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Yr</a:t>
            </a:r>
            <a:r>
              <a:rPr lang="en-US" sz="1100" dirty="0">
                <a:effectLst/>
                <a:latin typeface="Calibri" panose="020F0502020204030204" pitchFamily="34" charset="0"/>
                <a:ea typeface="Calibri" panose="020F0502020204030204" pitchFamily="34" charset="0"/>
                <a:cs typeface="Times New Roman" panose="02020603050405020304" pitchFamily="18" charset="0"/>
              </a:rPr>
              <a:t> 1)</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Board and Community Volunteer Recruitment &amp; Retention Training</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Board Training (Roles and Responsibilities) Training</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Market Analysis Training</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Transformation Strategy Development </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Work Plan and Metrics Development</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At least one project / program created</a:t>
            </a: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Year-end program assessment</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New grant contracts </a:t>
            </a:r>
          </a:p>
          <a:p>
            <a:pPr marL="0" marR="0">
              <a:spcBef>
                <a:spcPts val="0"/>
              </a:spcBef>
              <a:spcAft>
                <a:spcPts val="80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dirty="0">
                <a:effectLst/>
                <a:latin typeface="Calibri" panose="020F0502020204030204" pitchFamily="34" charset="0"/>
                <a:ea typeface="Calibri" panose="020F0502020204030204" pitchFamily="34" charset="0"/>
                <a:cs typeface="Times New Roman" panose="02020603050405020304" pitchFamily="18" charset="0"/>
              </a:rPr>
              <a:t>We can slow this down over two years if need be but will go at each community’s pace</a:t>
            </a:r>
          </a:p>
          <a:p>
            <a:endParaRPr lang="en-US" dirty="0"/>
          </a:p>
        </p:txBody>
      </p:sp>
      <p:sp>
        <p:nvSpPr>
          <p:cNvPr id="4" name="Slide Number Placeholder 3"/>
          <p:cNvSpPr>
            <a:spLocks noGrp="1"/>
          </p:cNvSpPr>
          <p:nvPr>
            <p:ph type="sldNum" sz="quarter" idx="5"/>
          </p:nvPr>
        </p:nvSpPr>
        <p:spPr/>
        <p:txBody>
          <a:bodyPr/>
          <a:lstStyle/>
          <a:p>
            <a:fld id="{3EA3C5CC-EAC9-4C37-B3BE-863992E5EA0A}" type="slidenum">
              <a:rPr lang="en-US" smtClean="0"/>
              <a:t>29</a:t>
            </a:fld>
            <a:endParaRPr lang="en-US"/>
          </a:p>
        </p:txBody>
      </p:sp>
    </p:spTree>
    <p:extLst>
      <p:ext uri="{BB962C8B-B14F-4D97-AF65-F5344CB8AC3E}">
        <p14:creationId xmlns:p14="http://schemas.microsoft.com/office/powerpoint/2010/main" val="1033338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 1">
    <p:bg>
      <p:bgPr>
        <a:solidFill>
          <a:srgbClr val="E9E9E9"/>
        </a:solidFill>
        <a:effectLst/>
      </p:bgPr>
    </p:bg>
    <p:spTree>
      <p:nvGrpSpPr>
        <p:cNvPr id="1" name=""/>
        <p:cNvGrpSpPr/>
        <p:nvPr/>
      </p:nvGrpSpPr>
      <p:grpSpPr>
        <a:xfrm>
          <a:off x="0" y="0"/>
          <a:ext cx="0" cy="0"/>
          <a:chOff x="0" y="0"/>
          <a:chExt cx="0" cy="0"/>
        </a:xfrm>
      </p:grpSpPr>
      <p:pic>
        <p:nvPicPr>
          <p:cNvPr id="13" name="Picture 12" descr="A close up of a logo&#10;&#10;Description generated with very high confidence">
            <a:extLst>
              <a:ext uri="{FF2B5EF4-FFF2-40B4-BE49-F238E27FC236}">
                <a16:creationId xmlns:a16="http://schemas.microsoft.com/office/drawing/2014/main" xmlns="" id="{799675DF-B674-498E-A7FD-83330F2CD6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 y="0"/>
            <a:ext cx="9143813" cy="6858000"/>
          </a:xfrm>
          <a:prstGeom prst="rect">
            <a:avLst/>
          </a:prstGeom>
        </p:spPr>
      </p:pic>
      <p:sp>
        <p:nvSpPr>
          <p:cNvPr id="2" name="Title 1">
            <a:extLst>
              <a:ext uri="{FF2B5EF4-FFF2-40B4-BE49-F238E27FC236}">
                <a16:creationId xmlns:a16="http://schemas.microsoft.com/office/drawing/2014/main" xmlns="" id="{B6E13E60-5D81-4720-8C11-BB8E6505EEEC}"/>
              </a:ext>
            </a:extLst>
          </p:cNvPr>
          <p:cNvSpPr>
            <a:spLocks noGrp="1"/>
          </p:cNvSpPr>
          <p:nvPr>
            <p:ph type="ctrTitle"/>
          </p:nvPr>
        </p:nvSpPr>
        <p:spPr>
          <a:xfrm>
            <a:off x="5074667" y="1979004"/>
            <a:ext cx="3783788" cy="2538804"/>
          </a:xfrm>
        </p:spPr>
        <p:txBody>
          <a:bodyPr anchor="ctr">
            <a:noAutofit/>
          </a:bodyPr>
          <a:lstStyle>
            <a:lvl1pPr algn="l">
              <a:defRPr sz="4800" cap="all" spc="30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574544C1-EA12-43CF-B863-829CC4BD39DD}"/>
              </a:ext>
            </a:extLst>
          </p:cNvPr>
          <p:cNvSpPr>
            <a:spLocks noGrp="1"/>
          </p:cNvSpPr>
          <p:nvPr>
            <p:ph type="subTitle" idx="1" hasCustomPrompt="1"/>
          </p:nvPr>
        </p:nvSpPr>
        <p:spPr>
          <a:xfrm>
            <a:off x="2008414" y="5065718"/>
            <a:ext cx="2453822" cy="365125"/>
          </a:xfrm>
        </p:spPr>
        <p:txBody>
          <a:bodyPr/>
          <a:lstStyle>
            <a:lvl1pPr marL="0" indent="0" algn="l">
              <a:buNone/>
              <a:defRPr sz="2400" b="1">
                <a:solidFill>
                  <a:srgbClr val="DFB904"/>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Edit subtitle style</a:t>
            </a:r>
          </a:p>
        </p:txBody>
      </p:sp>
      <p:sp>
        <p:nvSpPr>
          <p:cNvPr id="11" name="Text Placeholder 10">
            <a:extLst>
              <a:ext uri="{FF2B5EF4-FFF2-40B4-BE49-F238E27FC236}">
                <a16:creationId xmlns:a16="http://schemas.microsoft.com/office/drawing/2014/main" xmlns="" id="{4E0EE652-55A3-4BA9-BEA0-197E800ACD5A}"/>
              </a:ext>
            </a:extLst>
          </p:cNvPr>
          <p:cNvSpPr>
            <a:spLocks noGrp="1"/>
          </p:cNvSpPr>
          <p:nvPr>
            <p:ph type="body" sz="quarter" idx="13" hasCustomPrompt="1"/>
          </p:nvPr>
        </p:nvSpPr>
        <p:spPr>
          <a:xfrm>
            <a:off x="2008414" y="5537038"/>
            <a:ext cx="2453822" cy="608012"/>
          </a:xfrm>
        </p:spPr>
        <p:txBody>
          <a:bodyPr>
            <a:normAutofit/>
          </a:bodyPr>
          <a:lstStyle>
            <a:lvl1pPr marL="0" indent="0">
              <a:buNone/>
              <a:defRPr sz="2400" b="1">
                <a:solidFill>
                  <a:schemeClr val="bg1"/>
                </a:solidFill>
              </a:defRPr>
            </a:lvl1pPr>
          </a:lstStyle>
          <a:p>
            <a:pPr lvl="0"/>
            <a:r>
              <a:rPr lang="en-US" dirty="0"/>
              <a:t>Edit subtitle</a:t>
            </a:r>
          </a:p>
        </p:txBody>
      </p:sp>
      <p:sp>
        <p:nvSpPr>
          <p:cNvPr id="12" name="Text Placeholder 10">
            <a:extLst>
              <a:ext uri="{FF2B5EF4-FFF2-40B4-BE49-F238E27FC236}">
                <a16:creationId xmlns:a16="http://schemas.microsoft.com/office/drawing/2014/main" xmlns="" id="{03E356BB-EE45-4392-8F9E-AC54E6B19FD7}"/>
              </a:ext>
            </a:extLst>
          </p:cNvPr>
          <p:cNvSpPr>
            <a:spLocks noGrp="1"/>
          </p:cNvSpPr>
          <p:nvPr>
            <p:ph type="body" sz="quarter" idx="14" hasCustomPrompt="1"/>
          </p:nvPr>
        </p:nvSpPr>
        <p:spPr>
          <a:xfrm>
            <a:off x="5074667" y="4749197"/>
            <a:ext cx="3783788" cy="608012"/>
          </a:xfrm>
        </p:spPr>
        <p:txBody>
          <a:bodyPr>
            <a:normAutofit/>
          </a:bodyPr>
          <a:lstStyle>
            <a:lvl1pPr marL="0" indent="0">
              <a:buNone/>
              <a:defRPr sz="2800" b="1">
                <a:solidFill>
                  <a:schemeClr val="bg1"/>
                </a:solidFill>
              </a:defRPr>
            </a:lvl1pPr>
          </a:lstStyle>
          <a:p>
            <a:pPr lvl="0"/>
            <a:r>
              <a:rPr lang="en-US" dirty="0"/>
              <a:t>Edit subtitle</a:t>
            </a:r>
          </a:p>
        </p:txBody>
      </p:sp>
      <p:pic>
        <p:nvPicPr>
          <p:cNvPr id="8" name="Picture 7">
            <a:extLst>
              <a:ext uri="{FF2B5EF4-FFF2-40B4-BE49-F238E27FC236}">
                <a16:creationId xmlns:a16="http://schemas.microsoft.com/office/drawing/2014/main" xmlns="" id="{1BC44154-9219-46B7-A849-B18FC4F6450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9912" y="455635"/>
            <a:ext cx="2874846" cy="2163285"/>
          </a:xfrm>
          <a:prstGeom prst="rect">
            <a:avLst/>
          </a:prstGeom>
          <a:effectLst/>
        </p:spPr>
      </p:pic>
      <p:sp>
        <p:nvSpPr>
          <p:cNvPr id="4" name="TextBox 3">
            <a:extLst>
              <a:ext uri="{FF2B5EF4-FFF2-40B4-BE49-F238E27FC236}">
                <a16:creationId xmlns:a16="http://schemas.microsoft.com/office/drawing/2014/main" xmlns="" id="{A1FDC745-52B8-4D96-BF70-157AB84C0E5F}"/>
              </a:ext>
            </a:extLst>
          </p:cNvPr>
          <p:cNvSpPr txBox="1"/>
          <p:nvPr userDrawn="1"/>
        </p:nvSpPr>
        <p:spPr>
          <a:xfrm>
            <a:off x="6496051" y="6358312"/>
            <a:ext cx="2781504" cy="276999"/>
          </a:xfrm>
          <a:prstGeom prst="rect">
            <a:avLst/>
          </a:prstGeom>
          <a:noFill/>
        </p:spPr>
        <p:txBody>
          <a:bodyPr wrap="square" rtlCol="0">
            <a:spAutoFit/>
          </a:bodyPr>
          <a:lstStyle/>
          <a:p>
            <a:r>
              <a:rPr lang="en-US" sz="1200" dirty="0">
                <a:solidFill>
                  <a:schemeClr val="bg1"/>
                </a:solidFill>
              </a:rPr>
              <a:t>©2020 National Main Street Center</a:t>
            </a:r>
          </a:p>
        </p:txBody>
      </p:sp>
    </p:spTree>
    <p:extLst>
      <p:ext uri="{BB962C8B-B14F-4D97-AF65-F5344CB8AC3E}">
        <p14:creationId xmlns:p14="http://schemas.microsoft.com/office/powerpoint/2010/main" val="3444353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Rectangle Header_Green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97F5647-8830-4219-AC43-F46B0C466440}"/>
              </a:ext>
            </a:extLst>
          </p:cNvPr>
          <p:cNvSpPr>
            <a:spLocks noGrp="1"/>
          </p:cNvSpPr>
          <p:nvPr>
            <p:ph idx="1"/>
          </p:nvPr>
        </p:nvSpPr>
        <p:spPr/>
        <p:txBody>
          <a:bodyPr/>
          <a:lstStyle>
            <a:lvl1pPr marL="228594" indent="-228594">
              <a:lnSpc>
                <a:spcPct val="100000"/>
              </a:lnSpc>
              <a:spcBef>
                <a:spcPts val="1200"/>
              </a:spcBef>
              <a:buClr>
                <a:srgbClr val="629B33"/>
              </a:buClr>
              <a:buFont typeface="Calibri" panose="020F0502020204030204" pitchFamily="34" charset="0"/>
              <a:buChar char="+"/>
              <a:defRPr/>
            </a:lvl1pPr>
            <a:lvl2pPr marL="685783" indent="-228594">
              <a:lnSpc>
                <a:spcPct val="100000"/>
              </a:lnSpc>
              <a:spcBef>
                <a:spcPts val="1200"/>
              </a:spcBef>
              <a:buClr>
                <a:srgbClr val="629B33"/>
              </a:buClr>
              <a:buFont typeface="Calibri" panose="020F0502020204030204" pitchFamily="34" charset="0"/>
              <a:buChar char="–"/>
              <a:defRPr/>
            </a:lvl2pPr>
            <a:lvl3pPr marL="1142971" indent="-228594">
              <a:lnSpc>
                <a:spcPct val="100000"/>
              </a:lnSpc>
              <a:spcBef>
                <a:spcPts val="1200"/>
              </a:spcBef>
              <a:buClr>
                <a:srgbClr val="629B33"/>
              </a:buClr>
              <a:buFont typeface="Calibri" panose="020F0502020204030204" pitchFamily="34" charset="0"/>
              <a:buChar char="–"/>
              <a:defRPr/>
            </a:lvl3pPr>
            <a:lvl4pPr marL="1600160" indent="-228594">
              <a:lnSpc>
                <a:spcPct val="100000"/>
              </a:lnSpc>
              <a:spcBef>
                <a:spcPts val="1200"/>
              </a:spcBef>
              <a:buClr>
                <a:srgbClr val="629B33"/>
              </a:buClr>
              <a:buFont typeface="Calibri" panose="020F0502020204030204" pitchFamily="34" charset="0"/>
              <a:buChar char="–"/>
              <a:defRPr/>
            </a:lvl4pPr>
            <a:lvl5pPr marL="2057349" indent="-228594">
              <a:lnSpc>
                <a:spcPct val="100000"/>
              </a:lnSpc>
              <a:spcBef>
                <a:spcPts val="1200"/>
              </a:spcBef>
              <a:buClr>
                <a:srgbClr val="629B33"/>
              </a:buClr>
              <a:buFont typeface="Calibri" panose="020F050202020403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xmlns="" id="{130F1903-C1ED-4C62-A663-4A88127111DA}"/>
              </a:ext>
            </a:extLst>
          </p:cNvPr>
          <p:cNvSpPr/>
          <p:nvPr userDrawn="1"/>
        </p:nvSpPr>
        <p:spPr>
          <a:xfrm>
            <a:off x="0" y="5"/>
            <a:ext cx="9144000" cy="1175657"/>
          </a:xfrm>
          <a:prstGeom prst="rect">
            <a:avLst/>
          </a:prstGeom>
          <a:solidFill>
            <a:srgbClr val="006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xmlns="" id="{B9574BAA-4979-4D28-B11D-6E5919CBE198}"/>
              </a:ext>
            </a:extLst>
          </p:cNvPr>
          <p:cNvSpPr>
            <a:spLocks noGrp="1"/>
          </p:cNvSpPr>
          <p:nvPr>
            <p:ph type="title"/>
          </p:nvPr>
        </p:nvSpPr>
        <p:spPr>
          <a:xfrm>
            <a:off x="628650" y="237098"/>
            <a:ext cx="7886700" cy="656851"/>
          </a:xfrm>
        </p:spPr>
        <p:txBody>
          <a:bodyPr>
            <a:normAutofit/>
          </a:bodyPr>
          <a:lstStyle>
            <a:lvl1pPr algn="l">
              <a:defRPr sz="3600" cap="all" spc="300" baseline="0">
                <a:solidFill>
                  <a:schemeClr val="bg1"/>
                </a:solidFill>
              </a:defRPr>
            </a:lvl1pPr>
          </a:lstStyle>
          <a:p>
            <a:r>
              <a:rPr lang="en-US"/>
              <a:t>Click to edit Master title style</a:t>
            </a:r>
            <a:endParaRPr lang="en-US" dirty="0"/>
          </a:p>
        </p:txBody>
      </p:sp>
      <p:sp>
        <p:nvSpPr>
          <p:cNvPr id="5" name="TextBox 4">
            <a:extLst>
              <a:ext uri="{FF2B5EF4-FFF2-40B4-BE49-F238E27FC236}">
                <a16:creationId xmlns:a16="http://schemas.microsoft.com/office/drawing/2014/main" xmlns="" id="{244AAF8E-450F-4674-BE64-BFFA29473D4D}"/>
              </a:ext>
            </a:extLst>
          </p:cNvPr>
          <p:cNvSpPr txBox="1"/>
          <p:nvPr userDrawn="1"/>
        </p:nvSpPr>
        <p:spPr>
          <a:xfrm>
            <a:off x="6200571" y="6333148"/>
            <a:ext cx="2453399" cy="276999"/>
          </a:xfrm>
          <a:prstGeom prst="rect">
            <a:avLst/>
          </a:prstGeom>
          <a:noFill/>
        </p:spPr>
        <p:txBody>
          <a:bodyPr wrap="square" rtlCol="0">
            <a:spAutoFit/>
          </a:bodyPr>
          <a:lstStyle/>
          <a:p>
            <a:r>
              <a:rPr lang="en-US" sz="1200" dirty="0">
                <a:solidFill>
                  <a:schemeClr val="tx1"/>
                </a:solidFill>
              </a:rPr>
              <a:t>©2020 National Main Street Center</a:t>
            </a:r>
          </a:p>
        </p:txBody>
      </p:sp>
    </p:spTree>
    <p:extLst>
      <p:ext uri="{BB962C8B-B14F-4D97-AF65-F5344CB8AC3E}">
        <p14:creationId xmlns:p14="http://schemas.microsoft.com/office/powerpoint/2010/main" val="1102471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ste Header and Insert Photo Behin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477CD25A-EFAE-4B56-BF3F-97F67F0971AE}"/>
              </a:ext>
            </a:extLst>
          </p:cNvPr>
          <p:cNvSpPr>
            <a:spLocks noGrp="1"/>
          </p:cNvSpPr>
          <p:nvPr>
            <p:ph type="dt" sz="half" idx="10"/>
          </p:nvPr>
        </p:nvSpPr>
        <p:spPr/>
        <p:txBody>
          <a:bodyPr/>
          <a:lstStyle/>
          <a:p>
            <a:fld id="{4AF81B26-C2F8-4C30-B002-EE2E2676C6CB}" type="datetimeFigureOut">
              <a:rPr lang="en-US" smtClean="0"/>
              <a:t>5/20/2022</a:t>
            </a:fld>
            <a:endParaRPr lang="en-US"/>
          </a:p>
        </p:txBody>
      </p:sp>
      <p:sp>
        <p:nvSpPr>
          <p:cNvPr id="5" name="Footer Placeholder 4">
            <a:extLst>
              <a:ext uri="{FF2B5EF4-FFF2-40B4-BE49-F238E27FC236}">
                <a16:creationId xmlns:a16="http://schemas.microsoft.com/office/drawing/2014/main" xmlns="" id="{56A7FBA1-5C9F-406F-9735-8BC5BA818E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4C9E7CE-848A-44F4-A3D1-69CD330245AE}"/>
              </a:ext>
            </a:extLst>
          </p:cNvPr>
          <p:cNvSpPr>
            <a:spLocks noGrp="1"/>
          </p:cNvSpPr>
          <p:nvPr>
            <p:ph type="sldNum" sz="quarter" idx="12"/>
          </p:nvPr>
        </p:nvSpPr>
        <p:spPr/>
        <p:txBody>
          <a:bodyPr/>
          <a:lstStyle/>
          <a:p>
            <a:fld id="{2A5BFE48-06E4-4048-AF13-1E7418356422}" type="slidenum">
              <a:rPr lang="en-US" smtClean="0"/>
              <a:t>‹#›</a:t>
            </a:fld>
            <a:endParaRPr lang="en-US"/>
          </a:p>
        </p:txBody>
      </p:sp>
      <p:sp>
        <p:nvSpPr>
          <p:cNvPr id="7" name="Content Placeholder 2">
            <a:extLst>
              <a:ext uri="{FF2B5EF4-FFF2-40B4-BE49-F238E27FC236}">
                <a16:creationId xmlns:a16="http://schemas.microsoft.com/office/drawing/2014/main" xmlns="" id="{F84139E1-DCCA-4C54-8A8D-99FF38D816D2}"/>
              </a:ext>
            </a:extLst>
          </p:cNvPr>
          <p:cNvSpPr>
            <a:spLocks noGrp="1"/>
          </p:cNvSpPr>
          <p:nvPr>
            <p:ph idx="13"/>
          </p:nvPr>
        </p:nvSpPr>
        <p:spPr>
          <a:xfrm>
            <a:off x="628650" y="1825625"/>
            <a:ext cx="4403770" cy="4351338"/>
          </a:xfrm>
        </p:spPr>
        <p:txBody>
          <a:bodyPr/>
          <a:lstStyle>
            <a:lvl1pPr marL="228594" indent="-228594">
              <a:lnSpc>
                <a:spcPct val="100000"/>
              </a:lnSpc>
              <a:spcBef>
                <a:spcPts val="1200"/>
              </a:spcBef>
              <a:buClr>
                <a:srgbClr val="629B33"/>
              </a:buClr>
              <a:buFont typeface="Calibri" panose="020F0502020204030204" pitchFamily="34" charset="0"/>
              <a:buChar char="+"/>
              <a:defRPr/>
            </a:lvl1pPr>
            <a:lvl2pPr marL="685783" indent="-228594">
              <a:lnSpc>
                <a:spcPct val="100000"/>
              </a:lnSpc>
              <a:spcBef>
                <a:spcPts val="1200"/>
              </a:spcBef>
              <a:buClr>
                <a:srgbClr val="629B33"/>
              </a:buClr>
              <a:buFont typeface="Calibri" panose="020F0502020204030204" pitchFamily="34" charset="0"/>
              <a:buChar char="–"/>
              <a:defRPr/>
            </a:lvl2pPr>
            <a:lvl3pPr marL="1142971" indent="-228594">
              <a:lnSpc>
                <a:spcPct val="100000"/>
              </a:lnSpc>
              <a:spcBef>
                <a:spcPts val="1200"/>
              </a:spcBef>
              <a:buClr>
                <a:srgbClr val="629B33"/>
              </a:buClr>
              <a:buFont typeface="Calibri" panose="020F0502020204030204" pitchFamily="34" charset="0"/>
              <a:buChar char="–"/>
              <a:defRPr/>
            </a:lvl3pPr>
            <a:lvl4pPr marL="1600160" indent="-228594">
              <a:lnSpc>
                <a:spcPct val="100000"/>
              </a:lnSpc>
              <a:spcBef>
                <a:spcPts val="1200"/>
              </a:spcBef>
              <a:buClr>
                <a:srgbClr val="629B33"/>
              </a:buClr>
              <a:buFont typeface="Calibri" panose="020F0502020204030204" pitchFamily="34" charset="0"/>
              <a:buChar char="–"/>
              <a:defRPr/>
            </a:lvl4pPr>
            <a:lvl5pPr marL="2057349" indent="-228594">
              <a:lnSpc>
                <a:spcPct val="100000"/>
              </a:lnSpc>
              <a:spcBef>
                <a:spcPts val="1200"/>
              </a:spcBef>
              <a:buClr>
                <a:srgbClr val="629B33"/>
              </a:buClr>
              <a:buFont typeface="Calibri" panose="020F050202020403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xmlns="" id="{3109F387-FCC0-4E02-9D9C-C72CDB183FE9}"/>
              </a:ext>
            </a:extLst>
          </p:cNvPr>
          <p:cNvSpPr txBox="1"/>
          <p:nvPr userDrawn="1"/>
        </p:nvSpPr>
        <p:spPr>
          <a:xfrm>
            <a:off x="6200571" y="6333148"/>
            <a:ext cx="2453399" cy="276999"/>
          </a:xfrm>
          <a:prstGeom prst="rect">
            <a:avLst/>
          </a:prstGeom>
          <a:noFill/>
        </p:spPr>
        <p:txBody>
          <a:bodyPr wrap="square" rtlCol="0">
            <a:spAutoFit/>
          </a:bodyPr>
          <a:lstStyle/>
          <a:p>
            <a:r>
              <a:rPr lang="en-US" sz="1200" dirty="0">
                <a:solidFill>
                  <a:schemeClr val="tx1"/>
                </a:solidFill>
              </a:rPr>
              <a:t>©2020 National Main Street Center</a:t>
            </a:r>
          </a:p>
        </p:txBody>
      </p:sp>
    </p:spTree>
    <p:extLst>
      <p:ext uri="{BB962C8B-B14F-4D97-AF65-F5344CB8AC3E}">
        <p14:creationId xmlns:p14="http://schemas.microsoft.com/office/powerpoint/2010/main" val="3722923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Point Background_Green Bullets">
    <p:spTree>
      <p:nvGrpSpPr>
        <p:cNvPr id="1" name=""/>
        <p:cNvGrpSpPr/>
        <p:nvPr/>
      </p:nvGrpSpPr>
      <p:grpSpPr>
        <a:xfrm>
          <a:off x="0" y="0"/>
          <a:ext cx="0" cy="0"/>
          <a:chOff x="0" y="0"/>
          <a:chExt cx="0" cy="0"/>
        </a:xfrm>
      </p:grpSpPr>
      <p:sp>
        <p:nvSpPr>
          <p:cNvPr id="7" name="Triangle 6">
            <a:extLst>
              <a:ext uri="{FF2B5EF4-FFF2-40B4-BE49-F238E27FC236}">
                <a16:creationId xmlns:a16="http://schemas.microsoft.com/office/drawing/2014/main" xmlns="" id="{AE759738-CD03-4071-BBFD-5B5BDE14E34F}"/>
              </a:ext>
            </a:extLst>
          </p:cNvPr>
          <p:cNvSpPr/>
          <p:nvPr userDrawn="1"/>
        </p:nvSpPr>
        <p:spPr>
          <a:xfrm rot="10800000">
            <a:off x="-3586" y="4001"/>
            <a:ext cx="9152504" cy="1801406"/>
          </a:xfrm>
          <a:custGeom>
            <a:avLst/>
            <a:gdLst>
              <a:gd name="connsiteX0" fmla="*/ 0 w 18987249"/>
              <a:gd name="connsiteY0" fmla="*/ 1918756 h 1918756"/>
              <a:gd name="connsiteX1" fmla="*/ 479689 w 18987249"/>
              <a:gd name="connsiteY1" fmla="*/ 0 h 1918756"/>
              <a:gd name="connsiteX2" fmla="*/ 18507560 w 18987249"/>
              <a:gd name="connsiteY2" fmla="*/ 0 h 1918756"/>
              <a:gd name="connsiteX3" fmla="*/ 18987249 w 18987249"/>
              <a:gd name="connsiteY3" fmla="*/ 1918756 h 1918756"/>
              <a:gd name="connsiteX4" fmla="*/ 0 w 18987249"/>
              <a:gd name="connsiteY4" fmla="*/ 1918756 h 1918756"/>
              <a:gd name="connsiteX0" fmla="*/ 0 w 18987249"/>
              <a:gd name="connsiteY0" fmla="*/ 1918756 h 1918756"/>
              <a:gd name="connsiteX1" fmla="*/ 3599407 w 18987249"/>
              <a:gd name="connsiteY1" fmla="*/ 1102659 h 1918756"/>
              <a:gd name="connsiteX2" fmla="*/ 18507560 w 18987249"/>
              <a:gd name="connsiteY2" fmla="*/ 0 h 1918756"/>
              <a:gd name="connsiteX3" fmla="*/ 18987249 w 18987249"/>
              <a:gd name="connsiteY3" fmla="*/ 1918756 h 1918756"/>
              <a:gd name="connsiteX4" fmla="*/ 0 w 18987249"/>
              <a:gd name="connsiteY4" fmla="*/ 1918756 h 1918756"/>
              <a:gd name="connsiteX0" fmla="*/ 3298934 w 15387842"/>
              <a:gd name="connsiteY0" fmla="*/ 1905309 h 1918756"/>
              <a:gd name="connsiteX1" fmla="*/ 0 w 15387842"/>
              <a:gd name="connsiteY1" fmla="*/ 1102659 h 1918756"/>
              <a:gd name="connsiteX2" fmla="*/ 14908153 w 15387842"/>
              <a:gd name="connsiteY2" fmla="*/ 0 h 1918756"/>
              <a:gd name="connsiteX3" fmla="*/ 15387842 w 15387842"/>
              <a:gd name="connsiteY3" fmla="*/ 1918756 h 1918756"/>
              <a:gd name="connsiteX4" fmla="*/ 3298934 w 15387842"/>
              <a:gd name="connsiteY4" fmla="*/ 1905309 h 1918756"/>
              <a:gd name="connsiteX0" fmla="*/ 4404 w 12093312"/>
              <a:gd name="connsiteY0" fmla="*/ 1905309 h 1918756"/>
              <a:gd name="connsiteX1" fmla="*/ 0 w 12093312"/>
              <a:gd name="connsiteY1" fmla="*/ 1250577 h 1918756"/>
              <a:gd name="connsiteX2" fmla="*/ 11613623 w 12093312"/>
              <a:gd name="connsiteY2" fmla="*/ 0 h 1918756"/>
              <a:gd name="connsiteX3" fmla="*/ 12093312 w 12093312"/>
              <a:gd name="connsiteY3" fmla="*/ 1918756 h 1918756"/>
              <a:gd name="connsiteX4" fmla="*/ 4404 w 12093312"/>
              <a:gd name="connsiteY4" fmla="*/ 1905309 h 1918756"/>
              <a:gd name="connsiteX0" fmla="*/ 4404 w 12111164"/>
              <a:gd name="connsiteY0" fmla="*/ 1811180 h 1824627"/>
              <a:gd name="connsiteX1" fmla="*/ 0 w 12111164"/>
              <a:gd name="connsiteY1" fmla="*/ 1156448 h 1824627"/>
              <a:gd name="connsiteX2" fmla="*/ 12111164 w 12111164"/>
              <a:gd name="connsiteY2" fmla="*/ 0 h 1824627"/>
              <a:gd name="connsiteX3" fmla="*/ 12093312 w 12111164"/>
              <a:gd name="connsiteY3" fmla="*/ 1824627 h 1824627"/>
              <a:gd name="connsiteX4" fmla="*/ 4404 w 12111164"/>
              <a:gd name="connsiteY4" fmla="*/ 1811180 h 1824627"/>
              <a:gd name="connsiteX0" fmla="*/ 0 w 12268124"/>
              <a:gd name="connsiteY0" fmla="*/ 1824627 h 1824627"/>
              <a:gd name="connsiteX1" fmla="*/ 156960 w 12268124"/>
              <a:gd name="connsiteY1" fmla="*/ 1156448 h 1824627"/>
              <a:gd name="connsiteX2" fmla="*/ 12268124 w 12268124"/>
              <a:gd name="connsiteY2" fmla="*/ 0 h 1824627"/>
              <a:gd name="connsiteX3" fmla="*/ 12250272 w 12268124"/>
              <a:gd name="connsiteY3" fmla="*/ 1824627 h 1824627"/>
              <a:gd name="connsiteX4" fmla="*/ 0 w 12268124"/>
              <a:gd name="connsiteY4" fmla="*/ 1824627 h 1824627"/>
              <a:gd name="connsiteX0" fmla="*/ 0 w 12268124"/>
              <a:gd name="connsiteY0" fmla="*/ 1824627 h 1824627"/>
              <a:gd name="connsiteX1" fmla="*/ 49384 w 12268124"/>
              <a:gd name="connsiteY1" fmla="*/ 1116107 h 1824627"/>
              <a:gd name="connsiteX2" fmla="*/ 12268124 w 12268124"/>
              <a:gd name="connsiteY2" fmla="*/ 0 h 1824627"/>
              <a:gd name="connsiteX3" fmla="*/ 12250272 w 12268124"/>
              <a:gd name="connsiteY3" fmla="*/ 1824627 h 1824627"/>
              <a:gd name="connsiteX4" fmla="*/ 0 w 12268124"/>
              <a:gd name="connsiteY4" fmla="*/ 1824627 h 1824627"/>
              <a:gd name="connsiteX0" fmla="*/ 0 w 12271538"/>
              <a:gd name="connsiteY0" fmla="*/ 1824627 h 1824627"/>
              <a:gd name="connsiteX1" fmla="*/ 49384 w 12271538"/>
              <a:gd name="connsiteY1" fmla="*/ 1116107 h 1824627"/>
              <a:gd name="connsiteX2" fmla="*/ 12268124 w 12271538"/>
              <a:gd name="connsiteY2" fmla="*/ 0 h 1824627"/>
              <a:gd name="connsiteX3" fmla="*/ 12271538 w 12271538"/>
              <a:gd name="connsiteY3" fmla="*/ 1824627 h 1824627"/>
              <a:gd name="connsiteX4" fmla="*/ 0 w 12271538"/>
              <a:gd name="connsiteY4" fmla="*/ 1824627 h 1824627"/>
              <a:gd name="connsiteX0" fmla="*/ 25044 w 12222154"/>
              <a:gd name="connsiteY0" fmla="*/ 1856525 h 1856525"/>
              <a:gd name="connsiteX1" fmla="*/ 0 w 12222154"/>
              <a:gd name="connsiteY1" fmla="*/ 1116107 h 1856525"/>
              <a:gd name="connsiteX2" fmla="*/ 12218740 w 12222154"/>
              <a:gd name="connsiteY2" fmla="*/ 0 h 1856525"/>
              <a:gd name="connsiteX3" fmla="*/ 12222154 w 12222154"/>
              <a:gd name="connsiteY3" fmla="*/ 1824627 h 1856525"/>
              <a:gd name="connsiteX4" fmla="*/ 25044 w 12222154"/>
              <a:gd name="connsiteY4" fmla="*/ 1856525 h 1856525"/>
              <a:gd name="connsiteX0" fmla="*/ 25044 w 12222154"/>
              <a:gd name="connsiteY0" fmla="*/ 1845892 h 1845892"/>
              <a:gd name="connsiteX1" fmla="*/ 0 w 12222154"/>
              <a:gd name="connsiteY1" fmla="*/ 1116107 h 1845892"/>
              <a:gd name="connsiteX2" fmla="*/ 12218740 w 12222154"/>
              <a:gd name="connsiteY2" fmla="*/ 0 h 1845892"/>
              <a:gd name="connsiteX3" fmla="*/ 12222154 w 12222154"/>
              <a:gd name="connsiteY3" fmla="*/ 1824627 h 1845892"/>
              <a:gd name="connsiteX4" fmla="*/ 25044 w 12222154"/>
              <a:gd name="connsiteY4" fmla="*/ 1845892 h 1845892"/>
              <a:gd name="connsiteX0" fmla="*/ 14411 w 12222154"/>
              <a:gd name="connsiteY0" fmla="*/ 1856524 h 1856524"/>
              <a:gd name="connsiteX1" fmla="*/ 0 w 12222154"/>
              <a:gd name="connsiteY1" fmla="*/ 1116107 h 1856524"/>
              <a:gd name="connsiteX2" fmla="*/ 12218740 w 12222154"/>
              <a:gd name="connsiteY2" fmla="*/ 0 h 1856524"/>
              <a:gd name="connsiteX3" fmla="*/ 12222154 w 12222154"/>
              <a:gd name="connsiteY3" fmla="*/ 1824627 h 1856524"/>
              <a:gd name="connsiteX4" fmla="*/ 14411 w 12222154"/>
              <a:gd name="connsiteY4" fmla="*/ 1856524 h 1856524"/>
              <a:gd name="connsiteX0" fmla="*/ 14411 w 12222154"/>
              <a:gd name="connsiteY0" fmla="*/ 1861073 h 1861073"/>
              <a:gd name="connsiteX1" fmla="*/ 0 w 12222154"/>
              <a:gd name="connsiteY1" fmla="*/ 1120656 h 1861073"/>
              <a:gd name="connsiteX2" fmla="*/ 12205093 w 12222154"/>
              <a:gd name="connsiteY2" fmla="*/ 0 h 1861073"/>
              <a:gd name="connsiteX3" fmla="*/ 12222154 w 12222154"/>
              <a:gd name="connsiteY3" fmla="*/ 1829176 h 1861073"/>
              <a:gd name="connsiteX4" fmla="*/ 14411 w 12222154"/>
              <a:gd name="connsiteY4" fmla="*/ 1861073 h 1861073"/>
              <a:gd name="connsiteX0" fmla="*/ 14411 w 12205093"/>
              <a:gd name="connsiteY0" fmla="*/ 1861073 h 1861073"/>
              <a:gd name="connsiteX1" fmla="*/ 0 w 12205093"/>
              <a:gd name="connsiteY1" fmla="*/ 1120656 h 1861073"/>
              <a:gd name="connsiteX2" fmla="*/ 12205093 w 12205093"/>
              <a:gd name="connsiteY2" fmla="*/ 0 h 1861073"/>
              <a:gd name="connsiteX3" fmla="*/ 12199408 w 12205093"/>
              <a:gd name="connsiteY3" fmla="*/ 1829176 h 1861073"/>
              <a:gd name="connsiteX4" fmla="*/ 14411 w 12205093"/>
              <a:gd name="connsiteY4" fmla="*/ 1861073 h 1861073"/>
              <a:gd name="connsiteX0" fmla="*/ 14411 w 12213056"/>
              <a:gd name="connsiteY0" fmla="*/ 1861073 h 1861073"/>
              <a:gd name="connsiteX1" fmla="*/ 0 w 12213056"/>
              <a:gd name="connsiteY1" fmla="*/ 1120656 h 1861073"/>
              <a:gd name="connsiteX2" fmla="*/ 12205093 w 12213056"/>
              <a:gd name="connsiteY2" fmla="*/ 0 h 1861073"/>
              <a:gd name="connsiteX3" fmla="*/ 12213056 w 12213056"/>
              <a:gd name="connsiteY3" fmla="*/ 1829176 h 1861073"/>
              <a:gd name="connsiteX4" fmla="*/ 14411 w 12213056"/>
              <a:gd name="connsiteY4" fmla="*/ 1861073 h 1861073"/>
              <a:gd name="connsiteX0" fmla="*/ 14411 w 12213056"/>
              <a:gd name="connsiteY0" fmla="*/ 1817006 h 1829176"/>
              <a:gd name="connsiteX1" fmla="*/ 0 w 12213056"/>
              <a:gd name="connsiteY1" fmla="*/ 1120656 h 1829176"/>
              <a:gd name="connsiteX2" fmla="*/ 12205093 w 12213056"/>
              <a:gd name="connsiteY2" fmla="*/ 0 h 1829176"/>
              <a:gd name="connsiteX3" fmla="*/ 12213056 w 12213056"/>
              <a:gd name="connsiteY3" fmla="*/ 1829176 h 1829176"/>
              <a:gd name="connsiteX4" fmla="*/ 14411 w 12213056"/>
              <a:gd name="connsiteY4" fmla="*/ 1817006 h 1829176"/>
              <a:gd name="connsiteX0" fmla="*/ 14411 w 12213056"/>
              <a:gd name="connsiteY0" fmla="*/ 1820678 h 1829176"/>
              <a:gd name="connsiteX1" fmla="*/ 0 w 12213056"/>
              <a:gd name="connsiteY1" fmla="*/ 1120656 h 1829176"/>
              <a:gd name="connsiteX2" fmla="*/ 12205093 w 12213056"/>
              <a:gd name="connsiteY2" fmla="*/ 0 h 1829176"/>
              <a:gd name="connsiteX3" fmla="*/ 12213056 w 12213056"/>
              <a:gd name="connsiteY3" fmla="*/ 1829176 h 1829176"/>
              <a:gd name="connsiteX4" fmla="*/ 14411 w 12213056"/>
              <a:gd name="connsiteY4" fmla="*/ 1820678 h 1829176"/>
              <a:gd name="connsiteX0" fmla="*/ 7067 w 12205712"/>
              <a:gd name="connsiteY0" fmla="*/ 1820678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7067 w 12205712"/>
              <a:gd name="connsiteY4" fmla="*/ 1820678 h 1829176"/>
              <a:gd name="connsiteX0" fmla="*/ 3395 w 12205712"/>
              <a:gd name="connsiteY0" fmla="*/ 1813333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3395 w 12205712"/>
              <a:gd name="connsiteY4" fmla="*/ 1813333 h 1829176"/>
              <a:gd name="connsiteX0" fmla="*/ 410 w 12210072"/>
              <a:gd name="connsiteY0" fmla="*/ 1754576 h 1829176"/>
              <a:gd name="connsiteX1" fmla="*/ 4360 w 12210072"/>
              <a:gd name="connsiteY1" fmla="*/ 1124329 h 1829176"/>
              <a:gd name="connsiteX2" fmla="*/ 12202109 w 12210072"/>
              <a:gd name="connsiteY2" fmla="*/ 0 h 1829176"/>
              <a:gd name="connsiteX3" fmla="*/ 12210072 w 12210072"/>
              <a:gd name="connsiteY3" fmla="*/ 1829176 h 1829176"/>
              <a:gd name="connsiteX4" fmla="*/ 410 w 12210072"/>
              <a:gd name="connsiteY4" fmla="*/ 1754576 h 1829176"/>
              <a:gd name="connsiteX0" fmla="*/ 95201 w 12205712"/>
              <a:gd name="connsiteY0" fmla="*/ 1710508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95201 w 12205712"/>
              <a:gd name="connsiteY4" fmla="*/ 1710508 h 1829176"/>
              <a:gd name="connsiteX0" fmla="*/ 87856 w 12198367"/>
              <a:gd name="connsiteY0" fmla="*/ 1710508 h 1829176"/>
              <a:gd name="connsiteX1" fmla="*/ 0 w 12198367"/>
              <a:gd name="connsiteY1" fmla="*/ 1120657 h 1829176"/>
              <a:gd name="connsiteX2" fmla="*/ 12190404 w 12198367"/>
              <a:gd name="connsiteY2" fmla="*/ 0 h 1829176"/>
              <a:gd name="connsiteX3" fmla="*/ 12198367 w 12198367"/>
              <a:gd name="connsiteY3" fmla="*/ 1829176 h 1829176"/>
              <a:gd name="connsiteX4" fmla="*/ 87856 w 12198367"/>
              <a:gd name="connsiteY4" fmla="*/ 1710508 h 1829176"/>
              <a:gd name="connsiteX0" fmla="*/ 410 w 12202728"/>
              <a:gd name="connsiteY0" fmla="*/ 1798643 h 1829176"/>
              <a:gd name="connsiteX1" fmla="*/ 4361 w 12202728"/>
              <a:gd name="connsiteY1" fmla="*/ 1120657 h 1829176"/>
              <a:gd name="connsiteX2" fmla="*/ 12194765 w 12202728"/>
              <a:gd name="connsiteY2" fmla="*/ 0 h 1829176"/>
              <a:gd name="connsiteX3" fmla="*/ 12202728 w 12202728"/>
              <a:gd name="connsiteY3" fmla="*/ 1829176 h 1829176"/>
              <a:gd name="connsiteX4" fmla="*/ 410 w 12202728"/>
              <a:gd name="connsiteY4" fmla="*/ 1798643 h 1829176"/>
              <a:gd name="connsiteX0" fmla="*/ 410 w 12199316"/>
              <a:gd name="connsiteY0" fmla="*/ 1798643 h 1798643"/>
              <a:gd name="connsiteX1" fmla="*/ 4361 w 12199316"/>
              <a:gd name="connsiteY1" fmla="*/ 1120657 h 1798643"/>
              <a:gd name="connsiteX2" fmla="*/ 12194765 w 12199316"/>
              <a:gd name="connsiteY2" fmla="*/ 0 h 1798643"/>
              <a:gd name="connsiteX3" fmla="*/ 12199316 w 12199316"/>
              <a:gd name="connsiteY3" fmla="*/ 1754113 h 1798643"/>
              <a:gd name="connsiteX4" fmla="*/ 410 w 12199316"/>
              <a:gd name="connsiteY4" fmla="*/ 1798643 h 1798643"/>
              <a:gd name="connsiteX0" fmla="*/ 410 w 12194863"/>
              <a:gd name="connsiteY0" fmla="*/ 1798643 h 1798643"/>
              <a:gd name="connsiteX1" fmla="*/ 4361 w 12194863"/>
              <a:gd name="connsiteY1" fmla="*/ 1120657 h 1798643"/>
              <a:gd name="connsiteX2" fmla="*/ 12194765 w 12194863"/>
              <a:gd name="connsiteY2" fmla="*/ 0 h 1798643"/>
              <a:gd name="connsiteX3" fmla="*/ 12148137 w 12194863"/>
              <a:gd name="connsiteY3" fmla="*/ 1566456 h 1798643"/>
              <a:gd name="connsiteX4" fmla="*/ 410 w 12194863"/>
              <a:gd name="connsiteY4" fmla="*/ 1798643 h 1798643"/>
              <a:gd name="connsiteX0" fmla="*/ 623 w 12195076"/>
              <a:gd name="connsiteY0" fmla="*/ 1798643 h 1798643"/>
              <a:gd name="connsiteX1" fmla="*/ 1162 w 12195076"/>
              <a:gd name="connsiteY1" fmla="*/ 1120657 h 1798643"/>
              <a:gd name="connsiteX2" fmla="*/ 12194978 w 12195076"/>
              <a:gd name="connsiteY2" fmla="*/ 0 h 1798643"/>
              <a:gd name="connsiteX3" fmla="*/ 12148350 w 12195076"/>
              <a:gd name="connsiteY3" fmla="*/ 1566456 h 1798643"/>
              <a:gd name="connsiteX4" fmla="*/ 623 w 12195076"/>
              <a:gd name="connsiteY4" fmla="*/ 1798643 h 1798643"/>
              <a:gd name="connsiteX0" fmla="*/ 2873 w 12197326"/>
              <a:gd name="connsiteY0" fmla="*/ 1798643 h 1798643"/>
              <a:gd name="connsiteX1" fmla="*/ 0 w 12197326"/>
              <a:gd name="connsiteY1" fmla="*/ 1124069 h 1798643"/>
              <a:gd name="connsiteX2" fmla="*/ 12197228 w 12197326"/>
              <a:gd name="connsiteY2" fmla="*/ 0 h 1798643"/>
              <a:gd name="connsiteX3" fmla="*/ 12150600 w 12197326"/>
              <a:gd name="connsiteY3" fmla="*/ 1566456 h 1798643"/>
              <a:gd name="connsiteX4" fmla="*/ 2873 w 12197326"/>
              <a:gd name="connsiteY4" fmla="*/ 1798643 h 1798643"/>
              <a:gd name="connsiteX0" fmla="*/ 647 w 12198275"/>
              <a:gd name="connsiteY0" fmla="*/ 1798643 h 1798643"/>
              <a:gd name="connsiteX1" fmla="*/ 949 w 12198275"/>
              <a:gd name="connsiteY1" fmla="*/ 1124069 h 1798643"/>
              <a:gd name="connsiteX2" fmla="*/ 12198177 w 12198275"/>
              <a:gd name="connsiteY2" fmla="*/ 0 h 1798643"/>
              <a:gd name="connsiteX3" fmla="*/ 12151549 w 12198275"/>
              <a:gd name="connsiteY3" fmla="*/ 1566456 h 1798643"/>
              <a:gd name="connsiteX4" fmla="*/ 647 w 12198275"/>
              <a:gd name="connsiteY4" fmla="*/ 1798643 h 1798643"/>
              <a:gd name="connsiteX0" fmla="*/ 647 w 12198605"/>
              <a:gd name="connsiteY0" fmla="*/ 1798643 h 1801406"/>
              <a:gd name="connsiteX1" fmla="*/ 949 w 12198605"/>
              <a:gd name="connsiteY1" fmla="*/ 1124069 h 1801406"/>
              <a:gd name="connsiteX2" fmla="*/ 12198177 w 12198605"/>
              <a:gd name="connsiteY2" fmla="*/ 0 h 1801406"/>
              <a:gd name="connsiteX3" fmla="*/ 12192824 w 12198605"/>
              <a:gd name="connsiteY3" fmla="*/ 1801406 h 1801406"/>
              <a:gd name="connsiteX4" fmla="*/ 647 w 12198605"/>
              <a:gd name="connsiteY4" fmla="*/ 1798643 h 1801406"/>
              <a:gd name="connsiteX0" fmla="*/ 647 w 12198755"/>
              <a:gd name="connsiteY0" fmla="*/ 1798643 h 1801406"/>
              <a:gd name="connsiteX1" fmla="*/ 949 w 12198755"/>
              <a:gd name="connsiteY1" fmla="*/ 1124069 h 1801406"/>
              <a:gd name="connsiteX2" fmla="*/ 12198177 w 12198755"/>
              <a:gd name="connsiteY2" fmla="*/ 0 h 1801406"/>
              <a:gd name="connsiteX3" fmla="*/ 12195999 w 12198755"/>
              <a:gd name="connsiteY3" fmla="*/ 1801406 h 1801406"/>
              <a:gd name="connsiteX4" fmla="*/ 647 w 12198755"/>
              <a:gd name="connsiteY4" fmla="*/ 1798643 h 1801406"/>
              <a:gd name="connsiteX0" fmla="*/ 304 w 12205556"/>
              <a:gd name="connsiteY0" fmla="*/ 1798643 h 1801406"/>
              <a:gd name="connsiteX1" fmla="*/ 7750 w 12205556"/>
              <a:gd name="connsiteY1" fmla="*/ 1124069 h 1801406"/>
              <a:gd name="connsiteX2" fmla="*/ 12204978 w 12205556"/>
              <a:gd name="connsiteY2" fmla="*/ 0 h 1801406"/>
              <a:gd name="connsiteX3" fmla="*/ 12202800 w 12205556"/>
              <a:gd name="connsiteY3" fmla="*/ 1801406 h 1801406"/>
              <a:gd name="connsiteX4" fmla="*/ 304 w 12205556"/>
              <a:gd name="connsiteY4" fmla="*/ 1798643 h 1801406"/>
              <a:gd name="connsiteX0" fmla="*/ 470 w 12200960"/>
              <a:gd name="connsiteY0" fmla="*/ 1798643 h 1801406"/>
              <a:gd name="connsiteX1" fmla="*/ 3154 w 12200960"/>
              <a:gd name="connsiteY1" fmla="*/ 1124069 h 1801406"/>
              <a:gd name="connsiteX2" fmla="*/ 12200382 w 12200960"/>
              <a:gd name="connsiteY2" fmla="*/ 0 h 1801406"/>
              <a:gd name="connsiteX3" fmla="*/ 12198204 w 12200960"/>
              <a:gd name="connsiteY3" fmla="*/ 1801406 h 1801406"/>
              <a:gd name="connsiteX4" fmla="*/ 470 w 12200960"/>
              <a:gd name="connsiteY4" fmla="*/ 1798643 h 1801406"/>
              <a:gd name="connsiteX0" fmla="*/ 2079 w 12197806"/>
              <a:gd name="connsiteY0" fmla="*/ 1798643 h 1801406"/>
              <a:gd name="connsiteX1" fmla="*/ 0 w 12197806"/>
              <a:gd name="connsiteY1" fmla="*/ 1124069 h 1801406"/>
              <a:gd name="connsiteX2" fmla="*/ 12197228 w 12197806"/>
              <a:gd name="connsiteY2" fmla="*/ 0 h 1801406"/>
              <a:gd name="connsiteX3" fmla="*/ 12195050 w 12197806"/>
              <a:gd name="connsiteY3" fmla="*/ 1801406 h 1801406"/>
              <a:gd name="connsiteX4" fmla="*/ 2079 w 12197806"/>
              <a:gd name="connsiteY4" fmla="*/ 1798643 h 1801406"/>
              <a:gd name="connsiteX0" fmla="*/ 647 w 12198755"/>
              <a:gd name="connsiteY0" fmla="*/ 1791500 h 1801406"/>
              <a:gd name="connsiteX1" fmla="*/ 949 w 12198755"/>
              <a:gd name="connsiteY1" fmla="*/ 1124069 h 1801406"/>
              <a:gd name="connsiteX2" fmla="*/ 12198177 w 12198755"/>
              <a:gd name="connsiteY2" fmla="*/ 0 h 1801406"/>
              <a:gd name="connsiteX3" fmla="*/ 12195999 w 12198755"/>
              <a:gd name="connsiteY3" fmla="*/ 1801406 h 1801406"/>
              <a:gd name="connsiteX4" fmla="*/ 647 w 12198755"/>
              <a:gd name="connsiteY4" fmla="*/ 1791500 h 1801406"/>
              <a:gd name="connsiteX0" fmla="*/ 647 w 12198755"/>
              <a:gd name="connsiteY0" fmla="*/ 1803407 h 1803407"/>
              <a:gd name="connsiteX1" fmla="*/ 949 w 12198755"/>
              <a:gd name="connsiteY1" fmla="*/ 1124069 h 1803407"/>
              <a:gd name="connsiteX2" fmla="*/ 12198177 w 12198755"/>
              <a:gd name="connsiteY2" fmla="*/ 0 h 1803407"/>
              <a:gd name="connsiteX3" fmla="*/ 12195999 w 12198755"/>
              <a:gd name="connsiteY3" fmla="*/ 1801406 h 1803407"/>
              <a:gd name="connsiteX4" fmla="*/ 647 w 12198755"/>
              <a:gd name="connsiteY4" fmla="*/ 1803407 h 1803407"/>
              <a:gd name="connsiteX0" fmla="*/ 369 w 12203239"/>
              <a:gd name="connsiteY0" fmla="*/ 1805788 h 1805788"/>
              <a:gd name="connsiteX1" fmla="*/ 5433 w 12203239"/>
              <a:gd name="connsiteY1" fmla="*/ 1124069 h 1805788"/>
              <a:gd name="connsiteX2" fmla="*/ 12202661 w 12203239"/>
              <a:gd name="connsiteY2" fmla="*/ 0 h 1805788"/>
              <a:gd name="connsiteX3" fmla="*/ 12200483 w 12203239"/>
              <a:gd name="connsiteY3" fmla="*/ 1801406 h 1805788"/>
              <a:gd name="connsiteX4" fmla="*/ 369 w 12203239"/>
              <a:gd name="connsiteY4" fmla="*/ 1805788 h 1805788"/>
              <a:gd name="connsiteX0" fmla="*/ 369 w 12203239"/>
              <a:gd name="connsiteY0" fmla="*/ 1801026 h 1801406"/>
              <a:gd name="connsiteX1" fmla="*/ 5433 w 12203239"/>
              <a:gd name="connsiteY1" fmla="*/ 1124069 h 1801406"/>
              <a:gd name="connsiteX2" fmla="*/ 12202661 w 12203239"/>
              <a:gd name="connsiteY2" fmla="*/ 0 h 1801406"/>
              <a:gd name="connsiteX3" fmla="*/ 12200483 w 12203239"/>
              <a:gd name="connsiteY3" fmla="*/ 1801406 h 1801406"/>
              <a:gd name="connsiteX4" fmla="*/ 369 w 12203239"/>
              <a:gd name="connsiteY4" fmla="*/ 1801026 h 1801406"/>
              <a:gd name="connsiteX0" fmla="*/ 469 w 12203339"/>
              <a:gd name="connsiteY0" fmla="*/ 1801026 h 1801406"/>
              <a:gd name="connsiteX1" fmla="*/ 3152 w 12203339"/>
              <a:gd name="connsiteY1" fmla="*/ 1124069 h 1801406"/>
              <a:gd name="connsiteX2" fmla="*/ 12202761 w 12203339"/>
              <a:gd name="connsiteY2" fmla="*/ 0 h 1801406"/>
              <a:gd name="connsiteX3" fmla="*/ 12200583 w 12203339"/>
              <a:gd name="connsiteY3" fmla="*/ 1801406 h 1801406"/>
              <a:gd name="connsiteX4" fmla="*/ 469 w 12203339"/>
              <a:gd name="connsiteY4" fmla="*/ 1801026 h 1801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3339" h="1801406">
                <a:moveTo>
                  <a:pt x="469" y="1801026"/>
                </a:moveTo>
                <a:cubicBezTo>
                  <a:pt x="-1887" y="1568910"/>
                  <a:pt x="5508" y="1356185"/>
                  <a:pt x="3152" y="1124069"/>
                </a:cubicBezTo>
                <a:lnTo>
                  <a:pt x="12202761" y="0"/>
                </a:lnTo>
                <a:cubicBezTo>
                  <a:pt x="12205415" y="609725"/>
                  <a:pt x="12197929" y="1191681"/>
                  <a:pt x="12200583" y="1801406"/>
                </a:cubicBezTo>
                <a:lnTo>
                  <a:pt x="469" y="1801026"/>
                </a:lnTo>
                <a:close/>
              </a:path>
            </a:pathLst>
          </a:custGeom>
          <a:solidFill>
            <a:srgbClr val="006C7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a:t>
            </a:r>
          </a:p>
        </p:txBody>
      </p:sp>
      <p:sp>
        <p:nvSpPr>
          <p:cNvPr id="8" name="Triangle 11">
            <a:extLst>
              <a:ext uri="{FF2B5EF4-FFF2-40B4-BE49-F238E27FC236}">
                <a16:creationId xmlns:a16="http://schemas.microsoft.com/office/drawing/2014/main" xmlns="" id="{5F120A03-C0E7-4F9E-BCB6-422AD7A6FEC8}"/>
              </a:ext>
            </a:extLst>
          </p:cNvPr>
          <p:cNvSpPr/>
          <p:nvPr userDrawn="1"/>
        </p:nvSpPr>
        <p:spPr>
          <a:xfrm rot="10800000">
            <a:off x="-5117" y="2938"/>
            <a:ext cx="9153879" cy="1688709"/>
          </a:xfrm>
          <a:custGeom>
            <a:avLst/>
            <a:gdLst>
              <a:gd name="connsiteX0" fmla="*/ 0 w 12192000"/>
              <a:gd name="connsiteY0" fmla="*/ 1715410 h 1715410"/>
              <a:gd name="connsiteX1" fmla="*/ 0 w 12192000"/>
              <a:gd name="connsiteY1" fmla="*/ 0 h 1715410"/>
              <a:gd name="connsiteX2" fmla="*/ 12192000 w 12192000"/>
              <a:gd name="connsiteY2" fmla="*/ 1715410 h 1715410"/>
              <a:gd name="connsiteX3" fmla="*/ 0 w 12192000"/>
              <a:gd name="connsiteY3" fmla="*/ 1715410 h 1715410"/>
              <a:gd name="connsiteX0" fmla="*/ 0 w 12192000"/>
              <a:gd name="connsiteY0" fmla="*/ 1708065 h 1715410"/>
              <a:gd name="connsiteX1" fmla="*/ 0 w 12192000"/>
              <a:gd name="connsiteY1" fmla="*/ 0 h 1715410"/>
              <a:gd name="connsiteX2" fmla="*/ 12192000 w 12192000"/>
              <a:gd name="connsiteY2" fmla="*/ 1715410 h 1715410"/>
              <a:gd name="connsiteX3" fmla="*/ 0 w 12192000"/>
              <a:gd name="connsiteY3" fmla="*/ 1708065 h 1715410"/>
              <a:gd name="connsiteX0" fmla="*/ 0 w 12192000"/>
              <a:gd name="connsiteY0" fmla="*/ 1708065 h 1715410"/>
              <a:gd name="connsiteX1" fmla="*/ 11017 w 12192000"/>
              <a:gd name="connsiteY1" fmla="*/ 0 h 1715410"/>
              <a:gd name="connsiteX2" fmla="*/ 12192000 w 12192000"/>
              <a:gd name="connsiteY2" fmla="*/ 1715410 h 1715410"/>
              <a:gd name="connsiteX3" fmla="*/ 0 w 12192000"/>
              <a:gd name="connsiteY3" fmla="*/ 1708065 h 1715410"/>
              <a:gd name="connsiteX0" fmla="*/ 0 w 12192000"/>
              <a:gd name="connsiteY0" fmla="*/ 1708065 h 1715410"/>
              <a:gd name="connsiteX1" fmla="*/ 3673 w 12192000"/>
              <a:gd name="connsiteY1" fmla="*/ 0 h 1715410"/>
              <a:gd name="connsiteX2" fmla="*/ 12192000 w 12192000"/>
              <a:gd name="connsiteY2" fmla="*/ 1715410 h 1715410"/>
              <a:gd name="connsiteX3" fmla="*/ 0 w 12192000"/>
              <a:gd name="connsiteY3" fmla="*/ 1708065 h 1715410"/>
              <a:gd name="connsiteX0" fmla="*/ 1061 w 12189388"/>
              <a:gd name="connsiteY0" fmla="*/ 1708065 h 1715410"/>
              <a:gd name="connsiteX1" fmla="*/ 1061 w 12189388"/>
              <a:gd name="connsiteY1" fmla="*/ 0 h 1715410"/>
              <a:gd name="connsiteX2" fmla="*/ 12189388 w 12189388"/>
              <a:gd name="connsiteY2" fmla="*/ 1715410 h 1715410"/>
              <a:gd name="connsiteX3" fmla="*/ 1061 w 12189388"/>
              <a:gd name="connsiteY3" fmla="*/ 1708065 h 1715410"/>
              <a:gd name="connsiteX0" fmla="*/ 1061 w 12189388"/>
              <a:gd name="connsiteY0" fmla="*/ 1708065 h 1715410"/>
              <a:gd name="connsiteX1" fmla="*/ 1061 w 12189388"/>
              <a:gd name="connsiteY1" fmla="*/ 0 h 1715410"/>
              <a:gd name="connsiteX2" fmla="*/ 12189388 w 12189388"/>
              <a:gd name="connsiteY2" fmla="*/ 1715410 h 1715410"/>
              <a:gd name="connsiteX3" fmla="*/ 1061 w 12189388"/>
              <a:gd name="connsiteY3" fmla="*/ 1708065 h 1715410"/>
              <a:gd name="connsiteX0" fmla="*/ 0 w 12191999"/>
              <a:gd name="connsiteY0" fmla="*/ 1693376 h 1715410"/>
              <a:gd name="connsiteX1" fmla="*/ 3672 w 12191999"/>
              <a:gd name="connsiteY1" fmla="*/ 0 h 1715410"/>
              <a:gd name="connsiteX2" fmla="*/ 12191999 w 12191999"/>
              <a:gd name="connsiteY2" fmla="*/ 1715410 h 1715410"/>
              <a:gd name="connsiteX3" fmla="*/ 0 w 12191999"/>
              <a:gd name="connsiteY3" fmla="*/ 1693376 h 1715410"/>
              <a:gd name="connsiteX0" fmla="*/ 1060 w 12193059"/>
              <a:gd name="connsiteY0" fmla="*/ 1693376 h 1715410"/>
              <a:gd name="connsiteX1" fmla="*/ 1059 w 12193059"/>
              <a:gd name="connsiteY1" fmla="*/ 0 h 1715410"/>
              <a:gd name="connsiteX2" fmla="*/ 12193059 w 12193059"/>
              <a:gd name="connsiteY2" fmla="*/ 1715410 h 1715410"/>
              <a:gd name="connsiteX3" fmla="*/ 1060 w 12193059"/>
              <a:gd name="connsiteY3" fmla="*/ 1693376 h 1715410"/>
              <a:gd name="connsiteX0" fmla="*/ 33289 w 12192237"/>
              <a:gd name="connsiteY0" fmla="*/ 1652981 h 1715410"/>
              <a:gd name="connsiteX1" fmla="*/ 237 w 12192237"/>
              <a:gd name="connsiteY1" fmla="*/ 0 h 1715410"/>
              <a:gd name="connsiteX2" fmla="*/ 12192237 w 12192237"/>
              <a:gd name="connsiteY2" fmla="*/ 1715410 h 1715410"/>
              <a:gd name="connsiteX3" fmla="*/ 33289 w 12192237"/>
              <a:gd name="connsiteY3" fmla="*/ 1652981 h 1715410"/>
              <a:gd name="connsiteX0" fmla="*/ 1060 w 12193059"/>
              <a:gd name="connsiteY0" fmla="*/ 1682359 h 1715410"/>
              <a:gd name="connsiteX1" fmla="*/ 1059 w 12193059"/>
              <a:gd name="connsiteY1" fmla="*/ 0 h 1715410"/>
              <a:gd name="connsiteX2" fmla="*/ 12193059 w 12193059"/>
              <a:gd name="connsiteY2" fmla="*/ 1715410 h 1715410"/>
              <a:gd name="connsiteX3" fmla="*/ 1060 w 12193059"/>
              <a:gd name="connsiteY3" fmla="*/ 1682359 h 1715410"/>
              <a:gd name="connsiteX0" fmla="*/ 1060 w 12189647"/>
              <a:gd name="connsiteY0" fmla="*/ 1682359 h 1682359"/>
              <a:gd name="connsiteX1" fmla="*/ 1059 w 12189647"/>
              <a:gd name="connsiteY1" fmla="*/ 0 h 1682359"/>
              <a:gd name="connsiteX2" fmla="*/ 12189647 w 12189647"/>
              <a:gd name="connsiteY2" fmla="*/ 1674467 h 1682359"/>
              <a:gd name="connsiteX3" fmla="*/ 1060 w 12189647"/>
              <a:gd name="connsiteY3" fmla="*/ 1682359 h 1682359"/>
              <a:gd name="connsiteX0" fmla="*/ 1060 w 12169175"/>
              <a:gd name="connsiteY0" fmla="*/ 1682359 h 1682359"/>
              <a:gd name="connsiteX1" fmla="*/ 1059 w 12169175"/>
              <a:gd name="connsiteY1" fmla="*/ 0 h 1682359"/>
              <a:gd name="connsiteX2" fmla="*/ 12169175 w 12169175"/>
              <a:gd name="connsiteY2" fmla="*/ 1674467 h 1682359"/>
              <a:gd name="connsiteX3" fmla="*/ 1060 w 12169175"/>
              <a:gd name="connsiteY3" fmla="*/ 1682359 h 1682359"/>
              <a:gd name="connsiteX0" fmla="*/ 1060 w 12196471"/>
              <a:gd name="connsiteY0" fmla="*/ 1682359 h 1682359"/>
              <a:gd name="connsiteX1" fmla="*/ 1059 w 12196471"/>
              <a:gd name="connsiteY1" fmla="*/ 0 h 1682359"/>
              <a:gd name="connsiteX2" fmla="*/ 12196471 w 12196471"/>
              <a:gd name="connsiteY2" fmla="*/ 1674467 h 1682359"/>
              <a:gd name="connsiteX3" fmla="*/ 1060 w 12196471"/>
              <a:gd name="connsiteY3" fmla="*/ 1682359 h 1682359"/>
              <a:gd name="connsiteX0" fmla="*/ 1060 w 12213530"/>
              <a:gd name="connsiteY0" fmla="*/ 1682359 h 1682359"/>
              <a:gd name="connsiteX1" fmla="*/ 1059 w 12213530"/>
              <a:gd name="connsiteY1" fmla="*/ 0 h 1682359"/>
              <a:gd name="connsiteX2" fmla="*/ 12213530 w 12213530"/>
              <a:gd name="connsiteY2" fmla="*/ 1677879 h 1682359"/>
              <a:gd name="connsiteX3" fmla="*/ 1060 w 12213530"/>
              <a:gd name="connsiteY3" fmla="*/ 1682359 h 1682359"/>
              <a:gd name="connsiteX0" fmla="*/ 1060 w 12199882"/>
              <a:gd name="connsiteY0" fmla="*/ 1682359 h 1684703"/>
              <a:gd name="connsiteX1" fmla="*/ 1059 w 12199882"/>
              <a:gd name="connsiteY1" fmla="*/ 0 h 1684703"/>
              <a:gd name="connsiteX2" fmla="*/ 12199882 w 12199882"/>
              <a:gd name="connsiteY2" fmla="*/ 1684703 h 1684703"/>
              <a:gd name="connsiteX3" fmla="*/ 1060 w 12199882"/>
              <a:gd name="connsiteY3" fmla="*/ 1682359 h 1684703"/>
              <a:gd name="connsiteX0" fmla="*/ 0 w 12205172"/>
              <a:gd name="connsiteY0" fmla="*/ 1688709 h 1688709"/>
              <a:gd name="connsiteX1" fmla="*/ 6349 w 12205172"/>
              <a:gd name="connsiteY1" fmla="*/ 0 h 1688709"/>
              <a:gd name="connsiteX2" fmla="*/ 12205172 w 12205172"/>
              <a:gd name="connsiteY2" fmla="*/ 1684703 h 1688709"/>
              <a:gd name="connsiteX3" fmla="*/ 0 w 12205172"/>
              <a:gd name="connsiteY3" fmla="*/ 1688709 h 1688709"/>
            </a:gdLst>
            <a:ahLst/>
            <a:cxnLst>
              <a:cxn ang="0">
                <a:pos x="connsiteX0" y="connsiteY0"/>
              </a:cxn>
              <a:cxn ang="0">
                <a:pos x="connsiteX1" y="connsiteY1"/>
              </a:cxn>
              <a:cxn ang="0">
                <a:pos x="connsiteX2" y="connsiteY2"/>
              </a:cxn>
              <a:cxn ang="0">
                <a:pos x="connsiteX3" y="connsiteY3"/>
              </a:cxn>
            </a:cxnLst>
            <a:rect l="l" t="t" r="r" b="b"/>
            <a:pathLst>
              <a:path w="12205172" h="1688709">
                <a:moveTo>
                  <a:pt x="0" y="1688709"/>
                </a:moveTo>
                <a:cubicBezTo>
                  <a:pt x="3672" y="1119354"/>
                  <a:pt x="2677" y="569355"/>
                  <a:pt x="6349" y="0"/>
                </a:cubicBezTo>
                <a:lnTo>
                  <a:pt x="12205172" y="1684703"/>
                </a:lnTo>
                <a:lnTo>
                  <a:pt x="0" y="1688709"/>
                </a:lnTo>
                <a:close/>
              </a:path>
            </a:pathLst>
          </a:custGeom>
          <a:solidFill>
            <a:srgbClr val="17788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9574BAA-4979-4D28-B11D-6E5919CBE198}"/>
              </a:ext>
            </a:extLst>
          </p:cNvPr>
          <p:cNvSpPr>
            <a:spLocks noGrp="1"/>
          </p:cNvSpPr>
          <p:nvPr>
            <p:ph type="title"/>
          </p:nvPr>
        </p:nvSpPr>
        <p:spPr>
          <a:xfrm>
            <a:off x="628650" y="237098"/>
            <a:ext cx="7886700" cy="656851"/>
          </a:xfrm>
        </p:spPr>
        <p:txBody>
          <a:bodyPr>
            <a:normAutofit/>
          </a:bodyPr>
          <a:lstStyle>
            <a:lvl1pPr algn="l">
              <a:defRPr sz="3600" cap="all" spc="300" baseline="0">
                <a:solidFill>
                  <a:schemeClr val="bg1"/>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xmlns="" id="{1752455A-6FCA-4E91-A28F-799BB8B430EE}"/>
              </a:ext>
            </a:extLst>
          </p:cNvPr>
          <p:cNvPicPr>
            <a:picLocks noChangeAspect="1"/>
          </p:cNvPicPr>
          <p:nvPr userDrawn="1"/>
        </p:nvPicPr>
        <p:blipFill rotWithShape="1">
          <a:blip r:embed="rId2" cstate="email">
            <a:alphaModFix amt="9000"/>
            <a:extLst>
              <a:ext uri="{28A0092B-C50C-407E-A947-70E740481C1C}">
                <a14:useLocalDpi xmlns:a14="http://schemas.microsoft.com/office/drawing/2010/main"/>
              </a:ext>
            </a:extLst>
          </a:blip>
          <a:srcRect/>
          <a:stretch/>
        </p:blipFill>
        <p:spPr>
          <a:xfrm>
            <a:off x="-5273" y="4000"/>
            <a:ext cx="9144001" cy="6854000"/>
          </a:xfrm>
          <a:prstGeom prst="rect">
            <a:avLst/>
          </a:prstGeom>
        </p:spPr>
      </p:pic>
      <p:sp>
        <p:nvSpPr>
          <p:cNvPr id="10" name="Content Placeholder 2">
            <a:extLst>
              <a:ext uri="{FF2B5EF4-FFF2-40B4-BE49-F238E27FC236}">
                <a16:creationId xmlns:a16="http://schemas.microsoft.com/office/drawing/2014/main" xmlns="" id="{5EFE18FE-5967-4BE4-8767-0C618691F5FA}"/>
              </a:ext>
            </a:extLst>
          </p:cNvPr>
          <p:cNvSpPr>
            <a:spLocks noGrp="1"/>
          </p:cNvSpPr>
          <p:nvPr>
            <p:ph idx="1"/>
          </p:nvPr>
        </p:nvSpPr>
        <p:spPr>
          <a:xfrm>
            <a:off x="628650" y="1825625"/>
            <a:ext cx="7886700" cy="4351338"/>
          </a:xfrm>
        </p:spPr>
        <p:txBody>
          <a:bodyPr/>
          <a:lstStyle>
            <a:lvl1pPr marL="228594" indent="-228594">
              <a:lnSpc>
                <a:spcPct val="100000"/>
              </a:lnSpc>
              <a:spcBef>
                <a:spcPts val="1200"/>
              </a:spcBef>
              <a:buClr>
                <a:srgbClr val="629B33"/>
              </a:buClr>
              <a:buFont typeface="Calibri" panose="020F0502020204030204" pitchFamily="34" charset="0"/>
              <a:buChar char="+"/>
              <a:defRPr/>
            </a:lvl1pPr>
            <a:lvl2pPr marL="685783" indent="-228594">
              <a:lnSpc>
                <a:spcPct val="100000"/>
              </a:lnSpc>
              <a:spcBef>
                <a:spcPts val="1200"/>
              </a:spcBef>
              <a:buClr>
                <a:srgbClr val="629B33"/>
              </a:buClr>
              <a:buFont typeface="Calibri" panose="020F0502020204030204" pitchFamily="34" charset="0"/>
              <a:buChar char="–"/>
              <a:defRPr/>
            </a:lvl2pPr>
            <a:lvl3pPr marL="1142971" indent="-228594">
              <a:lnSpc>
                <a:spcPct val="100000"/>
              </a:lnSpc>
              <a:spcBef>
                <a:spcPts val="1200"/>
              </a:spcBef>
              <a:buClr>
                <a:srgbClr val="629B33"/>
              </a:buClr>
              <a:buFont typeface="Calibri" panose="020F0502020204030204" pitchFamily="34" charset="0"/>
              <a:buChar char="–"/>
              <a:defRPr/>
            </a:lvl3pPr>
            <a:lvl4pPr marL="1600160" indent="-228594">
              <a:lnSpc>
                <a:spcPct val="100000"/>
              </a:lnSpc>
              <a:spcBef>
                <a:spcPts val="1200"/>
              </a:spcBef>
              <a:buClr>
                <a:srgbClr val="629B33"/>
              </a:buClr>
              <a:buFont typeface="Calibri" panose="020F0502020204030204" pitchFamily="34" charset="0"/>
              <a:buChar char="–"/>
              <a:defRPr/>
            </a:lvl4pPr>
            <a:lvl5pPr marL="2057349" indent="-228594">
              <a:lnSpc>
                <a:spcPct val="100000"/>
              </a:lnSpc>
              <a:spcBef>
                <a:spcPts val="1200"/>
              </a:spcBef>
              <a:buClr>
                <a:srgbClr val="629B33"/>
              </a:buClr>
              <a:buFont typeface="Calibri" panose="020F050202020403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xmlns="" id="{8F41A425-5556-47A3-B149-E33BAEEDEBC5}"/>
              </a:ext>
            </a:extLst>
          </p:cNvPr>
          <p:cNvSpPr txBox="1"/>
          <p:nvPr userDrawn="1"/>
        </p:nvSpPr>
        <p:spPr>
          <a:xfrm>
            <a:off x="6200571" y="6333148"/>
            <a:ext cx="2453399" cy="276999"/>
          </a:xfrm>
          <a:prstGeom prst="rect">
            <a:avLst/>
          </a:prstGeom>
          <a:noFill/>
        </p:spPr>
        <p:txBody>
          <a:bodyPr wrap="square" rtlCol="0">
            <a:spAutoFit/>
          </a:bodyPr>
          <a:lstStyle/>
          <a:p>
            <a:r>
              <a:rPr lang="en-US" sz="1200" dirty="0">
                <a:solidFill>
                  <a:schemeClr val="tx1"/>
                </a:solidFill>
              </a:rPr>
              <a:t>©2020 National Main Street Center</a:t>
            </a:r>
          </a:p>
        </p:txBody>
      </p:sp>
    </p:spTree>
    <p:extLst>
      <p:ext uri="{BB962C8B-B14F-4D97-AF65-F5344CB8AC3E}">
        <p14:creationId xmlns:p14="http://schemas.microsoft.com/office/powerpoint/2010/main" val="725608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DA6B9D55-C84E-4D4E-9B22-6DBE138C8E68}"/>
              </a:ext>
            </a:extLst>
          </p:cNvPr>
          <p:cNvPicPr>
            <a:picLocks noChangeAspect="1"/>
          </p:cNvPicPr>
          <p:nvPr userDrawn="1"/>
        </p:nvPicPr>
        <p:blipFill rotWithShape="1">
          <a:blip r:embed="rId2" cstate="email">
            <a:alphaModFix amt="59000"/>
            <a:extLst>
              <a:ext uri="{28A0092B-C50C-407E-A947-70E740481C1C}">
                <a14:useLocalDpi xmlns:a14="http://schemas.microsoft.com/office/drawing/2010/main"/>
              </a:ext>
            </a:extLst>
          </a:blip>
          <a:srcRect/>
          <a:stretch/>
        </p:blipFill>
        <p:spPr>
          <a:xfrm>
            <a:off x="0" y="4"/>
            <a:ext cx="9144000" cy="6857999"/>
          </a:xfrm>
          <a:prstGeom prst="rect">
            <a:avLst/>
          </a:prstGeom>
          <a:effectLst>
            <a:outerShdw blurRad="50800" dist="50800" dir="5400000" algn="ctr" rotWithShape="0">
              <a:srgbClr val="000000">
                <a:alpha val="16000"/>
              </a:srgbClr>
            </a:outerShdw>
          </a:effectLst>
        </p:spPr>
      </p:pic>
      <p:sp>
        <p:nvSpPr>
          <p:cNvPr id="11" name="Triangle 8">
            <a:extLst>
              <a:ext uri="{FF2B5EF4-FFF2-40B4-BE49-F238E27FC236}">
                <a16:creationId xmlns:a16="http://schemas.microsoft.com/office/drawing/2014/main" xmlns="" id="{5BBDEFB1-7135-44C3-9010-91A53F05A502}"/>
              </a:ext>
            </a:extLst>
          </p:cNvPr>
          <p:cNvSpPr/>
          <p:nvPr userDrawn="1"/>
        </p:nvSpPr>
        <p:spPr>
          <a:xfrm>
            <a:off x="0" y="2151533"/>
            <a:ext cx="7745506" cy="4706471"/>
          </a:xfrm>
          <a:prstGeom prst="triangle">
            <a:avLst>
              <a:gd name="adj" fmla="val 0"/>
            </a:avLst>
          </a:prstGeom>
          <a:solidFill>
            <a:schemeClr val="tx1">
              <a:lumMod val="85000"/>
              <a:lumOff val="1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Box 3">
            <a:extLst>
              <a:ext uri="{FF2B5EF4-FFF2-40B4-BE49-F238E27FC236}">
                <a16:creationId xmlns:a16="http://schemas.microsoft.com/office/drawing/2014/main" xmlns="" id="{10AF3F7F-6356-47A2-909D-77001626C9D3}"/>
              </a:ext>
            </a:extLst>
          </p:cNvPr>
          <p:cNvSpPr txBox="1"/>
          <p:nvPr userDrawn="1"/>
        </p:nvSpPr>
        <p:spPr>
          <a:xfrm>
            <a:off x="6690601" y="6442505"/>
            <a:ext cx="2453399" cy="276999"/>
          </a:xfrm>
          <a:prstGeom prst="rect">
            <a:avLst/>
          </a:prstGeom>
          <a:noFill/>
        </p:spPr>
        <p:txBody>
          <a:bodyPr wrap="square" rtlCol="0">
            <a:spAutoFit/>
          </a:bodyPr>
          <a:lstStyle/>
          <a:p>
            <a:r>
              <a:rPr lang="en-US" sz="1200" dirty="0">
                <a:solidFill>
                  <a:schemeClr val="bg1"/>
                </a:solidFill>
              </a:rPr>
              <a:t>©2020 National Main Street Center</a:t>
            </a:r>
          </a:p>
        </p:txBody>
      </p:sp>
    </p:spTree>
    <p:extLst>
      <p:ext uri="{BB962C8B-B14F-4D97-AF65-F5344CB8AC3E}">
        <p14:creationId xmlns:p14="http://schemas.microsoft.com/office/powerpoint/2010/main" val="3242601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y Takeaway Slide">
    <p:spTree>
      <p:nvGrpSpPr>
        <p:cNvPr id="1" name=""/>
        <p:cNvGrpSpPr/>
        <p:nvPr/>
      </p:nvGrpSpPr>
      <p:grpSpPr>
        <a:xfrm>
          <a:off x="0" y="0"/>
          <a:ext cx="0" cy="0"/>
          <a:chOff x="0" y="0"/>
          <a:chExt cx="0" cy="0"/>
        </a:xfrm>
      </p:grpSpPr>
      <p:pic>
        <p:nvPicPr>
          <p:cNvPr id="13" name="Picture 12" descr="A city street&#10;&#10;Description generated with very high confidence">
            <a:extLst>
              <a:ext uri="{FF2B5EF4-FFF2-40B4-BE49-F238E27FC236}">
                <a16:creationId xmlns:a16="http://schemas.microsoft.com/office/drawing/2014/main" xmlns="" id="{8DDFCA04-D34E-4B01-941A-EF1223F0A75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0"/>
            <a:ext cx="9139257" cy="6858000"/>
          </a:xfrm>
          <a:prstGeom prst="rect">
            <a:avLst/>
          </a:prstGeom>
        </p:spPr>
      </p:pic>
      <p:sp>
        <p:nvSpPr>
          <p:cNvPr id="15" name="Text Placeholder 14">
            <a:extLst>
              <a:ext uri="{FF2B5EF4-FFF2-40B4-BE49-F238E27FC236}">
                <a16:creationId xmlns:a16="http://schemas.microsoft.com/office/drawing/2014/main" xmlns="" id="{018E3344-5032-41A6-BAF7-5298B9329268}"/>
              </a:ext>
            </a:extLst>
          </p:cNvPr>
          <p:cNvSpPr>
            <a:spLocks noGrp="1"/>
          </p:cNvSpPr>
          <p:nvPr>
            <p:ph type="body" sz="quarter" idx="10" hasCustomPrompt="1"/>
          </p:nvPr>
        </p:nvSpPr>
        <p:spPr>
          <a:xfrm>
            <a:off x="3801667" y="1254130"/>
            <a:ext cx="4967288" cy="5199063"/>
          </a:xfrm>
        </p:spPr>
        <p:txBody>
          <a:bodyPr/>
          <a:lstStyle>
            <a:lvl1pPr marL="0" indent="0">
              <a:lnSpc>
                <a:spcPct val="100000"/>
              </a:lnSpc>
              <a:spcBef>
                <a:spcPts val="1200"/>
              </a:spcBef>
              <a:buNone/>
              <a:defRPr sz="3600">
                <a:solidFill>
                  <a:srgbClr val="DFB904"/>
                </a:solidFill>
              </a:defRPr>
            </a:lvl1pPr>
            <a:lvl2pPr marL="457189" indent="0">
              <a:lnSpc>
                <a:spcPct val="100000"/>
              </a:lnSpc>
              <a:spcBef>
                <a:spcPts val="1200"/>
              </a:spcBef>
              <a:buNone/>
              <a:defRPr/>
            </a:lvl2pPr>
          </a:lstStyle>
          <a:p>
            <a:pPr lvl="0"/>
            <a:r>
              <a:rPr lang="en-US" dirty="0"/>
              <a:t>Insert text here</a:t>
            </a:r>
          </a:p>
          <a:p>
            <a:pPr lvl="1"/>
            <a:endParaRPr lang="en-US" dirty="0"/>
          </a:p>
        </p:txBody>
      </p:sp>
      <p:sp>
        <p:nvSpPr>
          <p:cNvPr id="4" name="TextBox 3">
            <a:extLst>
              <a:ext uri="{FF2B5EF4-FFF2-40B4-BE49-F238E27FC236}">
                <a16:creationId xmlns:a16="http://schemas.microsoft.com/office/drawing/2014/main" xmlns="" id="{07E186CB-9CC8-4C99-9AF0-76980F8B2205}"/>
              </a:ext>
            </a:extLst>
          </p:cNvPr>
          <p:cNvSpPr txBox="1"/>
          <p:nvPr userDrawn="1"/>
        </p:nvSpPr>
        <p:spPr>
          <a:xfrm>
            <a:off x="6500708" y="6453193"/>
            <a:ext cx="2453399" cy="276999"/>
          </a:xfrm>
          <a:prstGeom prst="rect">
            <a:avLst/>
          </a:prstGeom>
          <a:noFill/>
        </p:spPr>
        <p:txBody>
          <a:bodyPr wrap="square" rtlCol="0">
            <a:spAutoFit/>
          </a:bodyPr>
          <a:lstStyle/>
          <a:p>
            <a:r>
              <a:rPr lang="en-US" sz="1200" dirty="0">
                <a:solidFill>
                  <a:schemeClr val="bg1"/>
                </a:solidFill>
              </a:rPr>
              <a:t>©2020 National Main Street Center</a:t>
            </a:r>
          </a:p>
        </p:txBody>
      </p:sp>
    </p:spTree>
    <p:extLst>
      <p:ext uri="{BB962C8B-B14F-4D97-AF65-F5344CB8AC3E}">
        <p14:creationId xmlns:p14="http://schemas.microsoft.com/office/powerpoint/2010/main" val="3583516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Background_Green Bullets">
    <p:bg>
      <p:bgPr>
        <a:solidFill>
          <a:schemeClr val="bg1"/>
        </a:solidFill>
        <a:effectLst/>
      </p:bgPr>
    </p:bg>
    <p:spTree>
      <p:nvGrpSpPr>
        <p:cNvPr id="1" name=""/>
        <p:cNvGrpSpPr/>
        <p:nvPr/>
      </p:nvGrpSpPr>
      <p:grpSpPr>
        <a:xfrm>
          <a:off x="0" y="0"/>
          <a:ext cx="0" cy="0"/>
          <a:chOff x="0" y="0"/>
          <a:chExt cx="0" cy="0"/>
        </a:xfrm>
      </p:grpSpPr>
      <p:sp>
        <p:nvSpPr>
          <p:cNvPr id="7" name="Triangle 6">
            <a:extLst>
              <a:ext uri="{FF2B5EF4-FFF2-40B4-BE49-F238E27FC236}">
                <a16:creationId xmlns:a16="http://schemas.microsoft.com/office/drawing/2014/main" xmlns="" id="{AE759738-CD03-4071-BBFD-5B5BDE14E34F}"/>
              </a:ext>
            </a:extLst>
          </p:cNvPr>
          <p:cNvSpPr/>
          <p:nvPr userDrawn="1"/>
        </p:nvSpPr>
        <p:spPr>
          <a:xfrm rot="10800000">
            <a:off x="-3586" y="4001"/>
            <a:ext cx="9152504" cy="1801406"/>
          </a:xfrm>
          <a:custGeom>
            <a:avLst/>
            <a:gdLst>
              <a:gd name="connsiteX0" fmla="*/ 0 w 18987249"/>
              <a:gd name="connsiteY0" fmla="*/ 1918756 h 1918756"/>
              <a:gd name="connsiteX1" fmla="*/ 479689 w 18987249"/>
              <a:gd name="connsiteY1" fmla="*/ 0 h 1918756"/>
              <a:gd name="connsiteX2" fmla="*/ 18507560 w 18987249"/>
              <a:gd name="connsiteY2" fmla="*/ 0 h 1918756"/>
              <a:gd name="connsiteX3" fmla="*/ 18987249 w 18987249"/>
              <a:gd name="connsiteY3" fmla="*/ 1918756 h 1918756"/>
              <a:gd name="connsiteX4" fmla="*/ 0 w 18987249"/>
              <a:gd name="connsiteY4" fmla="*/ 1918756 h 1918756"/>
              <a:gd name="connsiteX0" fmla="*/ 0 w 18987249"/>
              <a:gd name="connsiteY0" fmla="*/ 1918756 h 1918756"/>
              <a:gd name="connsiteX1" fmla="*/ 3599407 w 18987249"/>
              <a:gd name="connsiteY1" fmla="*/ 1102659 h 1918756"/>
              <a:gd name="connsiteX2" fmla="*/ 18507560 w 18987249"/>
              <a:gd name="connsiteY2" fmla="*/ 0 h 1918756"/>
              <a:gd name="connsiteX3" fmla="*/ 18987249 w 18987249"/>
              <a:gd name="connsiteY3" fmla="*/ 1918756 h 1918756"/>
              <a:gd name="connsiteX4" fmla="*/ 0 w 18987249"/>
              <a:gd name="connsiteY4" fmla="*/ 1918756 h 1918756"/>
              <a:gd name="connsiteX0" fmla="*/ 3298934 w 15387842"/>
              <a:gd name="connsiteY0" fmla="*/ 1905309 h 1918756"/>
              <a:gd name="connsiteX1" fmla="*/ 0 w 15387842"/>
              <a:gd name="connsiteY1" fmla="*/ 1102659 h 1918756"/>
              <a:gd name="connsiteX2" fmla="*/ 14908153 w 15387842"/>
              <a:gd name="connsiteY2" fmla="*/ 0 h 1918756"/>
              <a:gd name="connsiteX3" fmla="*/ 15387842 w 15387842"/>
              <a:gd name="connsiteY3" fmla="*/ 1918756 h 1918756"/>
              <a:gd name="connsiteX4" fmla="*/ 3298934 w 15387842"/>
              <a:gd name="connsiteY4" fmla="*/ 1905309 h 1918756"/>
              <a:gd name="connsiteX0" fmla="*/ 4404 w 12093312"/>
              <a:gd name="connsiteY0" fmla="*/ 1905309 h 1918756"/>
              <a:gd name="connsiteX1" fmla="*/ 0 w 12093312"/>
              <a:gd name="connsiteY1" fmla="*/ 1250577 h 1918756"/>
              <a:gd name="connsiteX2" fmla="*/ 11613623 w 12093312"/>
              <a:gd name="connsiteY2" fmla="*/ 0 h 1918756"/>
              <a:gd name="connsiteX3" fmla="*/ 12093312 w 12093312"/>
              <a:gd name="connsiteY3" fmla="*/ 1918756 h 1918756"/>
              <a:gd name="connsiteX4" fmla="*/ 4404 w 12093312"/>
              <a:gd name="connsiteY4" fmla="*/ 1905309 h 1918756"/>
              <a:gd name="connsiteX0" fmla="*/ 4404 w 12111164"/>
              <a:gd name="connsiteY0" fmla="*/ 1811180 h 1824627"/>
              <a:gd name="connsiteX1" fmla="*/ 0 w 12111164"/>
              <a:gd name="connsiteY1" fmla="*/ 1156448 h 1824627"/>
              <a:gd name="connsiteX2" fmla="*/ 12111164 w 12111164"/>
              <a:gd name="connsiteY2" fmla="*/ 0 h 1824627"/>
              <a:gd name="connsiteX3" fmla="*/ 12093312 w 12111164"/>
              <a:gd name="connsiteY3" fmla="*/ 1824627 h 1824627"/>
              <a:gd name="connsiteX4" fmla="*/ 4404 w 12111164"/>
              <a:gd name="connsiteY4" fmla="*/ 1811180 h 1824627"/>
              <a:gd name="connsiteX0" fmla="*/ 0 w 12268124"/>
              <a:gd name="connsiteY0" fmla="*/ 1824627 h 1824627"/>
              <a:gd name="connsiteX1" fmla="*/ 156960 w 12268124"/>
              <a:gd name="connsiteY1" fmla="*/ 1156448 h 1824627"/>
              <a:gd name="connsiteX2" fmla="*/ 12268124 w 12268124"/>
              <a:gd name="connsiteY2" fmla="*/ 0 h 1824627"/>
              <a:gd name="connsiteX3" fmla="*/ 12250272 w 12268124"/>
              <a:gd name="connsiteY3" fmla="*/ 1824627 h 1824627"/>
              <a:gd name="connsiteX4" fmla="*/ 0 w 12268124"/>
              <a:gd name="connsiteY4" fmla="*/ 1824627 h 1824627"/>
              <a:gd name="connsiteX0" fmla="*/ 0 w 12268124"/>
              <a:gd name="connsiteY0" fmla="*/ 1824627 h 1824627"/>
              <a:gd name="connsiteX1" fmla="*/ 49384 w 12268124"/>
              <a:gd name="connsiteY1" fmla="*/ 1116107 h 1824627"/>
              <a:gd name="connsiteX2" fmla="*/ 12268124 w 12268124"/>
              <a:gd name="connsiteY2" fmla="*/ 0 h 1824627"/>
              <a:gd name="connsiteX3" fmla="*/ 12250272 w 12268124"/>
              <a:gd name="connsiteY3" fmla="*/ 1824627 h 1824627"/>
              <a:gd name="connsiteX4" fmla="*/ 0 w 12268124"/>
              <a:gd name="connsiteY4" fmla="*/ 1824627 h 1824627"/>
              <a:gd name="connsiteX0" fmla="*/ 0 w 12271538"/>
              <a:gd name="connsiteY0" fmla="*/ 1824627 h 1824627"/>
              <a:gd name="connsiteX1" fmla="*/ 49384 w 12271538"/>
              <a:gd name="connsiteY1" fmla="*/ 1116107 h 1824627"/>
              <a:gd name="connsiteX2" fmla="*/ 12268124 w 12271538"/>
              <a:gd name="connsiteY2" fmla="*/ 0 h 1824627"/>
              <a:gd name="connsiteX3" fmla="*/ 12271538 w 12271538"/>
              <a:gd name="connsiteY3" fmla="*/ 1824627 h 1824627"/>
              <a:gd name="connsiteX4" fmla="*/ 0 w 12271538"/>
              <a:gd name="connsiteY4" fmla="*/ 1824627 h 1824627"/>
              <a:gd name="connsiteX0" fmla="*/ 25044 w 12222154"/>
              <a:gd name="connsiteY0" fmla="*/ 1856525 h 1856525"/>
              <a:gd name="connsiteX1" fmla="*/ 0 w 12222154"/>
              <a:gd name="connsiteY1" fmla="*/ 1116107 h 1856525"/>
              <a:gd name="connsiteX2" fmla="*/ 12218740 w 12222154"/>
              <a:gd name="connsiteY2" fmla="*/ 0 h 1856525"/>
              <a:gd name="connsiteX3" fmla="*/ 12222154 w 12222154"/>
              <a:gd name="connsiteY3" fmla="*/ 1824627 h 1856525"/>
              <a:gd name="connsiteX4" fmla="*/ 25044 w 12222154"/>
              <a:gd name="connsiteY4" fmla="*/ 1856525 h 1856525"/>
              <a:gd name="connsiteX0" fmla="*/ 25044 w 12222154"/>
              <a:gd name="connsiteY0" fmla="*/ 1845892 h 1845892"/>
              <a:gd name="connsiteX1" fmla="*/ 0 w 12222154"/>
              <a:gd name="connsiteY1" fmla="*/ 1116107 h 1845892"/>
              <a:gd name="connsiteX2" fmla="*/ 12218740 w 12222154"/>
              <a:gd name="connsiteY2" fmla="*/ 0 h 1845892"/>
              <a:gd name="connsiteX3" fmla="*/ 12222154 w 12222154"/>
              <a:gd name="connsiteY3" fmla="*/ 1824627 h 1845892"/>
              <a:gd name="connsiteX4" fmla="*/ 25044 w 12222154"/>
              <a:gd name="connsiteY4" fmla="*/ 1845892 h 1845892"/>
              <a:gd name="connsiteX0" fmla="*/ 14411 w 12222154"/>
              <a:gd name="connsiteY0" fmla="*/ 1856524 h 1856524"/>
              <a:gd name="connsiteX1" fmla="*/ 0 w 12222154"/>
              <a:gd name="connsiteY1" fmla="*/ 1116107 h 1856524"/>
              <a:gd name="connsiteX2" fmla="*/ 12218740 w 12222154"/>
              <a:gd name="connsiteY2" fmla="*/ 0 h 1856524"/>
              <a:gd name="connsiteX3" fmla="*/ 12222154 w 12222154"/>
              <a:gd name="connsiteY3" fmla="*/ 1824627 h 1856524"/>
              <a:gd name="connsiteX4" fmla="*/ 14411 w 12222154"/>
              <a:gd name="connsiteY4" fmla="*/ 1856524 h 1856524"/>
              <a:gd name="connsiteX0" fmla="*/ 14411 w 12222154"/>
              <a:gd name="connsiteY0" fmla="*/ 1861073 h 1861073"/>
              <a:gd name="connsiteX1" fmla="*/ 0 w 12222154"/>
              <a:gd name="connsiteY1" fmla="*/ 1120656 h 1861073"/>
              <a:gd name="connsiteX2" fmla="*/ 12205093 w 12222154"/>
              <a:gd name="connsiteY2" fmla="*/ 0 h 1861073"/>
              <a:gd name="connsiteX3" fmla="*/ 12222154 w 12222154"/>
              <a:gd name="connsiteY3" fmla="*/ 1829176 h 1861073"/>
              <a:gd name="connsiteX4" fmla="*/ 14411 w 12222154"/>
              <a:gd name="connsiteY4" fmla="*/ 1861073 h 1861073"/>
              <a:gd name="connsiteX0" fmla="*/ 14411 w 12205093"/>
              <a:gd name="connsiteY0" fmla="*/ 1861073 h 1861073"/>
              <a:gd name="connsiteX1" fmla="*/ 0 w 12205093"/>
              <a:gd name="connsiteY1" fmla="*/ 1120656 h 1861073"/>
              <a:gd name="connsiteX2" fmla="*/ 12205093 w 12205093"/>
              <a:gd name="connsiteY2" fmla="*/ 0 h 1861073"/>
              <a:gd name="connsiteX3" fmla="*/ 12199408 w 12205093"/>
              <a:gd name="connsiteY3" fmla="*/ 1829176 h 1861073"/>
              <a:gd name="connsiteX4" fmla="*/ 14411 w 12205093"/>
              <a:gd name="connsiteY4" fmla="*/ 1861073 h 1861073"/>
              <a:gd name="connsiteX0" fmla="*/ 14411 w 12213056"/>
              <a:gd name="connsiteY0" fmla="*/ 1861073 h 1861073"/>
              <a:gd name="connsiteX1" fmla="*/ 0 w 12213056"/>
              <a:gd name="connsiteY1" fmla="*/ 1120656 h 1861073"/>
              <a:gd name="connsiteX2" fmla="*/ 12205093 w 12213056"/>
              <a:gd name="connsiteY2" fmla="*/ 0 h 1861073"/>
              <a:gd name="connsiteX3" fmla="*/ 12213056 w 12213056"/>
              <a:gd name="connsiteY3" fmla="*/ 1829176 h 1861073"/>
              <a:gd name="connsiteX4" fmla="*/ 14411 w 12213056"/>
              <a:gd name="connsiteY4" fmla="*/ 1861073 h 1861073"/>
              <a:gd name="connsiteX0" fmla="*/ 14411 w 12213056"/>
              <a:gd name="connsiteY0" fmla="*/ 1817006 h 1829176"/>
              <a:gd name="connsiteX1" fmla="*/ 0 w 12213056"/>
              <a:gd name="connsiteY1" fmla="*/ 1120656 h 1829176"/>
              <a:gd name="connsiteX2" fmla="*/ 12205093 w 12213056"/>
              <a:gd name="connsiteY2" fmla="*/ 0 h 1829176"/>
              <a:gd name="connsiteX3" fmla="*/ 12213056 w 12213056"/>
              <a:gd name="connsiteY3" fmla="*/ 1829176 h 1829176"/>
              <a:gd name="connsiteX4" fmla="*/ 14411 w 12213056"/>
              <a:gd name="connsiteY4" fmla="*/ 1817006 h 1829176"/>
              <a:gd name="connsiteX0" fmla="*/ 14411 w 12213056"/>
              <a:gd name="connsiteY0" fmla="*/ 1820678 h 1829176"/>
              <a:gd name="connsiteX1" fmla="*/ 0 w 12213056"/>
              <a:gd name="connsiteY1" fmla="*/ 1120656 h 1829176"/>
              <a:gd name="connsiteX2" fmla="*/ 12205093 w 12213056"/>
              <a:gd name="connsiteY2" fmla="*/ 0 h 1829176"/>
              <a:gd name="connsiteX3" fmla="*/ 12213056 w 12213056"/>
              <a:gd name="connsiteY3" fmla="*/ 1829176 h 1829176"/>
              <a:gd name="connsiteX4" fmla="*/ 14411 w 12213056"/>
              <a:gd name="connsiteY4" fmla="*/ 1820678 h 1829176"/>
              <a:gd name="connsiteX0" fmla="*/ 7067 w 12205712"/>
              <a:gd name="connsiteY0" fmla="*/ 1820678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7067 w 12205712"/>
              <a:gd name="connsiteY4" fmla="*/ 1820678 h 1829176"/>
              <a:gd name="connsiteX0" fmla="*/ 3395 w 12205712"/>
              <a:gd name="connsiteY0" fmla="*/ 1813333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3395 w 12205712"/>
              <a:gd name="connsiteY4" fmla="*/ 1813333 h 1829176"/>
              <a:gd name="connsiteX0" fmla="*/ 410 w 12210072"/>
              <a:gd name="connsiteY0" fmla="*/ 1754576 h 1829176"/>
              <a:gd name="connsiteX1" fmla="*/ 4360 w 12210072"/>
              <a:gd name="connsiteY1" fmla="*/ 1124329 h 1829176"/>
              <a:gd name="connsiteX2" fmla="*/ 12202109 w 12210072"/>
              <a:gd name="connsiteY2" fmla="*/ 0 h 1829176"/>
              <a:gd name="connsiteX3" fmla="*/ 12210072 w 12210072"/>
              <a:gd name="connsiteY3" fmla="*/ 1829176 h 1829176"/>
              <a:gd name="connsiteX4" fmla="*/ 410 w 12210072"/>
              <a:gd name="connsiteY4" fmla="*/ 1754576 h 1829176"/>
              <a:gd name="connsiteX0" fmla="*/ 95201 w 12205712"/>
              <a:gd name="connsiteY0" fmla="*/ 1710508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95201 w 12205712"/>
              <a:gd name="connsiteY4" fmla="*/ 1710508 h 1829176"/>
              <a:gd name="connsiteX0" fmla="*/ 87856 w 12198367"/>
              <a:gd name="connsiteY0" fmla="*/ 1710508 h 1829176"/>
              <a:gd name="connsiteX1" fmla="*/ 0 w 12198367"/>
              <a:gd name="connsiteY1" fmla="*/ 1120657 h 1829176"/>
              <a:gd name="connsiteX2" fmla="*/ 12190404 w 12198367"/>
              <a:gd name="connsiteY2" fmla="*/ 0 h 1829176"/>
              <a:gd name="connsiteX3" fmla="*/ 12198367 w 12198367"/>
              <a:gd name="connsiteY3" fmla="*/ 1829176 h 1829176"/>
              <a:gd name="connsiteX4" fmla="*/ 87856 w 12198367"/>
              <a:gd name="connsiteY4" fmla="*/ 1710508 h 1829176"/>
              <a:gd name="connsiteX0" fmla="*/ 410 w 12202728"/>
              <a:gd name="connsiteY0" fmla="*/ 1798643 h 1829176"/>
              <a:gd name="connsiteX1" fmla="*/ 4361 w 12202728"/>
              <a:gd name="connsiteY1" fmla="*/ 1120657 h 1829176"/>
              <a:gd name="connsiteX2" fmla="*/ 12194765 w 12202728"/>
              <a:gd name="connsiteY2" fmla="*/ 0 h 1829176"/>
              <a:gd name="connsiteX3" fmla="*/ 12202728 w 12202728"/>
              <a:gd name="connsiteY3" fmla="*/ 1829176 h 1829176"/>
              <a:gd name="connsiteX4" fmla="*/ 410 w 12202728"/>
              <a:gd name="connsiteY4" fmla="*/ 1798643 h 1829176"/>
              <a:gd name="connsiteX0" fmla="*/ 410 w 12199316"/>
              <a:gd name="connsiteY0" fmla="*/ 1798643 h 1798643"/>
              <a:gd name="connsiteX1" fmla="*/ 4361 w 12199316"/>
              <a:gd name="connsiteY1" fmla="*/ 1120657 h 1798643"/>
              <a:gd name="connsiteX2" fmla="*/ 12194765 w 12199316"/>
              <a:gd name="connsiteY2" fmla="*/ 0 h 1798643"/>
              <a:gd name="connsiteX3" fmla="*/ 12199316 w 12199316"/>
              <a:gd name="connsiteY3" fmla="*/ 1754113 h 1798643"/>
              <a:gd name="connsiteX4" fmla="*/ 410 w 12199316"/>
              <a:gd name="connsiteY4" fmla="*/ 1798643 h 1798643"/>
              <a:gd name="connsiteX0" fmla="*/ 410 w 12194863"/>
              <a:gd name="connsiteY0" fmla="*/ 1798643 h 1798643"/>
              <a:gd name="connsiteX1" fmla="*/ 4361 w 12194863"/>
              <a:gd name="connsiteY1" fmla="*/ 1120657 h 1798643"/>
              <a:gd name="connsiteX2" fmla="*/ 12194765 w 12194863"/>
              <a:gd name="connsiteY2" fmla="*/ 0 h 1798643"/>
              <a:gd name="connsiteX3" fmla="*/ 12148137 w 12194863"/>
              <a:gd name="connsiteY3" fmla="*/ 1566456 h 1798643"/>
              <a:gd name="connsiteX4" fmla="*/ 410 w 12194863"/>
              <a:gd name="connsiteY4" fmla="*/ 1798643 h 1798643"/>
              <a:gd name="connsiteX0" fmla="*/ 623 w 12195076"/>
              <a:gd name="connsiteY0" fmla="*/ 1798643 h 1798643"/>
              <a:gd name="connsiteX1" fmla="*/ 1162 w 12195076"/>
              <a:gd name="connsiteY1" fmla="*/ 1120657 h 1798643"/>
              <a:gd name="connsiteX2" fmla="*/ 12194978 w 12195076"/>
              <a:gd name="connsiteY2" fmla="*/ 0 h 1798643"/>
              <a:gd name="connsiteX3" fmla="*/ 12148350 w 12195076"/>
              <a:gd name="connsiteY3" fmla="*/ 1566456 h 1798643"/>
              <a:gd name="connsiteX4" fmla="*/ 623 w 12195076"/>
              <a:gd name="connsiteY4" fmla="*/ 1798643 h 1798643"/>
              <a:gd name="connsiteX0" fmla="*/ 2873 w 12197326"/>
              <a:gd name="connsiteY0" fmla="*/ 1798643 h 1798643"/>
              <a:gd name="connsiteX1" fmla="*/ 0 w 12197326"/>
              <a:gd name="connsiteY1" fmla="*/ 1124069 h 1798643"/>
              <a:gd name="connsiteX2" fmla="*/ 12197228 w 12197326"/>
              <a:gd name="connsiteY2" fmla="*/ 0 h 1798643"/>
              <a:gd name="connsiteX3" fmla="*/ 12150600 w 12197326"/>
              <a:gd name="connsiteY3" fmla="*/ 1566456 h 1798643"/>
              <a:gd name="connsiteX4" fmla="*/ 2873 w 12197326"/>
              <a:gd name="connsiteY4" fmla="*/ 1798643 h 1798643"/>
              <a:gd name="connsiteX0" fmla="*/ 647 w 12198275"/>
              <a:gd name="connsiteY0" fmla="*/ 1798643 h 1798643"/>
              <a:gd name="connsiteX1" fmla="*/ 949 w 12198275"/>
              <a:gd name="connsiteY1" fmla="*/ 1124069 h 1798643"/>
              <a:gd name="connsiteX2" fmla="*/ 12198177 w 12198275"/>
              <a:gd name="connsiteY2" fmla="*/ 0 h 1798643"/>
              <a:gd name="connsiteX3" fmla="*/ 12151549 w 12198275"/>
              <a:gd name="connsiteY3" fmla="*/ 1566456 h 1798643"/>
              <a:gd name="connsiteX4" fmla="*/ 647 w 12198275"/>
              <a:gd name="connsiteY4" fmla="*/ 1798643 h 1798643"/>
              <a:gd name="connsiteX0" fmla="*/ 647 w 12198605"/>
              <a:gd name="connsiteY0" fmla="*/ 1798643 h 1801406"/>
              <a:gd name="connsiteX1" fmla="*/ 949 w 12198605"/>
              <a:gd name="connsiteY1" fmla="*/ 1124069 h 1801406"/>
              <a:gd name="connsiteX2" fmla="*/ 12198177 w 12198605"/>
              <a:gd name="connsiteY2" fmla="*/ 0 h 1801406"/>
              <a:gd name="connsiteX3" fmla="*/ 12192824 w 12198605"/>
              <a:gd name="connsiteY3" fmla="*/ 1801406 h 1801406"/>
              <a:gd name="connsiteX4" fmla="*/ 647 w 12198605"/>
              <a:gd name="connsiteY4" fmla="*/ 1798643 h 1801406"/>
              <a:gd name="connsiteX0" fmla="*/ 647 w 12198755"/>
              <a:gd name="connsiteY0" fmla="*/ 1798643 h 1801406"/>
              <a:gd name="connsiteX1" fmla="*/ 949 w 12198755"/>
              <a:gd name="connsiteY1" fmla="*/ 1124069 h 1801406"/>
              <a:gd name="connsiteX2" fmla="*/ 12198177 w 12198755"/>
              <a:gd name="connsiteY2" fmla="*/ 0 h 1801406"/>
              <a:gd name="connsiteX3" fmla="*/ 12195999 w 12198755"/>
              <a:gd name="connsiteY3" fmla="*/ 1801406 h 1801406"/>
              <a:gd name="connsiteX4" fmla="*/ 647 w 12198755"/>
              <a:gd name="connsiteY4" fmla="*/ 1798643 h 1801406"/>
              <a:gd name="connsiteX0" fmla="*/ 304 w 12205556"/>
              <a:gd name="connsiteY0" fmla="*/ 1798643 h 1801406"/>
              <a:gd name="connsiteX1" fmla="*/ 7750 w 12205556"/>
              <a:gd name="connsiteY1" fmla="*/ 1124069 h 1801406"/>
              <a:gd name="connsiteX2" fmla="*/ 12204978 w 12205556"/>
              <a:gd name="connsiteY2" fmla="*/ 0 h 1801406"/>
              <a:gd name="connsiteX3" fmla="*/ 12202800 w 12205556"/>
              <a:gd name="connsiteY3" fmla="*/ 1801406 h 1801406"/>
              <a:gd name="connsiteX4" fmla="*/ 304 w 12205556"/>
              <a:gd name="connsiteY4" fmla="*/ 1798643 h 1801406"/>
              <a:gd name="connsiteX0" fmla="*/ 470 w 12200960"/>
              <a:gd name="connsiteY0" fmla="*/ 1798643 h 1801406"/>
              <a:gd name="connsiteX1" fmla="*/ 3154 w 12200960"/>
              <a:gd name="connsiteY1" fmla="*/ 1124069 h 1801406"/>
              <a:gd name="connsiteX2" fmla="*/ 12200382 w 12200960"/>
              <a:gd name="connsiteY2" fmla="*/ 0 h 1801406"/>
              <a:gd name="connsiteX3" fmla="*/ 12198204 w 12200960"/>
              <a:gd name="connsiteY3" fmla="*/ 1801406 h 1801406"/>
              <a:gd name="connsiteX4" fmla="*/ 470 w 12200960"/>
              <a:gd name="connsiteY4" fmla="*/ 1798643 h 1801406"/>
              <a:gd name="connsiteX0" fmla="*/ 2079 w 12197806"/>
              <a:gd name="connsiteY0" fmla="*/ 1798643 h 1801406"/>
              <a:gd name="connsiteX1" fmla="*/ 0 w 12197806"/>
              <a:gd name="connsiteY1" fmla="*/ 1124069 h 1801406"/>
              <a:gd name="connsiteX2" fmla="*/ 12197228 w 12197806"/>
              <a:gd name="connsiteY2" fmla="*/ 0 h 1801406"/>
              <a:gd name="connsiteX3" fmla="*/ 12195050 w 12197806"/>
              <a:gd name="connsiteY3" fmla="*/ 1801406 h 1801406"/>
              <a:gd name="connsiteX4" fmla="*/ 2079 w 12197806"/>
              <a:gd name="connsiteY4" fmla="*/ 1798643 h 1801406"/>
              <a:gd name="connsiteX0" fmla="*/ 647 w 12198755"/>
              <a:gd name="connsiteY0" fmla="*/ 1791500 h 1801406"/>
              <a:gd name="connsiteX1" fmla="*/ 949 w 12198755"/>
              <a:gd name="connsiteY1" fmla="*/ 1124069 h 1801406"/>
              <a:gd name="connsiteX2" fmla="*/ 12198177 w 12198755"/>
              <a:gd name="connsiteY2" fmla="*/ 0 h 1801406"/>
              <a:gd name="connsiteX3" fmla="*/ 12195999 w 12198755"/>
              <a:gd name="connsiteY3" fmla="*/ 1801406 h 1801406"/>
              <a:gd name="connsiteX4" fmla="*/ 647 w 12198755"/>
              <a:gd name="connsiteY4" fmla="*/ 1791500 h 1801406"/>
              <a:gd name="connsiteX0" fmla="*/ 647 w 12198755"/>
              <a:gd name="connsiteY0" fmla="*/ 1803407 h 1803407"/>
              <a:gd name="connsiteX1" fmla="*/ 949 w 12198755"/>
              <a:gd name="connsiteY1" fmla="*/ 1124069 h 1803407"/>
              <a:gd name="connsiteX2" fmla="*/ 12198177 w 12198755"/>
              <a:gd name="connsiteY2" fmla="*/ 0 h 1803407"/>
              <a:gd name="connsiteX3" fmla="*/ 12195999 w 12198755"/>
              <a:gd name="connsiteY3" fmla="*/ 1801406 h 1803407"/>
              <a:gd name="connsiteX4" fmla="*/ 647 w 12198755"/>
              <a:gd name="connsiteY4" fmla="*/ 1803407 h 1803407"/>
              <a:gd name="connsiteX0" fmla="*/ 369 w 12203239"/>
              <a:gd name="connsiteY0" fmla="*/ 1805788 h 1805788"/>
              <a:gd name="connsiteX1" fmla="*/ 5433 w 12203239"/>
              <a:gd name="connsiteY1" fmla="*/ 1124069 h 1805788"/>
              <a:gd name="connsiteX2" fmla="*/ 12202661 w 12203239"/>
              <a:gd name="connsiteY2" fmla="*/ 0 h 1805788"/>
              <a:gd name="connsiteX3" fmla="*/ 12200483 w 12203239"/>
              <a:gd name="connsiteY3" fmla="*/ 1801406 h 1805788"/>
              <a:gd name="connsiteX4" fmla="*/ 369 w 12203239"/>
              <a:gd name="connsiteY4" fmla="*/ 1805788 h 1805788"/>
              <a:gd name="connsiteX0" fmla="*/ 369 w 12203239"/>
              <a:gd name="connsiteY0" fmla="*/ 1801026 h 1801406"/>
              <a:gd name="connsiteX1" fmla="*/ 5433 w 12203239"/>
              <a:gd name="connsiteY1" fmla="*/ 1124069 h 1801406"/>
              <a:gd name="connsiteX2" fmla="*/ 12202661 w 12203239"/>
              <a:gd name="connsiteY2" fmla="*/ 0 h 1801406"/>
              <a:gd name="connsiteX3" fmla="*/ 12200483 w 12203239"/>
              <a:gd name="connsiteY3" fmla="*/ 1801406 h 1801406"/>
              <a:gd name="connsiteX4" fmla="*/ 369 w 12203239"/>
              <a:gd name="connsiteY4" fmla="*/ 1801026 h 1801406"/>
              <a:gd name="connsiteX0" fmla="*/ 469 w 12203339"/>
              <a:gd name="connsiteY0" fmla="*/ 1801026 h 1801406"/>
              <a:gd name="connsiteX1" fmla="*/ 3152 w 12203339"/>
              <a:gd name="connsiteY1" fmla="*/ 1124069 h 1801406"/>
              <a:gd name="connsiteX2" fmla="*/ 12202761 w 12203339"/>
              <a:gd name="connsiteY2" fmla="*/ 0 h 1801406"/>
              <a:gd name="connsiteX3" fmla="*/ 12200583 w 12203339"/>
              <a:gd name="connsiteY3" fmla="*/ 1801406 h 1801406"/>
              <a:gd name="connsiteX4" fmla="*/ 469 w 12203339"/>
              <a:gd name="connsiteY4" fmla="*/ 1801026 h 1801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3339" h="1801406">
                <a:moveTo>
                  <a:pt x="469" y="1801026"/>
                </a:moveTo>
                <a:cubicBezTo>
                  <a:pt x="-1887" y="1568910"/>
                  <a:pt x="5508" y="1356185"/>
                  <a:pt x="3152" y="1124069"/>
                </a:cubicBezTo>
                <a:lnTo>
                  <a:pt x="12202761" y="0"/>
                </a:lnTo>
                <a:cubicBezTo>
                  <a:pt x="12205415" y="609725"/>
                  <a:pt x="12197929" y="1191681"/>
                  <a:pt x="12200583" y="1801406"/>
                </a:cubicBezTo>
                <a:lnTo>
                  <a:pt x="469" y="1801026"/>
                </a:lnTo>
                <a:close/>
              </a:path>
            </a:pathLst>
          </a:custGeom>
          <a:solidFill>
            <a:srgbClr val="006C7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a:t>
            </a:r>
          </a:p>
        </p:txBody>
      </p:sp>
      <p:sp>
        <p:nvSpPr>
          <p:cNvPr id="8" name="Triangle 11">
            <a:extLst>
              <a:ext uri="{FF2B5EF4-FFF2-40B4-BE49-F238E27FC236}">
                <a16:creationId xmlns:a16="http://schemas.microsoft.com/office/drawing/2014/main" xmlns="" id="{5F120A03-C0E7-4F9E-BCB6-422AD7A6FEC8}"/>
              </a:ext>
            </a:extLst>
          </p:cNvPr>
          <p:cNvSpPr/>
          <p:nvPr userDrawn="1"/>
        </p:nvSpPr>
        <p:spPr>
          <a:xfrm rot="10800000">
            <a:off x="-5117" y="2938"/>
            <a:ext cx="9153879" cy="1688709"/>
          </a:xfrm>
          <a:custGeom>
            <a:avLst/>
            <a:gdLst>
              <a:gd name="connsiteX0" fmla="*/ 0 w 12192000"/>
              <a:gd name="connsiteY0" fmla="*/ 1715410 h 1715410"/>
              <a:gd name="connsiteX1" fmla="*/ 0 w 12192000"/>
              <a:gd name="connsiteY1" fmla="*/ 0 h 1715410"/>
              <a:gd name="connsiteX2" fmla="*/ 12192000 w 12192000"/>
              <a:gd name="connsiteY2" fmla="*/ 1715410 h 1715410"/>
              <a:gd name="connsiteX3" fmla="*/ 0 w 12192000"/>
              <a:gd name="connsiteY3" fmla="*/ 1715410 h 1715410"/>
              <a:gd name="connsiteX0" fmla="*/ 0 w 12192000"/>
              <a:gd name="connsiteY0" fmla="*/ 1708065 h 1715410"/>
              <a:gd name="connsiteX1" fmla="*/ 0 w 12192000"/>
              <a:gd name="connsiteY1" fmla="*/ 0 h 1715410"/>
              <a:gd name="connsiteX2" fmla="*/ 12192000 w 12192000"/>
              <a:gd name="connsiteY2" fmla="*/ 1715410 h 1715410"/>
              <a:gd name="connsiteX3" fmla="*/ 0 w 12192000"/>
              <a:gd name="connsiteY3" fmla="*/ 1708065 h 1715410"/>
              <a:gd name="connsiteX0" fmla="*/ 0 w 12192000"/>
              <a:gd name="connsiteY0" fmla="*/ 1708065 h 1715410"/>
              <a:gd name="connsiteX1" fmla="*/ 11017 w 12192000"/>
              <a:gd name="connsiteY1" fmla="*/ 0 h 1715410"/>
              <a:gd name="connsiteX2" fmla="*/ 12192000 w 12192000"/>
              <a:gd name="connsiteY2" fmla="*/ 1715410 h 1715410"/>
              <a:gd name="connsiteX3" fmla="*/ 0 w 12192000"/>
              <a:gd name="connsiteY3" fmla="*/ 1708065 h 1715410"/>
              <a:gd name="connsiteX0" fmla="*/ 0 w 12192000"/>
              <a:gd name="connsiteY0" fmla="*/ 1708065 h 1715410"/>
              <a:gd name="connsiteX1" fmla="*/ 3673 w 12192000"/>
              <a:gd name="connsiteY1" fmla="*/ 0 h 1715410"/>
              <a:gd name="connsiteX2" fmla="*/ 12192000 w 12192000"/>
              <a:gd name="connsiteY2" fmla="*/ 1715410 h 1715410"/>
              <a:gd name="connsiteX3" fmla="*/ 0 w 12192000"/>
              <a:gd name="connsiteY3" fmla="*/ 1708065 h 1715410"/>
              <a:gd name="connsiteX0" fmla="*/ 1061 w 12189388"/>
              <a:gd name="connsiteY0" fmla="*/ 1708065 h 1715410"/>
              <a:gd name="connsiteX1" fmla="*/ 1061 w 12189388"/>
              <a:gd name="connsiteY1" fmla="*/ 0 h 1715410"/>
              <a:gd name="connsiteX2" fmla="*/ 12189388 w 12189388"/>
              <a:gd name="connsiteY2" fmla="*/ 1715410 h 1715410"/>
              <a:gd name="connsiteX3" fmla="*/ 1061 w 12189388"/>
              <a:gd name="connsiteY3" fmla="*/ 1708065 h 1715410"/>
              <a:gd name="connsiteX0" fmla="*/ 1061 w 12189388"/>
              <a:gd name="connsiteY0" fmla="*/ 1708065 h 1715410"/>
              <a:gd name="connsiteX1" fmla="*/ 1061 w 12189388"/>
              <a:gd name="connsiteY1" fmla="*/ 0 h 1715410"/>
              <a:gd name="connsiteX2" fmla="*/ 12189388 w 12189388"/>
              <a:gd name="connsiteY2" fmla="*/ 1715410 h 1715410"/>
              <a:gd name="connsiteX3" fmla="*/ 1061 w 12189388"/>
              <a:gd name="connsiteY3" fmla="*/ 1708065 h 1715410"/>
              <a:gd name="connsiteX0" fmla="*/ 0 w 12191999"/>
              <a:gd name="connsiteY0" fmla="*/ 1693376 h 1715410"/>
              <a:gd name="connsiteX1" fmla="*/ 3672 w 12191999"/>
              <a:gd name="connsiteY1" fmla="*/ 0 h 1715410"/>
              <a:gd name="connsiteX2" fmla="*/ 12191999 w 12191999"/>
              <a:gd name="connsiteY2" fmla="*/ 1715410 h 1715410"/>
              <a:gd name="connsiteX3" fmla="*/ 0 w 12191999"/>
              <a:gd name="connsiteY3" fmla="*/ 1693376 h 1715410"/>
              <a:gd name="connsiteX0" fmla="*/ 1060 w 12193059"/>
              <a:gd name="connsiteY0" fmla="*/ 1693376 h 1715410"/>
              <a:gd name="connsiteX1" fmla="*/ 1059 w 12193059"/>
              <a:gd name="connsiteY1" fmla="*/ 0 h 1715410"/>
              <a:gd name="connsiteX2" fmla="*/ 12193059 w 12193059"/>
              <a:gd name="connsiteY2" fmla="*/ 1715410 h 1715410"/>
              <a:gd name="connsiteX3" fmla="*/ 1060 w 12193059"/>
              <a:gd name="connsiteY3" fmla="*/ 1693376 h 1715410"/>
              <a:gd name="connsiteX0" fmla="*/ 33289 w 12192237"/>
              <a:gd name="connsiteY0" fmla="*/ 1652981 h 1715410"/>
              <a:gd name="connsiteX1" fmla="*/ 237 w 12192237"/>
              <a:gd name="connsiteY1" fmla="*/ 0 h 1715410"/>
              <a:gd name="connsiteX2" fmla="*/ 12192237 w 12192237"/>
              <a:gd name="connsiteY2" fmla="*/ 1715410 h 1715410"/>
              <a:gd name="connsiteX3" fmla="*/ 33289 w 12192237"/>
              <a:gd name="connsiteY3" fmla="*/ 1652981 h 1715410"/>
              <a:gd name="connsiteX0" fmla="*/ 1060 w 12193059"/>
              <a:gd name="connsiteY0" fmla="*/ 1682359 h 1715410"/>
              <a:gd name="connsiteX1" fmla="*/ 1059 w 12193059"/>
              <a:gd name="connsiteY1" fmla="*/ 0 h 1715410"/>
              <a:gd name="connsiteX2" fmla="*/ 12193059 w 12193059"/>
              <a:gd name="connsiteY2" fmla="*/ 1715410 h 1715410"/>
              <a:gd name="connsiteX3" fmla="*/ 1060 w 12193059"/>
              <a:gd name="connsiteY3" fmla="*/ 1682359 h 1715410"/>
              <a:gd name="connsiteX0" fmla="*/ 1060 w 12189647"/>
              <a:gd name="connsiteY0" fmla="*/ 1682359 h 1682359"/>
              <a:gd name="connsiteX1" fmla="*/ 1059 w 12189647"/>
              <a:gd name="connsiteY1" fmla="*/ 0 h 1682359"/>
              <a:gd name="connsiteX2" fmla="*/ 12189647 w 12189647"/>
              <a:gd name="connsiteY2" fmla="*/ 1674467 h 1682359"/>
              <a:gd name="connsiteX3" fmla="*/ 1060 w 12189647"/>
              <a:gd name="connsiteY3" fmla="*/ 1682359 h 1682359"/>
              <a:gd name="connsiteX0" fmla="*/ 1060 w 12169175"/>
              <a:gd name="connsiteY0" fmla="*/ 1682359 h 1682359"/>
              <a:gd name="connsiteX1" fmla="*/ 1059 w 12169175"/>
              <a:gd name="connsiteY1" fmla="*/ 0 h 1682359"/>
              <a:gd name="connsiteX2" fmla="*/ 12169175 w 12169175"/>
              <a:gd name="connsiteY2" fmla="*/ 1674467 h 1682359"/>
              <a:gd name="connsiteX3" fmla="*/ 1060 w 12169175"/>
              <a:gd name="connsiteY3" fmla="*/ 1682359 h 1682359"/>
              <a:gd name="connsiteX0" fmla="*/ 1060 w 12196471"/>
              <a:gd name="connsiteY0" fmla="*/ 1682359 h 1682359"/>
              <a:gd name="connsiteX1" fmla="*/ 1059 w 12196471"/>
              <a:gd name="connsiteY1" fmla="*/ 0 h 1682359"/>
              <a:gd name="connsiteX2" fmla="*/ 12196471 w 12196471"/>
              <a:gd name="connsiteY2" fmla="*/ 1674467 h 1682359"/>
              <a:gd name="connsiteX3" fmla="*/ 1060 w 12196471"/>
              <a:gd name="connsiteY3" fmla="*/ 1682359 h 1682359"/>
              <a:gd name="connsiteX0" fmla="*/ 1060 w 12213530"/>
              <a:gd name="connsiteY0" fmla="*/ 1682359 h 1682359"/>
              <a:gd name="connsiteX1" fmla="*/ 1059 w 12213530"/>
              <a:gd name="connsiteY1" fmla="*/ 0 h 1682359"/>
              <a:gd name="connsiteX2" fmla="*/ 12213530 w 12213530"/>
              <a:gd name="connsiteY2" fmla="*/ 1677879 h 1682359"/>
              <a:gd name="connsiteX3" fmla="*/ 1060 w 12213530"/>
              <a:gd name="connsiteY3" fmla="*/ 1682359 h 1682359"/>
              <a:gd name="connsiteX0" fmla="*/ 1060 w 12199882"/>
              <a:gd name="connsiteY0" fmla="*/ 1682359 h 1684703"/>
              <a:gd name="connsiteX1" fmla="*/ 1059 w 12199882"/>
              <a:gd name="connsiteY1" fmla="*/ 0 h 1684703"/>
              <a:gd name="connsiteX2" fmla="*/ 12199882 w 12199882"/>
              <a:gd name="connsiteY2" fmla="*/ 1684703 h 1684703"/>
              <a:gd name="connsiteX3" fmla="*/ 1060 w 12199882"/>
              <a:gd name="connsiteY3" fmla="*/ 1682359 h 1684703"/>
              <a:gd name="connsiteX0" fmla="*/ 0 w 12205172"/>
              <a:gd name="connsiteY0" fmla="*/ 1688709 h 1688709"/>
              <a:gd name="connsiteX1" fmla="*/ 6349 w 12205172"/>
              <a:gd name="connsiteY1" fmla="*/ 0 h 1688709"/>
              <a:gd name="connsiteX2" fmla="*/ 12205172 w 12205172"/>
              <a:gd name="connsiteY2" fmla="*/ 1684703 h 1688709"/>
              <a:gd name="connsiteX3" fmla="*/ 0 w 12205172"/>
              <a:gd name="connsiteY3" fmla="*/ 1688709 h 1688709"/>
            </a:gdLst>
            <a:ahLst/>
            <a:cxnLst>
              <a:cxn ang="0">
                <a:pos x="connsiteX0" y="connsiteY0"/>
              </a:cxn>
              <a:cxn ang="0">
                <a:pos x="connsiteX1" y="connsiteY1"/>
              </a:cxn>
              <a:cxn ang="0">
                <a:pos x="connsiteX2" y="connsiteY2"/>
              </a:cxn>
              <a:cxn ang="0">
                <a:pos x="connsiteX3" y="connsiteY3"/>
              </a:cxn>
            </a:cxnLst>
            <a:rect l="l" t="t" r="r" b="b"/>
            <a:pathLst>
              <a:path w="12205172" h="1688709">
                <a:moveTo>
                  <a:pt x="0" y="1688709"/>
                </a:moveTo>
                <a:cubicBezTo>
                  <a:pt x="3672" y="1119354"/>
                  <a:pt x="2677" y="569355"/>
                  <a:pt x="6349" y="0"/>
                </a:cubicBezTo>
                <a:lnTo>
                  <a:pt x="12205172" y="1684703"/>
                </a:lnTo>
                <a:lnTo>
                  <a:pt x="0" y="1688709"/>
                </a:lnTo>
                <a:close/>
              </a:path>
            </a:pathLst>
          </a:custGeom>
          <a:solidFill>
            <a:srgbClr val="17788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xmlns="" id="{5382C962-96E6-4CFD-83D4-DC3A0450E6C9}"/>
              </a:ext>
            </a:extLst>
          </p:cNvPr>
          <p:cNvSpPr>
            <a:spLocks noGrp="1"/>
          </p:cNvSpPr>
          <p:nvPr>
            <p:ph idx="1"/>
          </p:nvPr>
        </p:nvSpPr>
        <p:spPr>
          <a:xfrm>
            <a:off x="628650" y="1825625"/>
            <a:ext cx="7886700" cy="4351338"/>
          </a:xfrm>
        </p:spPr>
        <p:txBody>
          <a:bodyPr/>
          <a:lstStyle>
            <a:lvl1pPr marL="228594" indent="-228594">
              <a:lnSpc>
                <a:spcPct val="100000"/>
              </a:lnSpc>
              <a:spcBef>
                <a:spcPts val="1200"/>
              </a:spcBef>
              <a:buClr>
                <a:srgbClr val="629B33"/>
              </a:buClr>
              <a:buFont typeface="Calibri" panose="020F0502020204030204" pitchFamily="34" charset="0"/>
              <a:buChar char="+"/>
              <a:defRPr/>
            </a:lvl1pPr>
            <a:lvl2pPr marL="685783" indent="-228594">
              <a:lnSpc>
                <a:spcPct val="100000"/>
              </a:lnSpc>
              <a:spcBef>
                <a:spcPts val="1200"/>
              </a:spcBef>
              <a:buClr>
                <a:srgbClr val="629B33"/>
              </a:buClr>
              <a:buFont typeface="Calibri" panose="020F0502020204030204" pitchFamily="34" charset="0"/>
              <a:buChar char="–"/>
              <a:defRPr/>
            </a:lvl2pPr>
            <a:lvl3pPr marL="1142971" indent="-228594">
              <a:lnSpc>
                <a:spcPct val="100000"/>
              </a:lnSpc>
              <a:spcBef>
                <a:spcPts val="1200"/>
              </a:spcBef>
              <a:buClr>
                <a:srgbClr val="629B33"/>
              </a:buClr>
              <a:buFont typeface="Calibri" panose="020F0502020204030204" pitchFamily="34" charset="0"/>
              <a:buChar char="–"/>
              <a:defRPr/>
            </a:lvl3pPr>
            <a:lvl4pPr marL="1600160" indent="-228594">
              <a:lnSpc>
                <a:spcPct val="100000"/>
              </a:lnSpc>
              <a:spcBef>
                <a:spcPts val="1200"/>
              </a:spcBef>
              <a:buClr>
                <a:srgbClr val="629B33"/>
              </a:buClr>
              <a:buFont typeface="Calibri" panose="020F0502020204030204" pitchFamily="34" charset="0"/>
              <a:buChar char="–"/>
              <a:defRPr/>
            </a:lvl4pPr>
            <a:lvl5pPr marL="2057349" indent="-228594">
              <a:lnSpc>
                <a:spcPct val="100000"/>
              </a:lnSpc>
              <a:spcBef>
                <a:spcPts val="1200"/>
              </a:spcBef>
              <a:buClr>
                <a:srgbClr val="629B33"/>
              </a:buClr>
              <a:buFont typeface="Calibri" panose="020F050202020403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xmlns="" id="{51A731A0-68D3-4D0D-A02A-4BFA4C47711C}"/>
              </a:ext>
            </a:extLst>
          </p:cNvPr>
          <p:cNvSpPr>
            <a:spLocks noGrp="1"/>
          </p:cNvSpPr>
          <p:nvPr>
            <p:ph type="title"/>
          </p:nvPr>
        </p:nvSpPr>
        <p:spPr>
          <a:xfrm>
            <a:off x="628650" y="352611"/>
            <a:ext cx="7886700" cy="656851"/>
          </a:xfrm>
        </p:spPr>
        <p:txBody>
          <a:bodyPr>
            <a:normAutofit/>
          </a:bodyPr>
          <a:lstStyle>
            <a:lvl1pPr algn="l">
              <a:defRPr sz="3600" b="1" cap="all" spc="300" baseline="0">
                <a:solidFill>
                  <a:schemeClr val="bg1"/>
                </a:solidFill>
              </a:defRPr>
            </a:lvl1pPr>
          </a:lstStyle>
          <a:p>
            <a:r>
              <a:rPr lang="en-US" dirty="0"/>
              <a:t>Click to edit Master title style</a:t>
            </a:r>
          </a:p>
        </p:txBody>
      </p:sp>
      <p:sp>
        <p:nvSpPr>
          <p:cNvPr id="10" name="TextBox 9">
            <a:extLst>
              <a:ext uri="{FF2B5EF4-FFF2-40B4-BE49-F238E27FC236}">
                <a16:creationId xmlns:a16="http://schemas.microsoft.com/office/drawing/2014/main" xmlns="" id="{41EE9BB4-CC9A-4C8C-BA21-E090E2921BD7}"/>
              </a:ext>
            </a:extLst>
          </p:cNvPr>
          <p:cNvSpPr txBox="1"/>
          <p:nvPr userDrawn="1"/>
        </p:nvSpPr>
        <p:spPr>
          <a:xfrm>
            <a:off x="6200571" y="6333148"/>
            <a:ext cx="2453399" cy="276999"/>
          </a:xfrm>
          <a:prstGeom prst="rect">
            <a:avLst/>
          </a:prstGeom>
          <a:noFill/>
        </p:spPr>
        <p:txBody>
          <a:bodyPr wrap="square" rtlCol="0">
            <a:spAutoFit/>
          </a:bodyPr>
          <a:lstStyle/>
          <a:p>
            <a:r>
              <a:rPr lang="en-US" sz="1200" dirty="0">
                <a:solidFill>
                  <a:schemeClr val="tx1"/>
                </a:solidFill>
              </a:rPr>
              <a:t>©2020 National Main Street Center</a:t>
            </a:r>
          </a:p>
        </p:txBody>
      </p:sp>
    </p:spTree>
    <p:extLst>
      <p:ext uri="{BB962C8B-B14F-4D97-AF65-F5344CB8AC3E}">
        <p14:creationId xmlns:p14="http://schemas.microsoft.com/office/powerpoint/2010/main" val="2406961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Background_Green Bullets_Subhead">
    <p:bg>
      <p:bgPr>
        <a:solidFill>
          <a:schemeClr val="bg1"/>
        </a:solidFill>
        <a:effectLst/>
      </p:bgPr>
    </p:bg>
    <p:spTree>
      <p:nvGrpSpPr>
        <p:cNvPr id="1" name=""/>
        <p:cNvGrpSpPr/>
        <p:nvPr/>
      </p:nvGrpSpPr>
      <p:grpSpPr>
        <a:xfrm>
          <a:off x="0" y="0"/>
          <a:ext cx="0" cy="0"/>
          <a:chOff x="0" y="0"/>
          <a:chExt cx="0" cy="0"/>
        </a:xfrm>
      </p:grpSpPr>
      <p:sp>
        <p:nvSpPr>
          <p:cNvPr id="7" name="Triangle 6">
            <a:extLst>
              <a:ext uri="{FF2B5EF4-FFF2-40B4-BE49-F238E27FC236}">
                <a16:creationId xmlns:a16="http://schemas.microsoft.com/office/drawing/2014/main" xmlns="" id="{AE759738-CD03-4071-BBFD-5B5BDE14E34F}"/>
              </a:ext>
            </a:extLst>
          </p:cNvPr>
          <p:cNvSpPr/>
          <p:nvPr userDrawn="1"/>
        </p:nvSpPr>
        <p:spPr>
          <a:xfrm rot="10800000">
            <a:off x="-3586" y="4001"/>
            <a:ext cx="9152504" cy="1801406"/>
          </a:xfrm>
          <a:custGeom>
            <a:avLst/>
            <a:gdLst>
              <a:gd name="connsiteX0" fmla="*/ 0 w 18987249"/>
              <a:gd name="connsiteY0" fmla="*/ 1918756 h 1918756"/>
              <a:gd name="connsiteX1" fmla="*/ 479689 w 18987249"/>
              <a:gd name="connsiteY1" fmla="*/ 0 h 1918756"/>
              <a:gd name="connsiteX2" fmla="*/ 18507560 w 18987249"/>
              <a:gd name="connsiteY2" fmla="*/ 0 h 1918756"/>
              <a:gd name="connsiteX3" fmla="*/ 18987249 w 18987249"/>
              <a:gd name="connsiteY3" fmla="*/ 1918756 h 1918756"/>
              <a:gd name="connsiteX4" fmla="*/ 0 w 18987249"/>
              <a:gd name="connsiteY4" fmla="*/ 1918756 h 1918756"/>
              <a:gd name="connsiteX0" fmla="*/ 0 w 18987249"/>
              <a:gd name="connsiteY0" fmla="*/ 1918756 h 1918756"/>
              <a:gd name="connsiteX1" fmla="*/ 3599407 w 18987249"/>
              <a:gd name="connsiteY1" fmla="*/ 1102659 h 1918756"/>
              <a:gd name="connsiteX2" fmla="*/ 18507560 w 18987249"/>
              <a:gd name="connsiteY2" fmla="*/ 0 h 1918756"/>
              <a:gd name="connsiteX3" fmla="*/ 18987249 w 18987249"/>
              <a:gd name="connsiteY3" fmla="*/ 1918756 h 1918756"/>
              <a:gd name="connsiteX4" fmla="*/ 0 w 18987249"/>
              <a:gd name="connsiteY4" fmla="*/ 1918756 h 1918756"/>
              <a:gd name="connsiteX0" fmla="*/ 3298934 w 15387842"/>
              <a:gd name="connsiteY0" fmla="*/ 1905309 h 1918756"/>
              <a:gd name="connsiteX1" fmla="*/ 0 w 15387842"/>
              <a:gd name="connsiteY1" fmla="*/ 1102659 h 1918756"/>
              <a:gd name="connsiteX2" fmla="*/ 14908153 w 15387842"/>
              <a:gd name="connsiteY2" fmla="*/ 0 h 1918756"/>
              <a:gd name="connsiteX3" fmla="*/ 15387842 w 15387842"/>
              <a:gd name="connsiteY3" fmla="*/ 1918756 h 1918756"/>
              <a:gd name="connsiteX4" fmla="*/ 3298934 w 15387842"/>
              <a:gd name="connsiteY4" fmla="*/ 1905309 h 1918756"/>
              <a:gd name="connsiteX0" fmla="*/ 4404 w 12093312"/>
              <a:gd name="connsiteY0" fmla="*/ 1905309 h 1918756"/>
              <a:gd name="connsiteX1" fmla="*/ 0 w 12093312"/>
              <a:gd name="connsiteY1" fmla="*/ 1250577 h 1918756"/>
              <a:gd name="connsiteX2" fmla="*/ 11613623 w 12093312"/>
              <a:gd name="connsiteY2" fmla="*/ 0 h 1918756"/>
              <a:gd name="connsiteX3" fmla="*/ 12093312 w 12093312"/>
              <a:gd name="connsiteY3" fmla="*/ 1918756 h 1918756"/>
              <a:gd name="connsiteX4" fmla="*/ 4404 w 12093312"/>
              <a:gd name="connsiteY4" fmla="*/ 1905309 h 1918756"/>
              <a:gd name="connsiteX0" fmla="*/ 4404 w 12111164"/>
              <a:gd name="connsiteY0" fmla="*/ 1811180 h 1824627"/>
              <a:gd name="connsiteX1" fmla="*/ 0 w 12111164"/>
              <a:gd name="connsiteY1" fmla="*/ 1156448 h 1824627"/>
              <a:gd name="connsiteX2" fmla="*/ 12111164 w 12111164"/>
              <a:gd name="connsiteY2" fmla="*/ 0 h 1824627"/>
              <a:gd name="connsiteX3" fmla="*/ 12093312 w 12111164"/>
              <a:gd name="connsiteY3" fmla="*/ 1824627 h 1824627"/>
              <a:gd name="connsiteX4" fmla="*/ 4404 w 12111164"/>
              <a:gd name="connsiteY4" fmla="*/ 1811180 h 1824627"/>
              <a:gd name="connsiteX0" fmla="*/ 0 w 12268124"/>
              <a:gd name="connsiteY0" fmla="*/ 1824627 h 1824627"/>
              <a:gd name="connsiteX1" fmla="*/ 156960 w 12268124"/>
              <a:gd name="connsiteY1" fmla="*/ 1156448 h 1824627"/>
              <a:gd name="connsiteX2" fmla="*/ 12268124 w 12268124"/>
              <a:gd name="connsiteY2" fmla="*/ 0 h 1824627"/>
              <a:gd name="connsiteX3" fmla="*/ 12250272 w 12268124"/>
              <a:gd name="connsiteY3" fmla="*/ 1824627 h 1824627"/>
              <a:gd name="connsiteX4" fmla="*/ 0 w 12268124"/>
              <a:gd name="connsiteY4" fmla="*/ 1824627 h 1824627"/>
              <a:gd name="connsiteX0" fmla="*/ 0 w 12268124"/>
              <a:gd name="connsiteY0" fmla="*/ 1824627 h 1824627"/>
              <a:gd name="connsiteX1" fmla="*/ 49384 w 12268124"/>
              <a:gd name="connsiteY1" fmla="*/ 1116107 h 1824627"/>
              <a:gd name="connsiteX2" fmla="*/ 12268124 w 12268124"/>
              <a:gd name="connsiteY2" fmla="*/ 0 h 1824627"/>
              <a:gd name="connsiteX3" fmla="*/ 12250272 w 12268124"/>
              <a:gd name="connsiteY3" fmla="*/ 1824627 h 1824627"/>
              <a:gd name="connsiteX4" fmla="*/ 0 w 12268124"/>
              <a:gd name="connsiteY4" fmla="*/ 1824627 h 1824627"/>
              <a:gd name="connsiteX0" fmla="*/ 0 w 12271538"/>
              <a:gd name="connsiteY0" fmla="*/ 1824627 h 1824627"/>
              <a:gd name="connsiteX1" fmla="*/ 49384 w 12271538"/>
              <a:gd name="connsiteY1" fmla="*/ 1116107 h 1824627"/>
              <a:gd name="connsiteX2" fmla="*/ 12268124 w 12271538"/>
              <a:gd name="connsiteY2" fmla="*/ 0 h 1824627"/>
              <a:gd name="connsiteX3" fmla="*/ 12271538 w 12271538"/>
              <a:gd name="connsiteY3" fmla="*/ 1824627 h 1824627"/>
              <a:gd name="connsiteX4" fmla="*/ 0 w 12271538"/>
              <a:gd name="connsiteY4" fmla="*/ 1824627 h 1824627"/>
              <a:gd name="connsiteX0" fmla="*/ 25044 w 12222154"/>
              <a:gd name="connsiteY0" fmla="*/ 1856525 h 1856525"/>
              <a:gd name="connsiteX1" fmla="*/ 0 w 12222154"/>
              <a:gd name="connsiteY1" fmla="*/ 1116107 h 1856525"/>
              <a:gd name="connsiteX2" fmla="*/ 12218740 w 12222154"/>
              <a:gd name="connsiteY2" fmla="*/ 0 h 1856525"/>
              <a:gd name="connsiteX3" fmla="*/ 12222154 w 12222154"/>
              <a:gd name="connsiteY3" fmla="*/ 1824627 h 1856525"/>
              <a:gd name="connsiteX4" fmla="*/ 25044 w 12222154"/>
              <a:gd name="connsiteY4" fmla="*/ 1856525 h 1856525"/>
              <a:gd name="connsiteX0" fmla="*/ 25044 w 12222154"/>
              <a:gd name="connsiteY0" fmla="*/ 1845892 h 1845892"/>
              <a:gd name="connsiteX1" fmla="*/ 0 w 12222154"/>
              <a:gd name="connsiteY1" fmla="*/ 1116107 h 1845892"/>
              <a:gd name="connsiteX2" fmla="*/ 12218740 w 12222154"/>
              <a:gd name="connsiteY2" fmla="*/ 0 h 1845892"/>
              <a:gd name="connsiteX3" fmla="*/ 12222154 w 12222154"/>
              <a:gd name="connsiteY3" fmla="*/ 1824627 h 1845892"/>
              <a:gd name="connsiteX4" fmla="*/ 25044 w 12222154"/>
              <a:gd name="connsiteY4" fmla="*/ 1845892 h 1845892"/>
              <a:gd name="connsiteX0" fmla="*/ 14411 w 12222154"/>
              <a:gd name="connsiteY0" fmla="*/ 1856524 h 1856524"/>
              <a:gd name="connsiteX1" fmla="*/ 0 w 12222154"/>
              <a:gd name="connsiteY1" fmla="*/ 1116107 h 1856524"/>
              <a:gd name="connsiteX2" fmla="*/ 12218740 w 12222154"/>
              <a:gd name="connsiteY2" fmla="*/ 0 h 1856524"/>
              <a:gd name="connsiteX3" fmla="*/ 12222154 w 12222154"/>
              <a:gd name="connsiteY3" fmla="*/ 1824627 h 1856524"/>
              <a:gd name="connsiteX4" fmla="*/ 14411 w 12222154"/>
              <a:gd name="connsiteY4" fmla="*/ 1856524 h 1856524"/>
              <a:gd name="connsiteX0" fmla="*/ 14411 w 12222154"/>
              <a:gd name="connsiteY0" fmla="*/ 1861073 h 1861073"/>
              <a:gd name="connsiteX1" fmla="*/ 0 w 12222154"/>
              <a:gd name="connsiteY1" fmla="*/ 1120656 h 1861073"/>
              <a:gd name="connsiteX2" fmla="*/ 12205093 w 12222154"/>
              <a:gd name="connsiteY2" fmla="*/ 0 h 1861073"/>
              <a:gd name="connsiteX3" fmla="*/ 12222154 w 12222154"/>
              <a:gd name="connsiteY3" fmla="*/ 1829176 h 1861073"/>
              <a:gd name="connsiteX4" fmla="*/ 14411 w 12222154"/>
              <a:gd name="connsiteY4" fmla="*/ 1861073 h 1861073"/>
              <a:gd name="connsiteX0" fmla="*/ 14411 w 12205093"/>
              <a:gd name="connsiteY0" fmla="*/ 1861073 h 1861073"/>
              <a:gd name="connsiteX1" fmla="*/ 0 w 12205093"/>
              <a:gd name="connsiteY1" fmla="*/ 1120656 h 1861073"/>
              <a:gd name="connsiteX2" fmla="*/ 12205093 w 12205093"/>
              <a:gd name="connsiteY2" fmla="*/ 0 h 1861073"/>
              <a:gd name="connsiteX3" fmla="*/ 12199408 w 12205093"/>
              <a:gd name="connsiteY3" fmla="*/ 1829176 h 1861073"/>
              <a:gd name="connsiteX4" fmla="*/ 14411 w 12205093"/>
              <a:gd name="connsiteY4" fmla="*/ 1861073 h 1861073"/>
              <a:gd name="connsiteX0" fmla="*/ 14411 w 12213056"/>
              <a:gd name="connsiteY0" fmla="*/ 1861073 h 1861073"/>
              <a:gd name="connsiteX1" fmla="*/ 0 w 12213056"/>
              <a:gd name="connsiteY1" fmla="*/ 1120656 h 1861073"/>
              <a:gd name="connsiteX2" fmla="*/ 12205093 w 12213056"/>
              <a:gd name="connsiteY2" fmla="*/ 0 h 1861073"/>
              <a:gd name="connsiteX3" fmla="*/ 12213056 w 12213056"/>
              <a:gd name="connsiteY3" fmla="*/ 1829176 h 1861073"/>
              <a:gd name="connsiteX4" fmla="*/ 14411 w 12213056"/>
              <a:gd name="connsiteY4" fmla="*/ 1861073 h 1861073"/>
              <a:gd name="connsiteX0" fmla="*/ 14411 w 12213056"/>
              <a:gd name="connsiteY0" fmla="*/ 1817006 h 1829176"/>
              <a:gd name="connsiteX1" fmla="*/ 0 w 12213056"/>
              <a:gd name="connsiteY1" fmla="*/ 1120656 h 1829176"/>
              <a:gd name="connsiteX2" fmla="*/ 12205093 w 12213056"/>
              <a:gd name="connsiteY2" fmla="*/ 0 h 1829176"/>
              <a:gd name="connsiteX3" fmla="*/ 12213056 w 12213056"/>
              <a:gd name="connsiteY3" fmla="*/ 1829176 h 1829176"/>
              <a:gd name="connsiteX4" fmla="*/ 14411 w 12213056"/>
              <a:gd name="connsiteY4" fmla="*/ 1817006 h 1829176"/>
              <a:gd name="connsiteX0" fmla="*/ 14411 w 12213056"/>
              <a:gd name="connsiteY0" fmla="*/ 1820678 h 1829176"/>
              <a:gd name="connsiteX1" fmla="*/ 0 w 12213056"/>
              <a:gd name="connsiteY1" fmla="*/ 1120656 h 1829176"/>
              <a:gd name="connsiteX2" fmla="*/ 12205093 w 12213056"/>
              <a:gd name="connsiteY2" fmla="*/ 0 h 1829176"/>
              <a:gd name="connsiteX3" fmla="*/ 12213056 w 12213056"/>
              <a:gd name="connsiteY3" fmla="*/ 1829176 h 1829176"/>
              <a:gd name="connsiteX4" fmla="*/ 14411 w 12213056"/>
              <a:gd name="connsiteY4" fmla="*/ 1820678 h 1829176"/>
              <a:gd name="connsiteX0" fmla="*/ 7067 w 12205712"/>
              <a:gd name="connsiteY0" fmla="*/ 1820678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7067 w 12205712"/>
              <a:gd name="connsiteY4" fmla="*/ 1820678 h 1829176"/>
              <a:gd name="connsiteX0" fmla="*/ 3395 w 12205712"/>
              <a:gd name="connsiteY0" fmla="*/ 1813333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3395 w 12205712"/>
              <a:gd name="connsiteY4" fmla="*/ 1813333 h 1829176"/>
              <a:gd name="connsiteX0" fmla="*/ 410 w 12210072"/>
              <a:gd name="connsiteY0" fmla="*/ 1754576 h 1829176"/>
              <a:gd name="connsiteX1" fmla="*/ 4360 w 12210072"/>
              <a:gd name="connsiteY1" fmla="*/ 1124329 h 1829176"/>
              <a:gd name="connsiteX2" fmla="*/ 12202109 w 12210072"/>
              <a:gd name="connsiteY2" fmla="*/ 0 h 1829176"/>
              <a:gd name="connsiteX3" fmla="*/ 12210072 w 12210072"/>
              <a:gd name="connsiteY3" fmla="*/ 1829176 h 1829176"/>
              <a:gd name="connsiteX4" fmla="*/ 410 w 12210072"/>
              <a:gd name="connsiteY4" fmla="*/ 1754576 h 1829176"/>
              <a:gd name="connsiteX0" fmla="*/ 95201 w 12205712"/>
              <a:gd name="connsiteY0" fmla="*/ 1710508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95201 w 12205712"/>
              <a:gd name="connsiteY4" fmla="*/ 1710508 h 1829176"/>
              <a:gd name="connsiteX0" fmla="*/ 87856 w 12198367"/>
              <a:gd name="connsiteY0" fmla="*/ 1710508 h 1829176"/>
              <a:gd name="connsiteX1" fmla="*/ 0 w 12198367"/>
              <a:gd name="connsiteY1" fmla="*/ 1120657 h 1829176"/>
              <a:gd name="connsiteX2" fmla="*/ 12190404 w 12198367"/>
              <a:gd name="connsiteY2" fmla="*/ 0 h 1829176"/>
              <a:gd name="connsiteX3" fmla="*/ 12198367 w 12198367"/>
              <a:gd name="connsiteY3" fmla="*/ 1829176 h 1829176"/>
              <a:gd name="connsiteX4" fmla="*/ 87856 w 12198367"/>
              <a:gd name="connsiteY4" fmla="*/ 1710508 h 1829176"/>
              <a:gd name="connsiteX0" fmla="*/ 410 w 12202728"/>
              <a:gd name="connsiteY0" fmla="*/ 1798643 h 1829176"/>
              <a:gd name="connsiteX1" fmla="*/ 4361 w 12202728"/>
              <a:gd name="connsiteY1" fmla="*/ 1120657 h 1829176"/>
              <a:gd name="connsiteX2" fmla="*/ 12194765 w 12202728"/>
              <a:gd name="connsiteY2" fmla="*/ 0 h 1829176"/>
              <a:gd name="connsiteX3" fmla="*/ 12202728 w 12202728"/>
              <a:gd name="connsiteY3" fmla="*/ 1829176 h 1829176"/>
              <a:gd name="connsiteX4" fmla="*/ 410 w 12202728"/>
              <a:gd name="connsiteY4" fmla="*/ 1798643 h 1829176"/>
              <a:gd name="connsiteX0" fmla="*/ 410 w 12199316"/>
              <a:gd name="connsiteY0" fmla="*/ 1798643 h 1798643"/>
              <a:gd name="connsiteX1" fmla="*/ 4361 w 12199316"/>
              <a:gd name="connsiteY1" fmla="*/ 1120657 h 1798643"/>
              <a:gd name="connsiteX2" fmla="*/ 12194765 w 12199316"/>
              <a:gd name="connsiteY2" fmla="*/ 0 h 1798643"/>
              <a:gd name="connsiteX3" fmla="*/ 12199316 w 12199316"/>
              <a:gd name="connsiteY3" fmla="*/ 1754113 h 1798643"/>
              <a:gd name="connsiteX4" fmla="*/ 410 w 12199316"/>
              <a:gd name="connsiteY4" fmla="*/ 1798643 h 1798643"/>
              <a:gd name="connsiteX0" fmla="*/ 410 w 12194863"/>
              <a:gd name="connsiteY0" fmla="*/ 1798643 h 1798643"/>
              <a:gd name="connsiteX1" fmla="*/ 4361 w 12194863"/>
              <a:gd name="connsiteY1" fmla="*/ 1120657 h 1798643"/>
              <a:gd name="connsiteX2" fmla="*/ 12194765 w 12194863"/>
              <a:gd name="connsiteY2" fmla="*/ 0 h 1798643"/>
              <a:gd name="connsiteX3" fmla="*/ 12148137 w 12194863"/>
              <a:gd name="connsiteY3" fmla="*/ 1566456 h 1798643"/>
              <a:gd name="connsiteX4" fmla="*/ 410 w 12194863"/>
              <a:gd name="connsiteY4" fmla="*/ 1798643 h 1798643"/>
              <a:gd name="connsiteX0" fmla="*/ 623 w 12195076"/>
              <a:gd name="connsiteY0" fmla="*/ 1798643 h 1798643"/>
              <a:gd name="connsiteX1" fmla="*/ 1162 w 12195076"/>
              <a:gd name="connsiteY1" fmla="*/ 1120657 h 1798643"/>
              <a:gd name="connsiteX2" fmla="*/ 12194978 w 12195076"/>
              <a:gd name="connsiteY2" fmla="*/ 0 h 1798643"/>
              <a:gd name="connsiteX3" fmla="*/ 12148350 w 12195076"/>
              <a:gd name="connsiteY3" fmla="*/ 1566456 h 1798643"/>
              <a:gd name="connsiteX4" fmla="*/ 623 w 12195076"/>
              <a:gd name="connsiteY4" fmla="*/ 1798643 h 1798643"/>
              <a:gd name="connsiteX0" fmla="*/ 2873 w 12197326"/>
              <a:gd name="connsiteY0" fmla="*/ 1798643 h 1798643"/>
              <a:gd name="connsiteX1" fmla="*/ 0 w 12197326"/>
              <a:gd name="connsiteY1" fmla="*/ 1124069 h 1798643"/>
              <a:gd name="connsiteX2" fmla="*/ 12197228 w 12197326"/>
              <a:gd name="connsiteY2" fmla="*/ 0 h 1798643"/>
              <a:gd name="connsiteX3" fmla="*/ 12150600 w 12197326"/>
              <a:gd name="connsiteY3" fmla="*/ 1566456 h 1798643"/>
              <a:gd name="connsiteX4" fmla="*/ 2873 w 12197326"/>
              <a:gd name="connsiteY4" fmla="*/ 1798643 h 1798643"/>
              <a:gd name="connsiteX0" fmla="*/ 647 w 12198275"/>
              <a:gd name="connsiteY0" fmla="*/ 1798643 h 1798643"/>
              <a:gd name="connsiteX1" fmla="*/ 949 w 12198275"/>
              <a:gd name="connsiteY1" fmla="*/ 1124069 h 1798643"/>
              <a:gd name="connsiteX2" fmla="*/ 12198177 w 12198275"/>
              <a:gd name="connsiteY2" fmla="*/ 0 h 1798643"/>
              <a:gd name="connsiteX3" fmla="*/ 12151549 w 12198275"/>
              <a:gd name="connsiteY3" fmla="*/ 1566456 h 1798643"/>
              <a:gd name="connsiteX4" fmla="*/ 647 w 12198275"/>
              <a:gd name="connsiteY4" fmla="*/ 1798643 h 1798643"/>
              <a:gd name="connsiteX0" fmla="*/ 647 w 12198605"/>
              <a:gd name="connsiteY0" fmla="*/ 1798643 h 1801406"/>
              <a:gd name="connsiteX1" fmla="*/ 949 w 12198605"/>
              <a:gd name="connsiteY1" fmla="*/ 1124069 h 1801406"/>
              <a:gd name="connsiteX2" fmla="*/ 12198177 w 12198605"/>
              <a:gd name="connsiteY2" fmla="*/ 0 h 1801406"/>
              <a:gd name="connsiteX3" fmla="*/ 12192824 w 12198605"/>
              <a:gd name="connsiteY3" fmla="*/ 1801406 h 1801406"/>
              <a:gd name="connsiteX4" fmla="*/ 647 w 12198605"/>
              <a:gd name="connsiteY4" fmla="*/ 1798643 h 1801406"/>
              <a:gd name="connsiteX0" fmla="*/ 647 w 12198755"/>
              <a:gd name="connsiteY0" fmla="*/ 1798643 h 1801406"/>
              <a:gd name="connsiteX1" fmla="*/ 949 w 12198755"/>
              <a:gd name="connsiteY1" fmla="*/ 1124069 h 1801406"/>
              <a:gd name="connsiteX2" fmla="*/ 12198177 w 12198755"/>
              <a:gd name="connsiteY2" fmla="*/ 0 h 1801406"/>
              <a:gd name="connsiteX3" fmla="*/ 12195999 w 12198755"/>
              <a:gd name="connsiteY3" fmla="*/ 1801406 h 1801406"/>
              <a:gd name="connsiteX4" fmla="*/ 647 w 12198755"/>
              <a:gd name="connsiteY4" fmla="*/ 1798643 h 1801406"/>
              <a:gd name="connsiteX0" fmla="*/ 304 w 12205556"/>
              <a:gd name="connsiteY0" fmla="*/ 1798643 h 1801406"/>
              <a:gd name="connsiteX1" fmla="*/ 7750 w 12205556"/>
              <a:gd name="connsiteY1" fmla="*/ 1124069 h 1801406"/>
              <a:gd name="connsiteX2" fmla="*/ 12204978 w 12205556"/>
              <a:gd name="connsiteY2" fmla="*/ 0 h 1801406"/>
              <a:gd name="connsiteX3" fmla="*/ 12202800 w 12205556"/>
              <a:gd name="connsiteY3" fmla="*/ 1801406 h 1801406"/>
              <a:gd name="connsiteX4" fmla="*/ 304 w 12205556"/>
              <a:gd name="connsiteY4" fmla="*/ 1798643 h 1801406"/>
              <a:gd name="connsiteX0" fmla="*/ 470 w 12200960"/>
              <a:gd name="connsiteY0" fmla="*/ 1798643 h 1801406"/>
              <a:gd name="connsiteX1" fmla="*/ 3154 w 12200960"/>
              <a:gd name="connsiteY1" fmla="*/ 1124069 h 1801406"/>
              <a:gd name="connsiteX2" fmla="*/ 12200382 w 12200960"/>
              <a:gd name="connsiteY2" fmla="*/ 0 h 1801406"/>
              <a:gd name="connsiteX3" fmla="*/ 12198204 w 12200960"/>
              <a:gd name="connsiteY3" fmla="*/ 1801406 h 1801406"/>
              <a:gd name="connsiteX4" fmla="*/ 470 w 12200960"/>
              <a:gd name="connsiteY4" fmla="*/ 1798643 h 1801406"/>
              <a:gd name="connsiteX0" fmla="*/ 2079 w 12197806"/>
              <a:gd name="connsiteY0" fmla="*/ 1798643 h 1801406"/>
              <a:gd name="connsiteX1" fmla="*/ 0 w 12197806"/>
              <a:gd name="connsiteY1" fmla="*/ 1124069 h 1801406"/>
              <a:gd name="connsiteX2" fmla="*/ 12197228 w 12197806"/>
              <a:gd name="connsiteY2" fmla="*/ 0 h 1801406"/>
              <a:gd name="connsiteX3" fmla="*/ 12195050 w 12197806"/>
              <a:gd name="connsiteY3" fmla="*/ 1801406 h 1801406"/>
              <a:gd name="connsiteX4" fmla="*/ 2079 w 12197806"/>
              <a:gd name="connsiteY4" fmla="*/ 1798643 h 1801406"/>
              <a:gd name="connsiteX0" fmla="*/ 647 w 12198755"/>
              <a:gd name="connsiteY0" fmla="*/ 1791500 h 1801406"/>
              <a:gd name="connsiteX1" fmla="*/ 949 w 12198755"/>
              <a:gd name="connsiteY1" fmla="*/ 1124069 h 1801406"/>
              <a:gd name="connsiteX2" fmla="*/ 12198177 w 12198755"/>
              <a:gd name="connsiteY2" fmla="*/ 0 h 1801406"/>
              <a:gd name="connsiteX3" fmla="*/ 12195999 w 12198755"/>
              <a:gd name="connsiteY3" fmla="*/ 1801406 h 1801406"/>
              <a:gd name="connsiteX4" fmla="*/ 647 w 12198755"/>
              <a:gd name="connsiteY4" fmla="*/ 1791500 h 1801406"/>
              <a:gd name="connsiteX0" fmla="*/ 647 w 12198755"/>
              <a:gd name="connsiteY0" fmla="*/ 1803407 h 1803407"/>
              <a:gd name="connsiteX1" fmla="*/ 949 w 12198755"/>
              <a:gd name="connsiteY1" fmla="*/ 1124069 h 1803407"/>
              <a:gd name="connsiteX2" fmla="*/ 12198177 w 12198755"/>
              <a:gd name="connsiteY2" fmla="*/ 0 h 1803407"/>
              <a:gd name="connsiteX3" fmla="*/ 12195999 w 12198755"/>
              <a:gd name="connsiteY3" fmla="*/ 1801406 h 1803407"/>
              <a:gd name="connsiteX4" fmla="*/ 647 w 12198755"/>
              <a:gd name="connsiteY4" fmla="*/ 1803407 h 1803407"/>
              <a:gd name="connsiteX0" fmla="*/ 369 w 12203239"/>
              <a:gd name="connsiteY0" fmla="*/ 1805788 h 1805788"/>
              <a:gd name="connsiteX1" fmla="*/ 5433 w 12203239"/>
              <a:gd name="connsiteY1" fmla="*/ 1124069 h 1805788"/>
              <a:gd name="connsiteX2" fmla="*/ 12202661 w 12203239"/>
              <a:gd name="connsiteY2" fmla="*/ 0 h 1805788"/>
              <a:gd name="connsiteX3" fmla="*/ 12200483 w 12203239"/>
              <a:gd name="connsiteY3" fmla="*/ 1801406 h 1805788"/>
              <a:gd name="connsiteX4" fmla="*/ 369 w 12203239"/>
              <a:gd name="connsiteY4" fmla="*/ 1805788 h 1805788"/>
              <a:gd name="connsiteX0" fmla="*/ 369 w 12203239"/>
              <a:gd name="connsiteY0" fmla="*/ 1801026 h 1801406"/>
              <a:gd name="connsiteX1" fmla="*/ 5433 w 12203239"/>
              <a:gd name="connsiteY1" fmla="*/ 1124069 h 1801406"/>
              <a:gd name="connsiteX2" fmla="*/ 12202661 w 12203239"/>
              <a:gd name="connsiteY2" fmla="*/ 0 h 1801406"/>
              <a:gd name="connsiteX3" fmla="*/ 12200483 w 12203239"/>
              <a:gd name="connsiteY3" fmla="*/ 1801406 h 1801406"/>
              <a:gd name="connsiteX4" fmla="*/ 369 w 12203239"/>
              <a:gd name="connsiteY4" fmla="*/ 1801026 h 1801406"/>
              <a:gd name="connsiteX0" fmla="*/ 469 w 12203339"/>
              <a:gd name="connsiteY0" fmla="*/ 1801026 h 1801406"/>
              <a:gd name="connsiteX1" fmla="*/ 3152 w 12203339"/>
              <a:gd name="connsiteY1" fmla="*/ 1124069 h 1801406"/>
              <a:gd name="connsiteX2" fmla="*/ 12202761 w 12203339"/>
              <a:gd name="connsiteY2" fmla="*/ 0 h 1801406"/>
              <a:gd name="connsiteX3" fmla="*/ 12200583 w 12203339"/>
              <a:gd name="connsiteY3" fmla="*/ 1801406 h 1801406"/>
              <a:gd name="connsiteX4" fmla="*/ 469 w 12203339"/>
              <a:gd name="connsiteY4" fmla="*/ 1801026 h 1801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3339" h="1801406">
                <a:moveTo>
                  <a:pt x="469" y="1801026"/>
                </a:moveTo>
                <a:cubicBezTo>
                  <a:pt x="-1887" y="1568910"/>
                  <a:pt x="5508" y="1356185"/>
                  <a:pt x="3152" y="1124069"/>
                </a:cubicBezTo>
                <a:lnTo>
                  <a:pt x="12202761" y="0"/>
                </a:lnTo>
                <a:cubicBezTo>
                  <a:pt x="12205415" y="609725"/>
                  <a:pt x="12197929" y="1191681"/>
                  <a:pt x="12200583" y="1801406"/>
                </a:cubicBezTo>
                <a:lnTo>
                  <a:pt x="469" y="1801026"/>
                </a:lnTo>
                <a:close/>
              </a:path>
            </a:pathLst>
          </a:custGeom>
          <a:solidFill>
            <a:srgbClr val="006C7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a:t>
            </a:r>
          </a:p>
        </p:txBody>
      </p:sp>
      <p:sp>
        <p:nvSpPr>
          <p:cNvPr id="8" name="Triangle 11">
            <a:extLst>
              <a:ext uri="{FF2B5EF4-FFF2-40B4-BE49-F238E27FC236}">
                <a16:creationId xmlns:a16="http://schemas.microsoft.com/office/drawing/2014/main" xmlns="" id="{5F120A03-C0E7-4F9E-BCB6-422AD7A6FEC8}"/>
              </a:ext>
            </a:extLst>
          </p:cNvPr>
          <p:cNvSpPr/>
          <p:nvPr userDrawn="1"/>
        </p:nvSpPr>
        <p:spPr>
          <a:xfrm rot="10800000">
            <a:off x="-5117" y="2938"/>
            <a:ext cx="9153879" cy="1688709"/>
          </a:xfrm>
          <a:custGeom>
            <a:avLst/>
            <a:gdLst>
              <a:gd name="connsiteX0" fmla="*/ 0 w 12192000"/>
              <a:gd name="connsiteY0" fmla="*/ 1715410 h 1715410"/>
              <a:gd name="connsiteX1" fmla="*/ 0 w 12192000"/>
              <a:gd name="connsiteY1" fmla="*/ 0 h 1715410"/>
              <a:gd name="connsiteX2" fmla="*/ 12192000 w 12192000"/>
              <a:gd name="connsiteY2" fmla="*/ 1715410 h 1715410"/>
              <a:gd name="connsiteX3" fmla="*/ 0 w 12192000"/>
              <a:gd name="connsiteY3" fmla="*/ 1715410 h 1715410"/>
              <a:gd name="connsiteX0" fmla="*/ 0 w 12192000"/>
              <a:gd name="connsiteY0" fmla="*/ 1708065 h 1715410"/>
              <a:gd name="connsiteX1" fmla="*/ 0 w 12192000"/>
              <a:gd name="connsiteY1" fmla="*/ 0 h 1715410"/>
              <a:gd name="connsiteX2" fmla="*/ 12192000 w 12192000"/>
              <a:gd name="connsiteY2" fmla="*/ 1715410 h 1715410"/>
              <a:gd name="connsiteX3" fmla="*/ 0 w 12192000"/>
              <a:gd name="connsiteY3" fmla="*/ 1708065 h 1715410"/>
              <a:gd name="connsiteX0" fmla="*/ 0 w 12192000"/>
              <a:gd name="connsiteY0" fmla="*/ 1708065 h 1715410"/>
              <a:gd name="connsiteX1" fmla="*/ 11017 w 12192000"/>
              <a:gd name="connsiteY1" fmla="*/ 0 h 1715410"/>
              <a:gd name="connsiteX2" fmla="*/ 12192000 w 12192000"/>
              <a:gd name="connsiteY2" fmla="*/ 1715410 h 1715410"/>
              <a:gd name="connsiteX3" fmla="*/ 0 w 12192000"/>
              <a:gd name="connsiteY3" fmla="*/ 1708065 h 1715410"/>
              <a:gd name="connsiteX0" fmla="*/ 0 w 12192000"/>
              <a:gd name="connsiteY0" fmla="*/ 1708065 h 1715410"/>
              <a:gd name="connsiteX1" fmla="*/ 3673 w 12192000"/>
              <a:gd name="connsiteY1" fmla="*/ 0 h 1715410"/>
              <a:gd name="connsiteX2" fmla="*/ 12192000 w 12192000"/>
              <a:gd name="connsiteY2" fmla="*/ 1715410 h 1715410"/>
              <a:gd name="connsiteX3" fmla="*/ 0 w 12192000"/>
              <a:gd name="connsiteY3" fmla="*/ 1708065 h 1715410"/>
              <a:gd name="connsiteX0" fmla="*/ 1061 w 12189388"/>
              <a:gd name="connsiteY0" fmla="*/ 1708065 h 1715410"/>
              <a:gd name="connsiteX1" fmla="*/ 1061 w 12189388"/>
              <a:gd name="connsiteY1" fmla="*/ 0 h 1715410"/>
              <a:gd name="connsiteX2" fmla="*/ 12189388 w 12189388"/>
              <a:gd name="connsiteY2" fmla="*/ 1715410 h 1715410"/>
              <a:gd name="connsiteX3" fmla="*/ 1061 w 12189388"/>
              <a:gd name="connsiteY3" fmla="*/ 1708065 h 1715410"/>
              <a:gd name="connsiteX0" fmla="*/ 1061 w 12189388"/>
              <a:gd name="connsiteY0" fmla="*/ 1708065 h 1715410"/>
              <a:gd name="connsiteX1" fmla="*/ 1061 w 12189388"/>
              <a:gd name="connsiteY1" fmla="*/ 0 h 1715410"/>
              <a:gd name="connsiteX2" fmla="*/ 12189388 w 12189388"/>
              <a:gd name="connsiteY2" fmla="*/ 1715410 h 1715410"/>
              <a:gd name="connsiteX3" fmla="*/ 1061 w 12189388"/>
              <a:gd name="connsiteY3" fmla="*/ 1708065 h 1715410"/>
              <a:gd name="connsiteX0" fmla="*/ 0 w 12191999"/>
              <a:gd name="connsiteY0" fmla="*/ 1693376 h 1715410"/>
              <a:gd name="connsiteX1" fmla="*/ 3672 w 12191999"/>
              <a:gd name="connsiteY1" fmla="*/ 0 h 1715410"/>
              <a:gd name="connsiteX2" fmla="*/ 12191999 w 12191999"/>
              <a:gd name="connsiteY2" fmla="*/ 1715410 h 1715410"/>
              <a:gd name="connsiteX3" fmla="*/ 0 w 12191999"/>
              <a:gd name="connsiteY3" fmla="*/ 1693376 h 1715410"/>
              <a:gd name="connsiteX0" fmla="*/ 1060 w 12193059"/>
              <a:gd name="connsiteY0" fmla="*/ 1693376 h 1715410"/>
              <a:gd name="connsiteX1" fmla="*/ 1059 w 12193059"/>
              <a:gd name="connsiteY1" fmla="*/ 0 h 1715410"/>
              <a:gd name="connsiteX2" fmla="*/ 12193059 w 12193059"/>
              <a:gd name="connsiteY2" fmla="*/ 1715410 h 1715410"/>
              <a:gd name="connsiteX3" fmla="*/ 1060 w 12193059"/>
              <a:gd name="connsiteY3" fmla="*/ 1693376 h 1715410"/>
              <a:gd name="connsiteX0" fmla="*/ 33289 w 12192237"/>
              <a:gd name="connsiteY0" fmla="*/ 1652981 h 1715410"/>
              <a:gd name="connsiteX1" fmla="*/ 237 w 12192237"/>
              <a:gd name="connsiteY1" fmla="*/ 0 h 1715410"/>
              <a:gd name="connsiteX2" fmla="*/ 12192237 w 12192237"/>
              <a:gd name="connsiteY2" fmla="*/ 1715410 h 1715410"/>
              <a:gd name="connsiteX3" fmla="*/ 33289 w 12192237"/>
              <a:gd name="connsiteY3" fmla="*/ 1652981 h 1715410"/>
              <a:gd name="connsiteX0" fmla="*/ 1060 w 12193059"/>
              <a:gd name="connsiteY0" fmla="*/ 1682359 h 1715410"/>
              <a:gd name="connsiteX1" fmla="*/ 1059 w 12193059"/>
              <a:gd name="connsiteY1" fmla="*/ 0 h 1715410"/>
              <a:gd name="connsiteX2" fmla="*/ 12193059 w 12193059"/>
              <a:gd name="connsiteY2" fmla="*/ 1715410 h 1715410"/>
              <a:gd name="connsiteX3" fmla="*/ 1060 w 12193059"/>
              <a:gd name="connsiteY3" fmla="*/ 1682359 h 1715410"/>
              <a:gd name="connsiteX0" fmla="*/ 1060 w 12189647"/>
              <a:gd name="connsiteY0" fmla="*/ 1682359 h 1682359"/>
              <a:gd name="connsiteX1" fmla="*/ 1059 w 12189647"/>
              <a:gd name="connsiteY1" fmla="*/ 0 h 1682359"/>
              <a:gd name="connsiteX2" fmla="*/ 12189647 w 12189647"/>
              <a:gd name="connsiteY2" fmla="*/ 1674467 h 1682359"/>
              <a:gd name="connsiteX3" fmla="*/ 1060 w 12189647"/>
              <a:gd name="connsiteY3" fmla="*/ 1682359 h 1682359"/>
              <a:gd name="connsiteX0" fmla="*/ 1060 w 12169175"/>
              <a:gd name="connsiteY0" fmla="*/ 1682359 h 1682359"/>
              <a:gd name="connsiteX1" fmla="*/ 1059 w 12169175"/>
              <a:gd name="connsiteY1" fmla="*/ 0 h 1682359"/>
              <a:gd name="connsiteX2" fmla="*/ 12169175 w 12169175"/>
              <a:gd name="connsiteY2" fmla="*/ 1674467 h 1682359"/>
              <a:gd name="connsiteX3" fmla="*/ 1060 w 12169175"/>
              <a:gd name="connsiteY3" fmla="*/ 1682359 h 1682359"/>
              <a:gd name="connsiteX0" fmla="*/ 1060 w 12196471"/>
              <a:gd name="connsiteY0" fmla="*/ 1682359 h 1682359"/>
              <a:gd name="connsiteX1" fmla="*/ 1059 w 12196471"/>
              <a:gd name="connsiteY1" fmla="*/ 0 h 1682359"/>
              <a:gd name="connsiteX2" fmla="*/ 12196471 w 12196471"/>
              <a:gd name="connsiteY2" fmla="*/ 1674467 h 1682359"/>
              <a:gd name="connsiteX3" fmla="*/ 1060 w 12196471"/>
              <a:gd name="connsiteY3" fmla="*/ 1682359 h 1682359"/>
              <a:gd name="connsiteX0" fmla="*/ 1060 w 12213530"/>
              <a:gd name="connsiteY0" fmla="*/ 1682359 h 1682359"/>
              <a:gd name="connsiteX1" fmla="*/ 1059 w 12213530"/>
              <a:gd name="connsiteY1" fmla="*/ 0 h 1682359"/>
              <a:gd name="connsiteX2" fmla="*/ 12213530 w 12213530"/>
              <a:gd name="connsiteY2" fmla="*/ 1677879 h 1682359"/>
              <a:gd name="connsiteX3" fmla="*/ 1060 w 12213530"/>
              <a:gd name="connsiteY3" fmla="*/ 1682359 h 1682359"/>
              <a:gd name="connsiteX0" fmla="*/ 1060 w 12199882"/>
              <a:gd name="connsiteY0" fmla="*/ 1682359 h 1684703"/>
              <a:gd name="connsiteX1" fmla="*/ 1059 w 12199882"/>
              <a:gd name="connsiteY1" fmla="*/ 0 h 1684703"/>
              <a:gd name="connsiteX2" fmla="*/ 12199882 w 12199882"/>
              <a:gd name="connsiteY2" fmla="*/ 1684703 h 1684703"/>
              <a:gd name="connsiteX3" fmla="*/ 1060 w 12199882"/>
              <a:gd name="connsiteY3" fmla="*/ 1682359 h 1684703"/>
              <a:gd name="connsiteX0" fmla="*/ 0 w 12205172"/>
              <a:gd name="connsiteY0" fmla="*/ 1688709 h 1688709"/>
              <a:gd name="connsiteX1" fmla="*/ 6349 w 12205172"/>
              <a:gd name="connsiteY1" fmla="*/ 0 h 1688709"/>
              <a:gd name="connsiteX2" fmla="*/ 12205172 w 12205172"/>
              <a:gd name="connsiteY2" fmla="*/ 1684703 h 1688709"/>
              <a:gd name="connsiteX3" fmla="*/ 0 w 12205172"/>
              <a:gd name="connsiteY3" fmla="*/ 1688709 h 1688709"/>
            </a:gdLst>
            <a:ahLst/>
            <a:cxnLst>
              <a:cxn ang="0">
                <a:pos x="connsiteX0" y="connsiteY0"/>
              </a:cxn>
              <a:cxn ang="0">
                <a:pos x="connsiteX1" y="connsiteY1"/>
              </a:cxn>
              <a:cxn ang="0">
                <a:pos x="connsiteX2" y="connsiteY2"/>
              </a:cxn>
              <a:cxn ang="0">
                <a:pos x="connsiteX3" y="connsiteY3"/>
              </a:cxn>
            </a:cxnLst>
            <a:rect l="l" t="t" r="r" b="b"/>
            <a:pathLst>
              <a:path w="12205172" h="1688709">
                <a:moveTo>
                  <a:pt x="0" y="1688709"/>
                </a:moveTo>
                <a:cubicBezTo>
                  <a:pt x="3672" y="1119354"/>
                  <a:pt x="2677" y="569355"/>
                  <a:pt x="6349" y="0"/>
                </a:cubicBezTo>
                <a:lnTo>
                  <a:pt x="12205172" y="1684703"/>
                </a:lnTo>
                <a:lnTo>
                  <a:pt x="0" y="1688709"/>
                </a:lnTo>
                <a:close/>
              </a:path>
            </a:pathLst>
          </a:custGeom>
          <a:solidFill>
            <a:srgbClr val="17788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xmlns="" id="{5382C962-96E6-4CFD-83D4-DC3A0450E6C9}"/>
              </a:ext>
            </a:extLst>
          </p:cNvPr>
          <p:cNvSpPr>
            <a:spLocks noGrp="1"/>
          </p:cNvSpPr>
          <p:nvPr>
            <p:ph idx="1"/>
          </p:nvPr>
        </p:nvSpPr>
        <p:spPr>
          <a:xfrm>
            <a:off x="628650" y="1825625"/>
            <a:ext cx="7886700" cy="4351338"/>
          </a:xfrm>
        </p:spPr>
        <p:txBody>
          <a:bodyPr/>
          <a:lstStyle>
            <a:lvl1pPr marL="228594" indent="-228594">
              <a:lnSpc>
                <a:spcPct val="100000"/>
              </a:lnSpc>
              <a:spcBef>
                <a:spcPts val="1200"/>
              </a:spcBef>
              <a:buClr>
                <a:srgbClr val="629B33"/>
              </a:buClr>
              <a:buFont typeface="Calibri" panose="020F0502020204030204" pitchFamily="34" charset="0"/>
              <a:buChar char="+"/>
              <a:defRPr/>
            </a:lvl1pPr>
            <a:lvl2pPr marL="685783" indent="-228594">
              <a:lnSpc>
                <a:spcPct val="100000"/>
              </a:lnSpc>
              <a:spcBef>
                <a:spcPts val="1200"/>
              </a:spcBef>
              <a:buClr>
                <a:srgbClr val="629B33"/>
              </a:buClr>
              <a:buFont typeface="Calibri" panose="020F0502020204030204" pitchFamily="34" charset="0"/>
              <a:buChar char="–"/>
              <a:defRPr/>
            </a:lvl2pPr>
            <a:lvl3pPr marL="1142971" indent="-228594">
              <a:lnSpc>
                <a:spcPct val="100000"/>
              </a:lnSpc>
              <a:spcBef>
                <a:spcPts val="1200"/>
              </a:spcBef>
              <a:buClr>
                <a:srgbClr val="629B33"/>
              </a:buClr>
              <a:buFont typeface="Calibri" panose="020F0502020204030204" pitchFamily="34" charset="0"/>
              <a:buChar char="–"/>
              <a:defRPr/>
            </a:lvl3pPr>
            <a:lvl4pPr marL="1600160" indent="-228594">
              <a:lnSpc>
                <a:spcPct val="100000"/>
              </a:lnSpc>
              <a:spcBef>
                <a:spcPts val="1200"/>
              </a:spcBef>
              <a:buClr>
                <a:srgbClr val="629B33"/>
              </a:buClr>
              <a:buFont typeface="Calibri" panose="020F0502020204030204" pitchFamily="34" charset="0"/>
              <a:buChar char="–"/>
              <a:defRPr/>
            </a:lvl4pPr>
            <a:lvl5pPr marL="2057349" indent="-228594">
              <a:lnSpc>
                <a:spcPct val="100000"/>
              </a:lnSpc>
              <a:spcBef>
                <a:spcPts val="1200"/>
              </a:spcBef>
              <a:buClr>
                <a:srgbClr val="629B33"/>
              </a:buClr>
              <a:buFont typeface="Calibri" panose="020F050202020403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xmlns="" id="{51A731A0-68D3-4D0D-A02A-4BFA4C47711C}"/>
              </a:ext>
            </a:extLst>
          </p:cNvPr>
          <p:cNvSpPr>
            <a:spLocks noGrp="1"/>
          </p:cNvSpPr>
          <p:nvPr>
            <p:ph type="title"/>
          </p:nvPr>
        </p:nvSpPr>
        <p:spPr>
          <a:xfrm>
            <a:off x="628472" y="65313"/>
            <a:ext cx="7886700" cy="656851"/>
          </a:xfrm>
        </p:spPr>
        <p:txBody>
          <a:bodyPr>
            <a:normAutofit/>
          </a:bodyPr>
          <a:lstStyle>
            <a:lvl1pPr algn="l">
              <a:defRPr sz="3600" b="1" cap="all" spc="300" baseline="0">
                <a:solidFill>
                  <a:schemeClr val="bg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xmlns="" id="{0B4A19D5-052D-410F-A6B1-15A1931768B2}"/>
              </a:ext>
            </a:extLst>
          </p:cNvPr>
          <p:cNvSpPr>
            <a:spLocks noGrp="1"/>
          </p:cNvSpPr>
          <p:nvPr>
            <p:ph type="body" sz="quarter" idx="10" hasCustomPrompt="1"/>
          </p:nvPr>
        </p:nvSpPr>
        <p:spPr>
          <a:xfrm>
            <a:off x="628472" y="681037"/>
            <a:ext cx="7886700" cy="657225"/>
          </a:xfrm>
        </p:spPr>
        <p:txBody>
          <a:bodyPr/>
          <a:lstStyle>
            <a:lvl1pPr marL="0" indent="0">
              <a:buNone/>
              <a:defRPr spc="300" baseline="0">
                <a:solidFill>
                  <a:schemeClr val="bg1"/>
                </a:solidFill>
                <a:latin typeface="+mj-lt"/>
              </a:defRPr>
            </a:lvl1pPr>
          </a:lstStyle>
          <a:p>
            <a:pPr lvl="0"/>
            <a:r>
              <a:rPr lang="en-US" dirty="0">
                <a:latin typeface="+mj-lt"/>
              </a:rPr>
              <a:t>Subhead here</a:t>
            </a:r>
            <a:endParaRPr lang="en-US" dirty="0"/>
          </a:p>
        </p:txBody>
      </p:sp>
      <p:sp>
        <p:nvSpPr>
          <p:cNvPr id="11" name="TextBox 10">
            <a:extLst>
              <a:ext uri="{FF2B5EF4-FFF2-40B4-BE49-F238E27FC236}">
                <a16:creationId xmlns:a16="http://schemas.microsoft.com/office/drawing/2014/main" xmlns="" id="{650B9F7D-8E14-49E4-ADB2-F84D4E9E8D85}"/>
              </a:ext>
            </a:extLst>
          </p:cNvPr>
          <p:cNvSpPr txBox="1"/>
          <p:nvPr userDrawn="1"/>
        </p:nvSpPr>
        <p:spPr>
          <a:xfrm>
            <a:off x="6200571" y="6333148"/>
            <a:ext cx="2453399" cy="276999"/>
          </a:xfrm>
          <a:prstGeom prst="rect">
            <a:avLst/>
          </a:prstGeom>
          <a:noFill/>
        </p:spPr>
        <p:txBody>
          <a:bodyPr wrap="square" rtlCol="0">
            <a:spAutoFit/>
          </a:bodyPr>
          <a:lstStyle/>
          <a:p>
            <a:r>
              <a:rPr lang="en-US" sz="1200" dirty="0">
                <a:solidFill>
                  <a:schemeClr val="tx1"/>
                </a:solidFill>
              </a:rPr>
              <a:t>©2020 National Main Street Center</a:t>
            </a:r>
          </a:p>
        </p:txBody>
      </p:sp>
    </p:spTree>
    <p:extLst>
      <p:ext uri="{BB962C8B-B14F-4D97-AF65-F5344CB8AC3E}">
        <p14:creationId xmlns:p14="http://schemas.microsoft.com/office/powerpoint/2010/main" val="156756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Rectangle Header_Green Bullets">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97F5647-8830-4219-AC43-F46B0C466440}"/>
              </a:ext>
            </a:extLst>
          </p:cNvPr>
          <p:cNvSpPr>
            <a:spLocks noGrp="1"/>
          </p:cNvSpPr>
          <p:nvPr>
            <p:ph idx="1"/>
          </p:nvPr>
        </p:nvSpPr>
        <p:spPr/>
        <p:txBody>
          <a:bodyPr/>
          <a:lstStyle>
            <a:lvl1pPr marL="228594" indent="-228594">
              <a:lnSpc>
                <a:spcPct val="100000"/>
              </a:lnSpc>
              <a:spcBef>
                <a:spcPts val="1200"/>
              </a:spcBef>
              <a:buClr>
                <a:srgbClr val="629B33"/>
              </a:buClr>
              <a:buFont typeface="Calibri" panose="020F0502020204030204" pitchFamily="34" charset="0"/>
              <a:buChar char="+"/>
              <a:defRPr/>
            </a:lvl1pPr>
            <a:lvl2pPr marL="685783" indent="-228594">
              <a:lnSpc>
                <a:spcPct val="100000"/>
              </a:lnSpc>
              <a:spcBef>
                <a:spcPts val="1200"/>
              </a:spcBef>
              <a:buClr>
                <a:srgbClr val="629B33"/>
              </a:buClr>
              <a:buFont typeface="Calibri" panose="020F0502020204030204" pitchFamily="34" charset="0"/>
              <a:buChar char="–"/>
              <a:defRPr/>
            </a:lvl2pPr>
            <a:lvl3pPr marL="1142971" indent="-228594">
              <a:lnSpc>
                <a:spcPct val="100000"/>
              </a:lnSpc>
              <a:spcBef>
                <a:spcPts val="1200"/>
              </a:spcBef>
              <a:buClr>
                <a:srgbClr val="629B33"/>
              </a:buClr>
              <a:buFont typeface="Calibri" panose="020F0502020204030204" pitchFamily="34" charset="0"/>
              <a:buChar char="–"/>
              <a:defRPr/>
            </a:lvl3pPr>
            <a:lvl4pPr marL="1600160" indent="-228594">
              <a:lnSpc>
                <a:spcPct val="100000"/>
              </a:lnSpc>
              <a:spcBef>
                <a:spcPts val="1200"/>
              </a:spcBef>
              <a:buClr>
                <a:srgbClr val="629B33"/>
              </a:buClr>
              <a:buFont typeface="Calibri" panose="020F0502020204030204" pitchFamily="34" charset="0"/>
              <a:buChar char="–"/>
              <a:defRPr/>
            </a:lvl4pPr>
            <a:lvl5pPr marL="2057349" indent="-228594">
              <a:lnSpc>
                <a:spcPct val="100000"/>
              </a:lnSpc>
              <a:spcBef>
                <a:spcPts val="1200"/>
              </a:spcBef>
              <a:buClr>
                <a:srgbClr val="629B33"/>
              </a:buClr>
              <a:buFont typeface="Calibri" panose="020F050202020403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xmlns="" id="{130F1903-C1ED-4C62-A663-4A88127111DA}"/>
              </a:ext>
            </a:extLst>
          </p:cNvPr>
          <p:cNvSpPr/>
          <p:nvPr userDrawn="1"/>
        </p:nvSpPr>
        <p:spPr>
          <a:xfrm>
            <a:off x="0" y="5"/>
            <a:ext cx="9144000" cy="1175657"/>
          </a:xfrm>
          <a:prstGeom prst="rect">
            <a:avLst/>
          </a:prstGeom>
          <a:solidFill>
            <a:srgbClr val="006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xmlns="" id="{B9574BAA-4979-4D28-B11D-6E5919CBE198}"/>
              </a:ext>
            </a:extLst>
          </p:cNvPr>
          <p:cNvSpPr>
            <a:spLocks noGrp="1"/>
          </p:cNvSpPr>
          <p:nvPr>
            <p:ph type="title"/>
          </p:nvPr>
        </p:nvSpPr>
        <p:spPr>
          <a:xfrm>
            <a:off x="628650" y="237098"/>
            <a:ext cx="7886700" cy="656851"/>
          </a:xfrm>
        </p:spPr>
        <p:txBody>
          <a:bodyPr>
            <a:normAutofit/>
          </a:bodyPr>
          <a:lstStyle>
            <a:lvl1pPr algn="l">
              <a:defRPr sz="3600" cap="all" spc="300" baseline="0">
                <a:solidFill>
                  <a:schemeClr val="bg1"/>
                </a:solidFill>
              </a:defRPr>
            </a:lvl1pPr>
          </a:lstStyle>
          <a:p>
            <a:r>
              <a:rPr lang="en-US"/>
              <a:t>Click to edit Master title style</a:t>
            </a:r>
            <a:endParaRPr lang="en-US" dirty="0"/>
          </a:p>
        </p:txBody>
      </p:sp>
      <p:sp>
        <p:nvSpPr>
          <p:cNvPr id="5" name="TextBox 4">
            <a:extLst>
              <a:ext uri="{FF2B5EF4-FFF2-40B4-BE49-F238E27FC236}">
                <a16:creationId xmlns:a16="http://schemas.microsoft.com/office/drawing/2014/main" xmlns="" id="{53D17694-8415-4C2F-895E-538CDE7CAF4B}"/>
              </a:ext>
            </a:extLst>
          </p:cNvPr>
          <p:cNvSpPr txBox="1"/>
          <p:nvPr userDrawn="1"/>
        </p:nvSpPr>
        <p:spPr>
          <a:xfrm>
            <a:off x="6200571" y="6333148"/>
            <a:ext cx="2453399" cy="276999"/>
          </a:xfrm>
          <a:prstGeom prst="rect">
            <a:avLst/>
          </a:prstGeom>
          <a:noFill/>
        </p:spPr>
        <p:txBody>
          <a:bodyPr wrap="square" rtlCol="0">
            <a:spAutoFit/>
          </a:bodyPr>
          <a:lstStyle/>
          <a:p>
            <a:r>
              <a:rPr lang="en-US" sz="1200" dirty="0">
                <a:solidFill>
                  <a:schemeClr val="tx1"/>
                </a:solidFill>
              </a:rPr>
              <a:t>©2020 National Main Street Center</a:t>
            </a:r>
          </a:p>
        </p:txBody>
      </p:sp>
    </p:spTree>
    <p:extLst>
      <p:ext uri="{BB962C8B-B14F-4D97-AF65-F5344CB8AC3E}">
        <p14:creationId xmlns:p14="http://schemas.microsoft.com/office/powerpoint/2010/main" val="4127947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s_Rectangle Header_Green Bullets">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97F5647-8830-4219-AC43-F46B0C466440}"/>
              </a:ext>
            </a:extLst>
          </p:cNvPr>
          <p:cNvSpPr>
            <a:spLocks noGrp="1"/>
          </p:cNvSpPr>
          <p:nvPr>
            <p:ph idx="1"/>
          </p:nvPr>
        </p:nvSpPr>
        <p:spPr>
          <a:xfrm>
            <a:off x="628649" y="1825625"/>
            <a:ext cx="3656271" cy="4351338"/>
          </a:xfrm>
        </p:spPr>
        <p:txBody>
          <a:bodyPr/>
          <a:lstStyle>
            <a:lvl1pPr marL="228594" indent="-228594">
              <a:lnSpc>
                <a:spcPct val="100000"/>
              </a:lnSpc>
              <a:spcBef>
                <a:spcPts val="1200"/>
              </a:spcBef>
              <a:buClr>
                <a:srgbClr val="629B33"/>
              </a:buClr>
              <a:buFont typeface="Calibri" panose="020F0502020204030204" pitchFamily="34" charset="0"/>
              <a:buChar char="+"/>
              <a:defRPr/>
            </a:lvl1pPr>
            <a:lvl2pPr marL="685783" indent="-228594">
              <a:lnSpc>
                <a:spcPct val="100000"/>
              </a:lnSpc>
              <a:spcBef>
                <a:spcPts val="1200"/>
              </a:spcBef>
              <a:buClr>
                <a:srgbClr val="629B33"/>
              </a:buClr>
              <a:buFont typeface="Calibri" panose="020F0502020204030204" pitchFamily="34" charset="0"/>
              <a:buChar char="–"/>
              <a:defRPr/>
            </a:lvl2pPr>
            <a:lvl3pPr marL="1142971" indent="-228594">
              <a:lnSpc>
                <a:spcPct val="100000"/>
              </a:lnSpc>
              <a:spcBef>
                <a:spcPts val="1200"/>
              </a:spcBef>
              <a:buClr>
                <a:srgbClr val="629B33"/>
              </a:buClr>
              <a:buFont typeface="Calibri" panose="020F0502020204030204" pitchFamily="34" charset="0"/>
              <a:buChar char="–"/>
              <a:defRPr/>
            </a:lvl3pPr>
            <a:lvl4pPr marL="1600160" indent="-228594">
              <a:lnSpc>
                <a:spcPct val="100000"/>
              </a:lnSpc>
              <a:spcBef>
                <a:spcPts val="1200"/>
              </a:spcBef>
              <a:buClr>
                <a:srgbClr val="629B33"/>
              </a:buClr>
              <a:buFont typeface="Calibri" panose="020F0502020204030204" pitchFamily="34" charset="0"/>
              <a:buChar char="–"/>
              <a:defRPr/>
            </a:lvl4pPr>
            <a:lvl5pPr marL="2057349" indent="-228594">
              <a:lnSpc>
                <a:spcPct val="100000"/>
              </a:lnSpc>
              <a:spcBef>
                <a:spcPts val="1200"/>
              </a:spcBef>
              <a:buClr>
                <a:srgbClr val="629B33"/>
              </a:buClr>
              <a:buFont typeface="Calibri" panose="020F050202020403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xmlns="" id="{130F1903-C1ED-4C62-A663-4A88127111DA}"/>
              </a:ext>
            </a:extLst>
          </p:cNvPr>
          <p:cNvSpPr/>
          <p:nvPr userDrawn="1"/>
        </p:nvSpPr>
        <p:spPr>
          <a:xfrm>
            <a:off x="0" y="5"/>
            <a:ext cx="9144000" cy="1175657"/>
          </a:xfrm>
          <a:prstGeom prst="rect">
            <a:avLst/>
          </a:prstGeom>
          <a:solidFill>
            <a:srgbClr val="006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xmlns="" id="{B9574BAA-4979-4D28-B11D-6E5919CBE198}"/>
              </a:ext>
            </a:extLst>
          </p:cNvPr>
          <p:cNvSpPr>
            <a:spLocks noGrp="1"/>
          </p:cNvSpPr>
          <p:nvPr>
            <p:ph type="title"/>
          </p:nvPr>
        </p:nvSpPr>
        <p:spPr>
          <a:xfrm>
            <a:off x="628650" y="237098"/>
            <a:ext cx="7886700" cy="656851"/>
          </a:xfrm>
        </p:spPr>
        <p:txBody>
          <a:bodyPr>
            <a:normAutofit/>
          </a:bodyPr>
          <a:lstStyle>
            <a:lvl1pPr algn="l">
              <a:defRPr sz="3600" cap="all" spc="300" baseline="0">
                <a:solidFill>
                  <a:schemeClr val="bg1"/>
                </a:solidFill>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xmlns="" id="{923930D6-AE31-4FEE-B443-7BEC63D67FEA}"/>
              </a:ext>
            </a:extLst>
          </p:cNvPr>
          <p:cNvSpPr>
            <a:spLocks noGrp="1"/>
          </p:cNvSpPr>
          <p:nvPr>
            <p:ph idx="10"/>
          </p:nvPr>
        </p:nvSpPr>
        <p:spPr>
          <a:xfrm>
            <a:off x="4778891" y="1825625"/>
            <a:ext cx="3656271" cy="4351338"/>
          </a:xfrm>
        </p:spPr>
        <p:txBody>
          <a:bodyPr/>
          <a:lstStyle>
            <a:lvl1pPr marL="228594" indent="-228594">
              <a:lnSpc>
                <a:spcPct val="100000"/>
              </a:lnSpc>
              <a:spcBef>
                <a:spcPts val="1200"/>
              </a:spcBef>
              <a:buClr>
                <a:srgbClr val="629B33"/>
              </a:buClr>
              <a:buFont typeface="Calibri" panose="020F0502020204030204" pitchFamily="34" charset="0"/>
              <a:buChar char="+"/>
              <a:defRPr/>
            </a:lvl1pPr>
            <a:lvl2pPr marL="685783" indent="-228594">
              <a:lnSpc>
                <a:spcPct val="100000"/>
              </a:lnSpc>
              <a:spcBef>
                <a:spcPts val="1200"/>
              </a:spcBef>
              <a:buClr>
                <a:srgbClr val="629B33"/>
              </a:buClr>
              <a:buFont typeface="Calibri" panose="020F0502020204030204" pitchFamily="34" charset="0"/>
              <a:buChar char="–"/>
              <a:defRPr/>
            </a:lvl2pPr>
            <a:lvl3pPr marL="1142971" indent="-228594">
              <a:lnSpc>
                <a:spcPct val="100000"/>
              </a:lnSpc>
              <a:spcBef>
                <a:spcPts val="1200"/>
              </a:spcBef>
              <a:buClr>
                <a:srgbClr val="629B33"/>
              </a:buClr>
              <a:buFont typeface="Calibri" panose="020F0502020204030204" pitchFamily="34" charset="0"/>
              <a:buChar char="–"/>
              <a:defRPr/>
            </a:lvl3pPr>
            <a:lvl4pPr marL="1600160" indent="-228594">
              <a:lnSpc>
                <a:spcPct val="100000"/>
              </a:lnSpc>
              <a:spcBef>
                <a:spcPts val="1200"/>
              </a:spcBef>
              <a:buClr>
                <a:srgbClr val="629B33"/>
              </a:buClr>
              <a:buFont typeface="Calibri" panose="020F0502020204030204" pitchFamily="34" charset="0"/>
              <a:buChar char="–"/>
              <a:defRPr/>
            </a:lvl4pPr>
            <a:lvl5pPr marL="2057349" indent="-228594">
              <a:lnSpc>
                <a:spcPct val="100000"/>
              </a:lnSpc>
              <a:spcBef>
                <a:spcPts val="1200"/>
              </a:spcBef>
              <a:buClr>
                <a:srgbClr val="629B33"/>
              </a:buClr>
              <a:buFont typeface="Calibri" panose="020F050202020403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xmlns="" id="{3B83056D-675C-425F-8738-E0316410EE52}"/>
              </a:ext>
            </a:extLst>
          </p:cNvPr>
          <p:cNvSpPr txBox="1"/>
          <p:nvPr userDrawn="1"/>
        </p:nvSpPr>
        <p:spPr>
          <a:xfrm>
            <a:off x="6200571" y="6333148"/>
            <a:ext cx="2453399" cy="276999"/>
          </a:xfrm>
          <a:prstGeom prst="rect">
            <a:avLst/>
          </a:prstGeom>
          <a:noFill/>
        </p:spPr>
        <p:txBody>
          <a:bodyPr wrap="square" rtlCol="0">
            <a:spAutoFit/>
          </a:bodyPr>
          <a:lstStyle/>
          <a:p>
            <a:r>
              <a:rPr lang="en-US" sz="1200" dirty="0">
                <a:solidFill>
                  <a:schemeClr val="tx1"/>
                </a:solidFill>
              </a:rPr>
              <a:t>©2020 National Main Street Center</a:t>
            </a:r>
          </a:p>
        </p:txBody>
      </p:sp>
    </p:spTree>
    <p:extLst>
      <p:ext uri="{BB962C8B-B14F-4D97-AF65-F5344CB8AC3E}">
        <p14:creationId xmlns:p14="http://schemas.microsoft.com/office/powerpoint/2010/main" val="2001553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ctangle Header_Green Bullets_Subhea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97F5647-8830-4219-AC43-F46B0C466440}"/>
              </a:ext>
            </a:extLst>
          </p:cNvPr>
          <p:cNvSpPr>
            <a:spLocks noGrp="1"/>
          </p:cNvSpPr>
          <p:nvPr>
            <p:ph idx="1"/>
          </p:nvPr>
        </p:nvSpPr>
        <p:spPr/>
        <p:txBody>
          <a:bodyPr/>
          <a:lstStyle>
            <a:lvl1pPr marL="228594" indent="-228594">
              <a:lnSpc>
                <a:spcPct val="100000"/>
              </a:lnSpc>
              <a:spcBef>
                <a:spcPts val="1200"/>
              </a:spcBef>
              <a:buClr>
                <a:srgbClr val="629B33"/>
              </a:buClr>
              <a:buFont typeface="Calibri" panose="020F0502020204030204" pitchFamily="34" charset="0"/>
              <a:buChar char="+"/>
              <a:defRPr/>
            </a:lvl1pPr>
            <a:lvl2pPr marL="685783" indent="-228594">
              <a:lnSpc>
                <a:spcPct val="100000"/>
              </a:lnSpc>
              <a:spcBef>
                <a:spcPts val="1200"/>
              </a:spcBef>
              <a:buClr>
                <a:srgbClr val="629B33"/>
              </a:buClr>
              <a:buFont typeface="Calibri" panose="020F0502020204030204" pitchFamily="34" charset="0"/>
              <a:buChar char="–"/>
              <a:defRPr/>
            </a:lvl2pPr>
            <a:lvl3pPr marL="1142971" indent="-228594">
              <a:lnSpc>
                <a:spcPct val="100000"/>
              </a:lnSpc>
              <a:spcBef>
                <a:spcPts val="1200"/>
              </a:spcBef>
              <a:buClr>
                <a:srgbClr val="629B33"/>
              </a:buClr>
              <a:buFont typeface="Calibri" panose="020F0502020204030204" pitchFamily="34" charset="0"/>
              <a:buChar char="–"/>
              <a:defRPr/>
            </a:lvl3pPr>
            <a:lvl4pPr marL="1600160" indent="-228594">
              <a:lnSpc>
                <a:spcPct val="100000"/>
              </a:lnSpc>
              <a:spcBef>
                <a:spcPts val="1200"/>
              </a:spcBef>
              <a:buClr>
                <a:srgbClr val="629B33"/>
              </a:buClr>
              <a:buFont typeface="Calibri" panose="020F0502020204030204" pitchFamily="34" charset="0"/>
              <a:buChar char="–"/>
              <a:defRPr/>
            </a:lvl4pPr>
            <a:lvl5pPr marL="2057349" indent="-228594">
              <a:lnSpc>
                <a:spcPct val="100000"/>
              </a:lnSpc>
              <a:spcBef>
                <a:spcPts val="1200"/>
              </a:spcBef>
              <a:buClr>
                <a:srgbClr val="629B33"/>
              </a:buClr>
              <a:buFont typeface="Calibri" panose="020F050202020403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xmlns="" id="{130F1903-C1ED-4C62-A663-4A88127111DA}"/>
              </a:ext>
            </a:extLst>
          </p:cNvPr>
          <p:cNvSpPr/>
          <p:nvPr userDrawn="1"/>
        </p:nvSpPr>
        <p:spPr>
          <a:xfrm>
            <a:off x="0" y="5"/>
            <a:ext cx="9144000" cy="1175657"/>
          </a:xfrm>
          <a:prstGeom prst="rect">
            <a:avLst/>
          </a:prstGeom>
          <a:solidFill>
            <a:srgbClr val="006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xmlns="" id="{B9574BAA-4979-4D28-B11D-6E5919CBE198}"/>
              </a:ext>
            </a:extLst>
          </p:cNvPr>
          <p:cNvSpPr>
            <a:spLocks noGrp="1"/>
          </p:cNvSpPr>
          <p:nvPr>
            <p:ph type="title"/>
          </p:nvPr>
        </p:nvSpPr>
        <p:spPr>
          <a:xfrm>
            <a:off x="628472" y="108930"/>
            <a:ext cx="7886700" cy="656851"/>
          </a:xfrm>
        </p:spPr>
        <p:txBody>
          <a:bodyPr>
            <a:normAutofit/>
          </a:bodyPr>
          <a:lstStyle>
            <a:lvl1pPr algn="l">
              <a:defRPr sz="3600" cap="all" spc="300" baseline="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xmlns="" id="{A4B21AA2-7FE1-433D-BFFE-51BDECF12080}"/>
              </a:ext>
            </a:extLst>
          </p:cNvPr>
          <p:cNvSpPr>
            <a:spLocks noGrp="1"/>
          </p:cNvSpPr>
          <p:nvPr>
            <p:ph type="body" sz="quarter" idx="10" hasCustomPrompt="1"/>
          </p:nvPr>
        </p:nvSpPr>
        <p:spPr>
          <a:xfrm>
            <a:off x="628472" y="681037"/>
            <a:ext cx="7886700" cy="657225"/>
          </a:xfrm>
        </p:spPr>
        <p:txBody>
          <a:bodyPr/>
          <a:lstStyle>
            <a:lvl1pPr marL="0" indent="0">
              <a:buNone/>
              <a:defRPr spc="300" baseline="0">
                <a:solidFill>
                  <a:schemeClr val="bg1"/>
                </a:solidFill>
                <a:latin typeface="+mj-lt"/>
              </a:defRPr>
            </a:lvl1pPr>
          </a:lstStyle>
          <a:p>
            <a:pPr lvl="0"/>
            <a:r>
              <a:rPr lang="en-US" dirty="0">
                <a:latin typeface="+mj-lt"/>
              </a:rPr>
              <a:t>Subhead here</a:t>
            </a:r>
            <a:endParaRPr lang="en-US" dirty="0"/>
          </a:p>
        </p:txBody>
      </p:sp>
      <p:sp>
        <p:nvSpPr>
          <p:cNvPr id="6" name="TextBox 5">
            <a:extLst>
              <a:ext uri="{FF2B5EF4-FFF2-40B4-BE49-F238E27FC236}">
                <a16:creationId xmlns:a16="http://schemas.microsoft.com/office/drawing/2014/main" xmlns="" id="{4B09A1F5-91C9-4118-9AD9-E9682CCAB883}"/>
              </a:ext>
            </a:extLst>
          </p:cNvPr>
          <p:cNvSpPr txBox="1"/>
          <p:nvPr userDrawn="1"/>
        </p:nvSpPr>
        <p:spPr>
          <a:xfrm>
            <a:off x="6200571" y="6333148"/>
            <a:ext cx="2453399" cy="276999"/>
          </a:xfrm>
          <a:prstGeom prst="rect">
            <a:avLst/>
          </a:prstGeom>
          <a:noFill/>
        </p:spPr>
        <p:txBody>
          <a:bodyPr wrap="square" rtlCol="0">
            <a:spAutoFit/>
          </a:bodyPr>
          <a:lstStyle/>
          <a:p>
            <a:r>
              <a:rPr lang="en-US" sz="1200" dirty="0">
                <a:solidFill>
                  <a:schemeClr val="tx1"/>
                </a:solidFill>
              </a:rPr>
              <a:t>©2020 National Main Street Center</a:t>
            </a:r>
          </a:p>
        </p:txBody>
      </p:sp>
    </p:spTree>
    <p:extLst>
      <p:ext uri="{BB962C8B-B14F-4D97-AF65-F5344CB8AC3E}">
        <p14:creationId xmlns:p14="http://schemas.microsoft.com/office/powerpoint/2010/main" val="2109983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 2">
    <p:bg>
      <p:bgPr>
        <a:solidFill>
          <a:srgbClr val="006C7B"/>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9322912-E3DC-43C9-9C33-D0AC3577C0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55773" y="-13444"/>
            <a:ext cx="4959886" cy="3044408"/>
          </a:xfrm>
          <a:prstGeom prst="rect">
            <a:avLst/>
          </a:prstGeom>
        </p:spPr>
      </p:pic>
      <p:sp>
        <p:nvSpPr>
          <p:cNvPr id="8" name="Right Triangle 7">
            <a:extLst>
              <a:ext uri="{FF2B5EF4-FFF2-40B4-BE49-F238E27FC236}">
                <a16:creationId xmlns:a16="http://schemas.microsoft.com/office/drawing/2014/main" xmlns="" id="{6B1DAFFD-C860-4120-A6AC-320BCA9E5CD3}"/>
              </a:ext>
            </a:extLst>
          </p:cNvPr>
          <p:cNvSpPr/>
          <p:nvPr userDrawn="1"/>
        </p:nvSpPr>
        <p:spPr>
          <a:xfrm rot="5400000">
            <a:off x="-183573" y="156439"/>
            <a:ext cx="5668409" cy="5328644"/>
          </a:xfrm>
          <a:prstGeom prst="rtTriangl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a:extLst>
              <a:ext uri="{FF2B5EF4-FFF2-40B4-BE49-F238E27FC236}">
                <a16:creationId xmlns:a16="http://schemas.microsoft.com/office/drawing/2014/main" xmlns="" id="{F767AFA9-3AD1-4E41-8E0B-6C948F378DA2}"/>
              </a:ext>
            </a:extLst>
          </p:cNvPr>
          <p:cNvSpPr/>
          <p:nvPr userDrawn="1"/>
        </p:nvSpPr>
        <p:spPr>
          <a:xfrm>
            <a:off x="-16137" y="2850776"/>
            <a:ext cx="4722758" cy="4007224"/>
          </a:xfrm>
          <a:prstGeom prst="rtTriangle">
            <a:avLst/>
          </a:prstGeom>
          <a:solidFill>
            <a:srgbClr val="006C7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a:extLst>
              <a:ext uri="{FF2B5EF4-FFF2-40B4-BE49-F238E27FC236}">
                <a16:creationId xmlns:a16="http://schemas.microsoft.com/office/drawing/2014/main" xmlns="" id="{B3EA9E56-B7C4-4465-B624-5F6AF11AED28}"/>
              </a:ext>
            </a:extLst>
          </p:cNvPr>
          <p:cNvSpPr>
            <a:spLocks noGrp="1"/>
          </p:cNvSpPr>
          <p:nvPr>
            <p:ph type="ctrTitle"/>
          </p:nvPr>
        </p:nvSpPr>
        <p:spPr>
          <a:xfrm>
            <a:off x="2291382" y="3326049"/>
            <a:ext cx="6524513" cy="1514896"/>
          </a:xfrm>
        </p:spPr>
        <p:txBody>
          <a:bodyPr anchor="b">
            <a:normAutofit/>
          </a:bodyPr>
          <a:lstStyle>
            <a:lvl1pPr algn="l">
              <a:defRPr sz="5400" cap="all" spc="300" baseline="0">
                <a:solidFill>
                  <a:schemeClr val="bg1"/>
                </a:solidFill>
              </a:defRPr>
            </a:lvl1pPr>
          </a:lstStyle>
          <a:p>
            <a:r>
              <a:rPr lang="en-US" dirty="0"/>
              <a:t>Click to edit Master title style</a:t>
            </a:r>
          </a:p>
        </p:txBody>
      </p:sp>
      <p:sp>
        <p:nvSpPr>
          <p:cNvPr id="15" name="Subtitle 2">
            <a:extLst>
              <a:ext uri="{FF2B5EF4-FFF2-40B4-BE49-F238E27FC236}">
                <a16:creationId xmlns:a16="http://schemas.microsoft.com/office/drawing/2014/main" xmlns="" id="{0DA2E82C-DBB8-4442-B342-494B6121BBC0}"/>
              </a:ext>
            </a:extLst>
          </p:cNvPr>
          <p:cNvSpPr>
            <a:spLocks noGrp="1"/>
          </p:cNvSpPr>
          <p:nvPr>
            <p:ph type="subTitle" idx="1" hasCustomPrompt="1"/>
          </p:nvPr>
        </p:nvSpPr>
        <p:spPr>
          <a:xfrm>
            <a:off x="2861131" y="5642396"/>
            <a:ext cx="2453822" cy="365125"/>
          </a:xfrm>
        </p:spPr>
        <p:txBody>
          <a:bodyPr/>
          <a:lstStyle>
            <a:lvl1pPr marL="0" indent="0" algn="l">
              <a:buNone/>
              <a:defRPr sz="2400" b="1">
                <a:solidFill>
                  <a:srgbClr val="DFB904"/>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Edit subtitle style</a:t>
            </a:r>
          </a:p>
        </p:txBody>
      </p:sp>
      <p:sp>
        <p:nvSpPr>
          <p:cNvPr id="16" name="Text Placeholder 10">
            <a:extLst>
              <a:ext uri="{FF2B5EF4-FFF2-40B4-BE49-F238E27FC236}">
                <a16:creationId xmlns:a16="http://schemas.microsoft.com/office/drawing/2014/main" xmlns="" id="{EC111297-672D-4C53-A434-8DEE8A240745}"/>
              </a:ext>
            </a:extLst>
          </p:cNvPr>
          <p:cNvSpPr>
            <a:spLocks noGrp="1"/>
          </p:cNvSpPr>
          <p:nvPr>
            <p:ph type="body" sz="quarter" idx="13" hasCustomPrompt="1"/>
          </p:nvPr>
        </p:nvSpPr>
        <p:spPr>
          <a:xfrm>
            <a:off x="2861131" y="6069363"/>
            <a:ext cx="2453822" cy="365125"/>
          </a:xfrm>
        </p:spPr>
        <p:txBody>
          <a:bodyPr>
            <a:normAutofit/>
          </a:bodyPr>
          <a:lstStyle>
            <a:lvl1pPr marL="0" indent="0">
              <a:buNone/>
              <a:defRPr sz="2400" b="1">
                <a:solidFill>
                  <a:schemeClr val="bg1"/>
                </a:solidFill>
              </a:defRPr>
            </a:lvl1pPr>
          </a:lstStyle>
          <a:p>
            <a:pPr lvl="0"/>
            <a:r>
              <a:rPr lang="en-US" dirty="0"/>
              <a:t>Edit subtitle</a:t>
            </a:r>
          </a:p>
        </p:txBody>
      </p:sp>
      <p:sp>
        <p:nvSpPr>
          <p:cNvPr id="17" name="Text Placeholder 10">
            <a:extLst>
              <a:ext uri="{FF2B5EF4-FFF2-40B4-BE49-F238E27FC236}">
                <a16:creationId xmlns:a16="http://schemas.microsoft.com/office/drawing/2014/main" xmlns="" id="{C5B9094F-0807-4AA8-9557-BA4A75C0FB81}"/>
              </a:ext>
            </a:extLst>
          </p:cNvPr>
          <p:cNvSpPr>
            <a:spLocks noGrp="1"/>
          </p:cNvSpPr>
          <p:nvPr>
            <p:ph type="body" sz="quarter" idx="14" hasCustomPrompt="1"/>
          </p:nvPr>
        </p:nvSpPr>
        <p:spPr>
          <a:xfrm>
            <a:off x="2291380" y="4896986"/>
            <a:ext cx="6530778" cy="608012"/>
          </a:xfrm>
        </p:spPr>
        <p:txBody>
          <a:bodyPr>
            <a:normAutofit/>
          </a:bodyPr>
          <a:lstStyle>
            <a:lvl1pPr marL="0" indent="0">
              <a:buNone/>
              <a:defRPr sz="2800" b="1">
                <a:solidFill>
                  <a:schemeClr val="bg1"/>
                </a:solidFill>
              </a:defRPr>
            </a:lvl1pPr>
          </a:lstStyle>
          <a:p>
            <a:pPr lvl="0"/>
            <a:r>
              <a:rPr lang="en-US" dirty="0"/>
              <a:t>Edit subtitle</a:t>
            </a:r>
          </a:p>
        </p:txBody>
      </p:sp>
      <p:pic>
        <p:nvPicPr>
          <p:cNvPr id="14" name="Picture 13">
            <a:extLst>
              <a:ext uri="{FF2B5EF4-FFF2-40B4-BE49-F238E27FC236}">
                <a16:creationId xmlns:a16="http://schemas.microsoft.com/office/drawing/2014/main" xmlns="" id="{19A65BDE-4219-457E-968D-40737C5F0CB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203"/>
          <a:stretch/>
        </p:blipFill>
        <p:spPr>
          <a:xfrm>
            <a:off x="6906410" y="0"/>
            <a:ext cx="2238604" cy="3030964"/>
          </a:xfrm>
          <a:prstGeom prst="rect">
            <a:avLst/>
          </a:prstGeom>
        </p:spPr>
      </p:pic>
      <p:pic>
        <p:nvPicPr>
          <p:cNvPr id="18" name="Picture 17">
            <a:extLst>
              <a:ext uri="{FF2B5EF4-FFF2-40B4-BE49-F238E27FC236}">
                <a16:creationId xmlns:a16="http://schemas.microsoft.com/office/drawing/2014/main" xmlns="" id="{8C5DA937-7DE0-4F67-AD56-BA93D48C1C6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4865" y="1284876"/>
            <a:ext cx="2195330" cy="1651958"/>
          </a:xfrm>
          <a:prstGeom prst="rect">
            <a:avLst/>
          </a:prstGeom>
          <a:effectLst/>
        </p:spPr>
      </p:pic>
      <p:sp>
        <p:nvSpPr>
          <p:cNvPr id="20" name="TextBox 19">
            <a:extLst>
              <a:ext uri="{FF2B5EF4-FFF2-40B4-BE49-F238E27FC236}">
                <a16:creationId xmlns:a16="http://schemas.microsoft.com/office/drawing/2014/main" xmlns="" id="{6F5CB224-8C0E-48E5-8F26-ACE4833966D4}"/>
              </a:ext>
            </a:extLst>
          </p:cNvPr>
          <p:cNvSpPr txBox="1"/>
          <p:nvPr userDrawn="1"/>
        </p:nvSpPr>
        <p:spPr>
          <a:xfrm>
            <a:off x="6362496" y="6251925"/>
            <a:ext cx="2781504" cy="276999"/>
          </a:xfrm>
          <a:prstGeom prst="rect">
            <a:avLst/>
          </a:prstGeom>
          <a:noFill/>
        </p:spPr>
        <p:txBody>
          <a:bodyPr wrap="square" rtlCol="0">
            <a:spAutoFit/>
          </a:bodyPr>
          <a:lstStyle/>
          <a:p>
            <a:r>
              <a:rPr lang="en-US" sz="1200" dirty="0">
                <a:solidFill>
                  <a:schemeClr val="bg1"/>
                </a:solidFill>
              </a:rPr>
              <a:t>©2020 National Main Street Center</a:t>
            </a:r>
          </a:p>
        </p:txBody>
      </p:sp>
      <p:pic>
        <p:nvPicPr>
          <p:cNvPr id="2" name="Picture 1"/>
          <p:cNvPicPr>
            <a:picLocks noChangeAspect="1"/>
          </p:cNvPicPr>
          <p:nvPr userDrawn="1"/>
        </p:nvPicPr>
        <p:blipFill>
          <a:blip r:embed="rId5"/>
          <a:stretch>
            <a:fillRect/>
          </a:stretch>
        </p:blipFill>
        <p:spPr>
          <a:xfrm>
            <a:off x="1492931" y="400591"/>
            <a:ext cx="2145978" cy="896190"/>
          </a:xfrm>
          <a:prstGeom prst="rect">
            <a:avLst/>
          </a:prstGeom>
        </p:spPr>
      </p:pic>
    </p:spTree>
    <p:extLst>
      <p:ext uri="{BB962C8B-B14F-4D97-AF65-F5344CB8AC3E}">
        <p14:creationId xmlns:p14="http://schemas.microsoft.com/office/powerpoint/2010/main" val="1853400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 Background_Four Points_Green Bullets">
    <p:bg>
      <p:bgPr>
        <a:solidFill>
          <a:schemeClr val="bg1">
            <a:lumMod val="95000"/>
          </a:schemeClr>
        </a:solidFill>
        <a:effectLst/>
      </p:bgPr>
    </p:bg>
    <p:spTree>
      <p:nvGrpSpPr>
        <p:cNvPr id="1" name=""/>
        <p:cNvGrpSpPr/>
        <p:nvPr/>
      </p:nvGrpSpPr>
      <p:grpSpPr>
        <a:xfrm>
          <a:off x="0" y="0"/>
          <a:ext cx="0" cy="0"/>
          <a:chOff x="0" y="0"/>
          <a:chExt cx="0" cy="0"/>
        </a:xfrm>
      </p:grpSpPr>
      <p:sp>
        <p:nvSpPr>
          <p:cNvPr id="7" name="Triangle 6">
            <a:extLst>
              <a:ext uri="{FF2B5EF4-FFF2-40B4-BE49-F238E27FC236}">
                <a16:creationId xmlns:a16="http://schemas.microsoft.com/office/drawing/2014/main" xmlns="" id="{AE759738-CD03-4071-BBFD-5B5BDE14E34F}"/>
              </a:ext>
            </a:extLst>
          </p:cNvPr>
          <p:cNvSpPr/>
          <p:nvPr userDrawn="1"/>
        </p:nvSpPr>
        <p:spPr>
          <a:xfrm rot="10800000">
            <a:off x="-3586" y="4001"/>
            <a:ext cx="9152504" cy="1801406"/>
          </a:xfrm>
          <a:custGeom>
            <a:avLst/>
            <a:gdLst>
              <a:gd name="connsiteX0" fmla="*/ 0 w 18987249"/>
              <a:gd name="connsiteY0" fmla="*/ 1918756 h 1918756"/>
              <a:gd name="connsiteX1" fmla="*/ 479689 w 18987249"/>
              <a:gd name="connsiteY1" fmla="*/ 0 h 1918756"/>
              <a:gd name="connsiteX2" fmla="*/ 18507560 w 18987249"/>
              <a:gd name="connsiteY2" fmla="*/ 0 h 1918756"/>
              <a:gd name="connsiteX3" fmla="*/ 18987249 w 18987249"/>
              <a:gd name="connsiteY3" fmla="*/ 1918756 h 1918756"/>
              <a:gd name="connsiteX4" fmla="*/ 0 w 18987249"/>
              <a:gd name="connsiteY4" fmla="*/ 1918756 h 1918756"/>
              <a:gd name="connsiteX0" fmla="*/ 0 w 18987249"/>
              <a:gd name="connsiteY0" fmla="*/ 1918756 h 1918756"/>
              <a:gd name="connsiteX1" fmla="*/ 3599407 w 18987249"/>
              <a:gd name="connsiteY1" fmla="*/ 1102659 h 1918756"/>
              <a:gd name="connsiteX2" fmla="*/ 18507560 w 18987249"/>
              <a:gd name="connsiteY2" fmla="*/ 0 h 1918756"/>
              <a:gd name="connsiteX3" fmla="*/ 18987249 w 18987249"/>
              <a:gd name="connsiteY3" fmla="*/ 1918756 h 1918756"/>
              <a:gd name="connsiteX4" fmla="*/ 0 w 18987249"/>
              <a:gd name="connsiteY4" fmla="*/ 1918756 h 1918756"/>
              <a:gd name="connsiteX0" fmla="*/ 3298934 w 15387842"/>
              <a:gd name="connsiteY0" fmla="*/ 1905309 h 1918756"/>
              <a:gd name="connsiteX1" fmla="*/ 0 w 15387842"/>
              <a:gd name="connsiteY1" fmla="*/ 1102659 h 1918756"/>
              <a:gd name="connsiteX2" fmla="*/ 14908153 w 15387842"/>
              <a:gd name="connsiteY2" fmla="*/ 0 h 1918756"/>
              <a:gd name="connsiteX3" fmla="*/ 15387842 w 15387842"/>
              <a:gd name="connsiteY3" fmla="*/ 1918756 h 1918756"/>
              <a:gd name="connsiteX4" fmla="*/ 3298934 w 15387842"/>
              <a:gd name="connsiteY4" fmla="*/ 1905309 h 1918756"/>
              <a:gd name="connsiteX0" fmla="*/ 4404 w 12093312"/>
              <a:gd name="connsiteY0" fmla="*/ 1905309 h 1918756"/>
              <a:gd name="connsiteX1" fmla="*/ 0 w 12093312"/>
              <a:gd name="connsiteY1" fmla="*/ 1250577 h 1918756"/>
              <a:gd name="connsiteX2" fmla="*/ 11613623 w 12093312"/>
              <a:gd name="connsiteY2" fmla="*/ 0 h 1918756"/>
              <a:gd name="connsiteX3" fmla="*/ 12093312 w 12093312"/>
              <a:gd name="connsiteY3" fmla="*/ 1918756 h 1918756"/>
              <a:gd name="connsiteX4" fmla="*/ 4404 w 12093312"/>
              <a:gd name="connsiteY4" fmla="*/ 1905309 h 1918756"/>
              <a:gd name="connsiteX0" fmla="*/ 4404 w 12111164"/>
              <a:gd name="connsiteY0" fmla="*/ 1811180 h 1824627"/>
              <a:gd name="connsiteX1" fmla="*/ 0 w 12111164"/>
              <a:gd name="connsiteY1" fmla="*/ 1156448 h 1824627"/>
              <a:gd name="connsiteX2" fmla="*/ 12111164 w 12111164"/>
              <a:gd name="connsiteY2" fmla="*/ 0 h 1824627"/>
              <a:gd name="connsiteX3" fmla="*/ 12093312 w 12111164"/>
              <a:gd name="connsiteY3" fmla="*/ 1824627 h 1824627"/>
              <a:gd name="connsiteX4" fmla="*/ 4404 w 12111164"/>
              <a:gd name="connsiteY4" fmla="*/ 1811180 h 1824627"/>
              <a:gd name="connsiteX0" fmla="*/ 0 w 12268124"/>
              <a:gd name="connsiteY0" fmla="*/ 1824627 h 1824627"/>
              <a:gd name="connsiteX1" fmla="*/ 156960 w 12268124"/>
              <a:gd name="connsiteY1" fmla="*/ 1156448 h 1824627"/>
              <a:gd name="connsiteX2" fmla="*/ 12268124 w 12268124"/>
              <a:gd name="connsiteY2" fmla="*/ 0 h 1824627"/>
              <a:gd name="connsiteX3" fmla="*/ 12250272 w 12268124"/>
              <a:gd name="connsiteY3" fmla="*/ 1824627 h 1824627"/>
              <a:gd name="connsiteX4" fmla="*/ 0 w 12268124"/>
              <a:gd name="connsiteY4" fmla="*/ 1824627 h 1824627"/>
              <a:gd name="connsiteX0" fmla="*/ 0 w 12268124"/>
              <a:gd name="connsiteY0" fmla="*/ 1824627 h 1824627"/>
              <a:gd name="connsiteX1" fmla="*/ 49384 w 12268124"/>
              <a:gd name="connsiteY1" fmla="*/ 1116107 h 1824627"/>
              <a:gd name="connsiteX2" fmla="*/ 12268124 w 12268124"/>
              <a:gd name="connsiteY2" fmla="*/ 0 h 1824627"/>
              <a:gd name="connsiteX3" fmla="*/ 12250272 w 12268124"/>
              <a:gd name="connsiteY3" fmla="*/ 1824627 h 1824627"/>
              <a:gd name="connsiteX4" fmla="*/ 0 w 12268124"/>
              <a:gd name="connsiteY4" fmla="*/ 1824627 h 1824627"/>
              <a:gd name="connsiteX0" fmla="*/ 0 w 12271538"/>
              <a:gd name="connsiteY0" fmla="*/ 1824627 h 1824627"/>
              <a:gd name="connsiteX1" fmla="*/ 49384 w 12271538"/>
              <a:gd name="connsiteY1" fmla="*/ 1116107 h 1824627"/>
              <a:gd name="connsiteX2" fmla="*/ 12268124 w 12271538"/>
              <a:gd name="connsiteY2" fmla="*/ 0 h 1824627"/>
              <a:gd name="connsiteX3" fmla="*/ 12271538 w 12271538"/>
              <a:gd name="connsiteY3" fmla="*/ 1824627 h 1824627"/>
              <a:gd name="connsiteX4" fmla="*/ 0 w 12271538"/>
              <a:gd name="connsiteY4" fmla="*/ 1824627 h 1824627"/>
              <a:gd name="connsiteX0" fmla="*/ 25044 w 12222154"/>
              <a:gd name="connsiteY0" fmla="*/ 1856525 h 1856525"/>
              <a:gd name="connsiteX1" fmla="*/ 0 w 12222154"/>
              <a:gd name="connsiteY1" fmla="*/ 1116107 h 1856525"/>
              <a:gd name="connsiteX2" fmla="*/ 12218740 w 12222154"/>
              <a:gd name="connsiteY2" fmla="*/ 0 h 1856525"/>
              <a:gd name="connsiteX3" fmla="*/ 12222154 w 12222154"/>
              <a:gd name="connsiteY3" fmla="*/ 1824627 h 1856525"/>
              <a:gd name="connsiteX4" fmla="*/ 25044 w 12222154"/>
              <a:gd name="connsiteY4" fmla="*/ 1856525 h 1856525"/>
              <a:gd name="connsiteX0" fmla="*/ 25044 w 12222154"/>
              <a:gd name="connsiteY0" fmla="*/ 1845892 h 1845892"/>
              <a:gd name="connsiteX1" fmla="*/ 0 w 12222154"/>
              <a:gd name="connsiteY1" fmla="*/ 1116107 h 1845892"/>
              <a:gd name="connsiteX2" fmla="*/ 12218740 w 12222154"/>
              <a:gd name="connsiteY2" fmla="*/ 0 h 1845892"/>
              <a:gd name="connsiteX3" fmla="*/ 12222154 w 12222154"/>
              <a:gd name="connsiteY3" fmla="*/ 1824627 h 1845892"/>
              <a:gd name="connsiteX4" fmla="*/ 25044 w 12222154"/>
              <a:gd name="connsiteY4" fmla="*/ 1845892 h 1845892"/>
              <a:gd name="connsiteX0" fmla="*/ 14411 w 12222154"/>
              <a:gd name="connsiteY0" fmla="*/ 1856524 h 1856524"/>
              <a:gd name="connsiteX1" fmla="*/ 0 w 12222154"/>
              <a:gd name="connsiteY1" fmla="*/ 1116107 h 1856524"/>
              <a:gd name="connsiteX2" fmla="*/ 12218740 w 12222154"/>
              <a:gd name="connsiteY2" fmla="*/ 0 h 1856524"/>
              <a:gd name="connsiteX3" fmla="*/ 12222154 w 12222154"/>
              <a:gd name="connsiteY3" fmla="*/ 1824627 h 1856524"/>
              <a:gd name="connsiteX4" fmla="*/ 14411 w 12222154"/>
              <a:gd name="connsiteY4" fmla="*/ 1856524 h 1856524"/>
              <a:gd name="connsiteX0" fmla="*/ 14411 w 12222154"/>
              <a:gd name="connsiteY0" fmla="*/ 1861073 h 1861073"/>
              <a:gd name="connsiteX1" fmla="*/ 0 w 12222154"/>
              <a:gd name="connsiteY1" fmla="*/ 1120656 h 1861073"/>
              <a:gd name="connsiteX2" fmla="*/ 12205093 w 12222154"/>
              <a:gd name="connsiteY2" fmla="*/ 0 h 1861073"/>
              <a:gd name="connsiteX3" fmla="*/ 12222154 w 12222154"/>
              <a:gd name="connsiteY3" fmla="*/ 1829176 h 1861073"/>
              <a:gd name="connsiteX4" fmla="*/ 14411 w 12222154"/>
              <a:gd name="connsiteY4" fmla="*/ 1861073 h 1861073"/>
              <a:gd name="connsiteX0" fmla="*/ 14411 w 12205093"/>
              <a:gd name="connsiteY0" fmla="*/ 1861073 h 1861073"/>
              <a:gd name="connsiteX1" fmla="*/ 0 w 12205093"/>
              <a:gd name="connsiteY1" fmla="*/ 1120656 h 1861073"/>
              <a:gd name="connsiteX2" fmla="*/ 12205093 w 12205093"/>
              <a:gd name="connsiteY2" fmla="*/ 0 h 1861073"/>
              <a:gd name="connsiteX3" fmla="*/ 12199408 w 12205093"/>
              <a:gd name="connsiteY3" fmla="*/ 1829176 h 1861073"/>
              <a:gd name="connsiteX4" fmla="*/ 14411 w 12205093"/>
              <a:gd name="connsiteY4" fmla="*/ 1861073 h 1861073"/>
              <a:gd name="connsiteX0" fmla="*/ 14411 w 12213056"/>
              <a:gd name="connsiteY0" fmla="*/ 1861073 h 1861073"/>
              <a:gd name="connsiteX1" fmla="*/ 0 w 12213056"/>
              <a:gd name="connsiteY1" fmla="*/ 1120656 h 1861073"/>
              <a:gd name="connsiteX2" fmla="*/ 12205093 w 12213056"/>
              <a:gd name="connsiteY2" fmla="*/ 0 h 1861073"/>
              <a:gd name="connsiteX3" fmla="*/ 12213056 w 12213056"/>
              <a:gd name="connsiteY3" fmla="*/ 1829176 h 1861073"/>
              <a:gd name="connsiteX4" fmla="*/ 14411 w 12213056"/>
              <a:gd name="connsiteY4" fmla="*/ 1861073 h 1861073"/>
              <a:gd name="connsiteX0" fmla="*/ 14411 w 12213056"/>
              <a:gd name="connsiteY0" fmla="*/ 1817006 h 1829176"/>
              <a:gd name="connsiteX1" fmla="*/ 0 w 12213056"/>
              <a:gd name="connsiteY1" fmla="*/ 1120656 h 1829176"/>
              <a:gd name="connsiteX2" fmla="*/ 12205093 w 12213056"/>
              <a:gd name="connsiteY2" fmla="*/ 0 h 1829176"/>
              <a:gd name="connsiteX3" fmla="*/ 12213056 w 12213056"/>
              <a:gd name="connsiteY3" fmla="*/ 1829176 h 1829176"/>
              <a:gd name="connsiteX4" fmla="*/ 14411 w 12213056"/>
              <a:gd name="connsiteY4" fmla="*/ 1817006 h 1829176"/>
              <a:gd name="connsiteX0" fmla="*/ 14411 w 12213056"/>
              <a:gd name="connsiteY0" fmla="*/ 1820678 h 1829176"/>
              <a:gd name="connsiteX1" fmla="*/ 0 w 12213056"/>
              <a:gd name="connsiteY1" fmla="*/ 1120656 h 1829176"/>
              <a:gd name="connsiteX2" fmla="*/ 12205093 w 12213056"/>
              <a:gd name="connsiteY2" fmla="*/ 0 h 1829176"/>
              <a:gd name="connsiteX3" fmla="*/ 12213056 w 12213056"/>
              <a:gd name="connsiteY3" fmla="*/ 1829176 h 1829176"/>
              <a:gd name="connsiteX4" fmla="*/ 14411 w 12213056"/>
              <a:gd name="connsiteY4" fmla="*/ 1820678 h 1829176"/>
              <a:gd name="connsiteX0" fmla="*/ 7067 w 12205712"/>
              <a:gd name="connsiteY0" fmla="*/ 1820678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7067 w 12205712"/>
              <a:gd name="connsiteY4" fmla="*/ 1820678 h 1829176"/>
              <a:gd name="connsiteX0" fmla="*/ 3395 w 12205712"/>
              <a:gd name="connsiteY0" fmla="*/ 1813333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3395 w 12205712"/>
              <a:gd name="connsiteY4" fmla="*/ 1813333 h 1829176"/>
              <a:gd name="connsiteX0" fmla="*/ 410 w 12210072"/>
              <a:gd name="connsiteY0" fmla="*/ 1754576 h 1829176"/>
              <a:gd name="connsiteX1" fmla="*/ 4360 w 12210072"/>
              <a:gd name="connsiteY1" fmla="*/ 1124329 h 1829176"/>
              <a:gd name="connsiteX2" fmla="*/ 12202109 w 12210072"/>
              <a:gd name="connsiteY2" fmla="*/ 0 h 1829176"/>
              <a:gd name="connsiteX3" fmla="*/ 12210072 w 12210072"/>
              <a:gd name="connsiteY3" fmla="*/ 1829176 h 1829176"/>
              <a:gd name="connsiteX4" fmla="*/ 410 w 12210072"/>
              <a:gd name="connsiteY4" fmla="*/ 1754576 h 1829176"/>
              <a:gd name="connsiteX0" fmla="*/ 95201 w 12205712"/>
              <a:gd name="connsiteY0" fmla="*/ 1710508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95201 w 12205712"/>
              <a:gd name="connsiteY4" fmla="*/ 1710508 h 1829176"/>
              <a:gd name="connsiteX0" fmla="*/ 87856 w 12198367"/>
              <a:gd name="connsiteY0" fmla="*/ 1710508 h 1829176"/>
              <a:gd name="connsiteX1" fmla="*/ 0 w 12198367"/>
              <a:gd name="connsiteY1" fmla="*/ 1120657 h 1829176"/>
              <a:gd name="connsiteX2" fmla="*/ 12190404 w 12198367"/>
              <a:gd name="connsiteY2" fmla="*/ 0 h 1829176"/>
              <a:gd name="connsiteX3" fmla="*/ 12198367 w 12198367"/>
              <a:gd name="connsiteY3" fmla="*/ 1829176 h 1829176"/>
              <a:gd name="connsiteX4" fmla="*/ 87856 w 12198367"/>
              <a:gd name="connsiteY4" fmla="*/ 1710508 h 1829176"/>
              <a:gd name="connsiteX0" fmla="*/ 410 w 12202728"/>
              <a:gd name="connsiteY0" fmla="*/ 1798643 h 1829176"/>
              <a:gd name="connsiteX1" fmla="*/ 4361 w 12202728"/>
              <a:gd name="connsiteY1" fmla="*/ 1120657 h 1829176"/>
              <a:gd name="connsiteX2" fmla="*/ 12194765 w 12202728"/>
              <a:gd name="connsiteY2" fmla="*/ 0 h 1829176"/>
              <a:gd name="connsiteX3" fmla="*/ 12202728 w 12202728"/>
              <a:gd name="connsiteY3" fmla="*/ 1829176 h 1829176"/>
              <a:gd name="connsiteX4" fmla="*/ 410 w 12202728"/>
              <a:gd name="connsiteY4" fmla="*/ 1798643 h 1829176"/>
              <a:gd name="connsiteX0" fmla="*/ 410 w 12199316"/>
              <a:gd name="connsiteY0" fmla="*/ 1798643 h 1798643"/>
              <a:gd name="connsiteX1" fmla="*/ 4361 w 12199316"/>
              <a:gd name="connsiteY1" fmla="*/ 1120657 h 1798643"/>
              <a:gd name="connsiteX2" fmla="*/ 12194765 w 12199316"/>
              <a:gd name="connsiteY2" fmla="*/ 0 h 1798643"/>
              <a:gd name="connsiteX3" fmla="*/ 12199316 w 12199316"/>
              <a:gd name="connsiteY3" fmla="*/ 1754113 h 1798643"/>
              <a:gd name="connsiteX4" fmla="*/ 410 w 12199316"/>
              <a:gd name="connsiteY4" fmla="*/ 1798643 h 1798643"/>
              <a:gd name="connsiteX0" fmla="*/ 410 w 12194863"/>
              <a:gd name="connsiteY0" fmla="*/ 1798643 h 1798643"/>
              <a:gd name="connsiteX1" fmla="*/ 4361 w 12194863"/>
              <a:gd name="connsiteY1" fmla="*/ 1120657 h 1798643"/>
              <a:gd name="connsiteX2" fmla="*/ 12194765 w 12194863"/>
              <a:gd name="connsiteY2" fmla="*/ 0 h 1798643"/>
              <a:gd name="connsiteX3" fmla="*/ 12148137 w 12194863"/>
              <a:gd name="connsiteY3" fmla="*/ 1566456 h 1798643"/>
              <a:gd name="connsiteX4" fmla="*/ 410 w 12194863"/>
              <a:gd name="connsiteY4" fmla="*/ 1798643 h 1798643"/>
              <a:gd name="connsiteX0" fmla="*/ 623 w 12195076"/>
              <a:gd name="connsiteY0" fmla="*/ 1798643 h 1798643"/>
              <a:gd name="connsiteX1" fmla="*/ 1162 w 12195076"/>
              <a:gd name="connsiteY1" fmla="*/ 1120657 h 1798643"/>
              <a:gd name="connsiteX2" fmla="*/ 12194978 w 12195076"/>
              <a:gd name="connsiteY2" fmla="*/ 0 h 1798643"/>
              <a:gd name="connsiteX3" fmla="*/ 12148350 w 12195076"/>
              <a:gd name="connsiteY3" fmla="*/ 1566456 h 1798643"/>
              <a:gd name="connsiteX4" fmla="*/ 623 w 12195076"/>
              <a:gd name="connsiteY4" fmla="*/ 1798643 h 1798643"/>
              <a:gd name="connsiteX0" fmla="*/ 2873 w 12197326"/>
              <a:gd name="connsiteY0" fmla="*/ 1798643 h 1798643"/>
              <a:gd name="connsiteX1" fmla="*/ 0 w 12197326"/>
              <a:gd name="connsiteY1" fmla="*/ 1124069 h 1798643"/>
              <a:gd name="connsiteX2" fmla="*/ 12197228 w 12197326"/>
              <a:gd name="connsiteY2" fmla="*/ 0 h 1798643"/>
              <a:gd name="connsiteX3" fmla="*/ 12150600 w 12197326"/>
              <a:gd name="connsiteY3" fmla="*/ 1566456 h 1798643"/>
              <a:gd name="connsiteX4" fmla="*/ 2873 w 12197326"/>
              <a:gd name="connsiteY4" fmla="*/ 1798643 h 1798643"/>
              <a:gd name="connsiteX0" fmla="*/ 647 w 12198275"/>
              <a:gd name="connsiteY0" fmla="*/ 1798643 h 1798643"/>
              <a:gd name="connsiteX1" fmla="*/ 949 w 12198275"/>
              <a:gd name="connsiteY1" fmla="*/ 1124069 h 1798643"/>
              <a:gd name="connsiteX2" fmla="*/ 12198177 w 12198275"/>
              <a:gd name="connsiteY2" fmla="*/ 0 h 1798643"/>
              <a:gd name="connsiteX3" fmla="*/ 12151549 w 12198275"/>
              <a:gd name="connsiteY3" fmla="*/ 1566456 h 1798643"/>
              <a:gd name="connsiteX4" fmla="*/ 647 w 12198275"/>
              <a:gd name="connsiteY4" fmla="*/ 1798643 h 1798643"/>
              <a:gd name="connsiteX0" fmla="*/ 647 w 12198605"/>
              <a:gd name="connsiteY0" fmla="*/ 1798643 h 1801406"/>
              <a:gd name="connsiteX1" fmla="*/ 949 w 12198605"/>
              <a:gd name="connsiteY1" fmla="*/ 1124069 h 1801406"/>
              <a:gd name="connsiteX2" fmla="*/ 12198177 w 12198605"/>
              <a:gd name="connsiteY2" fmla="*/ 0 h 1801406"/>
              <a:gd name="connsiteX3" fmla="*/ 12192824 w 12198605"/>
              <a:gd name="connsiteY3" fmla="*/ 1801406 h 1801406"/>
              <a:gd name="connsiteX4" fmla="*/ 647 w 12198605"/>
              <a:gd name="connsiteY4" fmla="*/ 1798643 h 1801406"/>
              <a:gd name="connsiteX0" fmla="*/ 647 w 12198755"/>
              <a:gd name="connsiteY0" fmla="*/ 1798643 h 1801406"/>
              <a:gd name="connsiteX1" fmla="*/ 949 w 12198755"/>
              <a:gd name="connsiteY1" fmla="*/ 1124069 h 1801406"/>
              <a:gd name="connsiteX2" fmla="*/ 12198177 w 12198755"/>
              <a:gd name="connsiteY2" fmla="*/ 0 h 1801406"/>
              <a:gd name="connsiteX3" fmla="*/ 12195999 w 12198755"/>
              <a:gd name="connsiteY3" fmla="*/ 1801406 h 1801406"/>
              <a:gd name="connsiteX4" fmla="*/ 647 w 12198755"/>
              <a:gd name="connsiteY4" fmla="*/ 1798643 h 1801406"/>
              <a:gd name="connsiteX0" fmla="*/ 304 w 12205556"/>
              <a:gd name="connsiteY0" fmla="*/ 1798643 h 1801406"/>
              <a:gd name="connsiteX1" fmla="*/ 7750 w 12205556"/>
              <a:gd name="connsiteY1" fmla="*/ 1124069 h 1801406"/>
              <a:gd name="connsiteX2" fmla="*/ 12204978 w 12205556"/>
              <a:gd name="connsiteY2" fmla="*/ 0 h 1801406"/>
              <a:gd name="connsiteX3" fmla="*/ 12202800 w 12205556"/>
              <a:gd name="connsiteY3" fmla="*/ 1801406 h 1801406"/>
              <a:gd name="connsiteX4" fmla="*/ 304 w 12205556"/>
              <a:gd name="connsiteY4" fmla="*/ 1798643 h 1801406"/>
              <a:gd name="connsiteX0" fmla="*/ 470 w 12200960"/>
              <a:gd name="connsiteY0" fmla="*/ 1798643 h 1801406"/>
              <a:gd name="connsiteX1" fmla="*/ 3154 w 12200960"/>
              <a:gd name="connsiteY1" fmla="*/ 1124069 h 1801406"/>
              <a:gd name="connsiteX2" fmla="*/ 12200382 w 12200960"/>
              <a:gd name="connsiteY2" fmla="*/ 0 h 1801406"/>
              <a:gd name="connsiteX3" fmla="*/ 12198204 w 12200960"/>
              <a:gd name="connsiteY3" fmla="*/ 1801406 h 1801406"/>
              <a:gd name="connsiteX4" fmla="*/ 470 w 12200960"/>
              <a:gd name="connsiteY4" fmla="*/ 1798643 h 1801406"/>
              <a:gd name="connsiteX0" fmla="*/ 2079 w 12197806"/>
              <a:gd name="connsiteY0" fmla="*/ 1798643 h 1801406"/>
              <a:gd name="connsiteX1" fmla="*/ 0 w 12197806"/>
              <a:gd name="connsiteY1" fmla="*/ 1124069 h 1801406"/>
              <a:gd name="connsiteX2" fmla="*/ 12197228 w 12197806"/>
              <a:gd name="connsiteY2" fmla="*/ 0 h 1801406"/>
              <a:gd name="connsiteX3" fmla="*/ 12195050 w 12197806"/>
              <a:gd name="connsiteY3" fmla="*/ 1801406 h 1801406"/>
              <a:gd name="connsiteX4" fmla="*/ 2079 w 12197806"/>
              <a:gd name="connsiteY4" fmla="*/ 1798643 h 1801406"/>
              <a:gd name="connsiteX0" fmla="*/ 647 w 12198755"/>
              <a:gd name="connsiteY0" fmla="*/ 1791500 h 1801406"/>
              <a:gd name="connsiteX1" fmla="*/ 949 w 12198755"/>
              <a:gd name="connsiteY1" fmla="*/ 1124069 h 1801406"/>
              <a:gd name="connsiteX2" fmla="*/ 12198177 w 12198755"/>
              <a:gd name="connsiteY2" fmla="*/ 0 h 1801406"/>
              <a:gd name="connsiteX3" fmla="*/ 12195999 w 12198755"/>
              <a:gd name="connsiteY3" fmla="*/ 1801406 h 1801406"/>
              <a:gd name="connsiteX4" fmla="*/ 647 w 12198755"/>
              <a:gd name="connsiteY4" fmla="*/ 1791500 h 1801406"/>
              <a:gd name="connsiteX0" fmla="*/ 647 w 12198755"/>
              <a:gd name="connsiteY0" fmla="*/ 1803407 h 1803407"/>
              <a:gd name="connsiteX1" fmla="*/ 949 w 12198755"/>
              <a:gd name="connsiteY1" fmla="*/ 1124069 h 1803407"/>
              <a:gd name="connsiteX2" fmla="*/ 12198177 w 12198755"/>
              <a:gd name="connsiteY2" fmla="*/ 0 h 1803407"/>
              <a:gd name="connsiteX3" fmla="*/ 12195999 w 12198755"/>
              <a:gd name="connsiteY3" fmla="*/ 1801406 h 1803407"/>
              <a:gd name="connsiteX4" fmla="*/ 647 w 12198755"/>
              <a:gd name="connsiteY4" fmla="*/ 1803407 h 1803407"/>
              <a:gd name="connsiteX0" fmla="*/ 369 w 12203239"/>
              <a:gd name="connsiteY0" fmla="*/ 1805788 h 1805788"/>
              <a:gd name="connsiteX1" fmla="*/ 5433 w 12203239"/>
              <a:gd name="connsiteY1" fmla="*/ 1124069 h 1805788"/>
              <a:gd name="connsiteX2" fmla="*/ 12202661 w 12203239"/>
              <a:gd name="connsiteY2" fmla="*/ 0 h 1805788"/>
              <a:gd name="connsiteX3" fmla="*/ 12200483 w 12203239"/>
              <a:gd name="connsiteY3" fmla="*/ 1801406 h 1805788"/>
              <a:gd name="connsiteX4" fmla="*/ 369 w 12203239"/>
              <a:gd name="connsiteY4" fmla="*/ 1805788 h 1805788"/>
              <a:gd name="connsiteX0" fmla="*/ 369 w 12203239"/>
              <a:gd name="connsiteY0" fmla="*/ 1801026 h 1801406"/>
              <a:gd name="connsiteX1" fmla="*/ 5433 w 12203239"/>
              <a:gd name="connsiteY1" fmla="*/ 1124069 h 1801406"/>
              <a:gd name="connsiteX2" fmla="*/ 12202661 w 12203239"/>
              <a:gd name="connsiteY2" fmla="*/ 0 h 1801406"/>
              <a:gd name="connsiteX3" fmla="*/ 12200483 w 12203239"/>
              <a:gd name="connsiteY3" fmla="*/ 1801406 h 1801406"/>
              <a:gd name="connsiteX4" fmla="*/ 369 w 12203239"/>
              <a:gd name="connsiteY4" fmla="*/ 1801026 h 1801406"/>
              <a:gd name="connsiteX0" fmla="*/ 469 w 12203339"/>
              <a:gd name="connsiteY0" fmla="*/ 1801026 h 1801406"/>
              <a:gd name="connsiteX1" fmla="*/ 3152 w 12203339"/>
              <a:gd name="connsiteY1" fmla="*/ 1124069 h 1801406"/>
              <a:gd name="connsiteX2" fmla="*/ 12202761 w 12203339"/>
              <a:gd name="connsiteY2" fmla="*/ 0 h 1801406"/>
              <a:gd name="connsiteX3" fmla="*/ 12200583 w 12203339"/>
              <a:gd name="connsiteY3" fmla="*/ 1801406 h 1801406"/>
              <a:gd name="connsiteX4" fmla="*/ 469 w 12203339"/>
              <a:gd name="connsiteY4" fmla="*/ 1801026 h 1801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3339" h="1801406">
                <a:moveTo>
                  <a:pt x="469" y="1801026"/>
                </a:moveTo>
                <a:cubicBezTo>
                  <a:pt x="-1887" y="1568910"/>
                  <a:pt x="5508" y="1356185"/>
                  <a:pt x="3152" y="1124069"/>
                </a:cubicBezTo>
                <a:lnTo>
                  <a:pt x="12202761" y="0"/>
                </a:lnTo>
                <a:cubicBezTo>
                  <a:pt x="12205415" y="609725"/>
                  <a:pt x="12197929" y="1191681"/>
                  <a:pt x="12200583" y="1801406"/>
                </a:cubicBezTo>
                <a:lnTo>
                  <a:pt x="469" y="1801026"/>
                </a:lnTo>
                <a:close/>
              </a:path>
            </a:pathLst>
          </a:custGeom>
          <a:solidFill>
            <a:srgbClr val="006C7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a:t>
            </a:r>
          </a:p>
        </p:txBody>
      </p:sp>
      <p:sp>
        <p:nvSpPr>
          <p:cNvPr id="8" name="Triangle 11">
            <a:extLst>
              <a:ext uri="{FF2B5EF4-FFF2-40B4-BE49-F238E27FC236}">
                <a16:creationId xmlns:a16="http://schemas.microsoft.com/office/drawing/2014/main" xmlns="" id="{5F120A03-C0E7-4F9E-BCB6-422AD7A6FEC8}"/>
              </a:ext>
            </a:extLst>
          </p:cNvPr>
          <p:cNvSpPr/>
          <p:nvPr userDrawn="1"/>
        </p:nvSpPr>
        <p:spPr>
          <a:xfrm rot="10800000">
            <a:off x="-5117" y="2938"/>
            <a:ext cx="9153879" cy="1688709"/>
          </a:xfrm>
          <a:custGeom>
            <a:avLst/>
            <a:gdLst>
              <a:gd name="connsiteX0" fmla="*/ 0 w 12192000"/>
              <a:gd name="connsiteY0" fmla="*/ 1715410 h 1715410"/>
              <a:gd name="connsiteX1" fmla="*/ 0 w 12192000"/>
              <a:gd name="connsiteY1" fmla="*/ 0 h 1715410"/>
              <a:gd name="connsiteX2" fmla="*/ 12192000 w 12192000"/>
              <a:gd name="connsiteY2" fmla="*/ 1715410 h 1715410"/>
              <a:gd name="connsiteX3" fmla="*/ 0 w 12192000"/>
              <a:gd name="connsiteY3" fmla="*/ 1715410 h 1715410"/>
              <a:gd name="connsiteX0" fmla="*/ 0 w 12192000"/>
              <a:gd name="connsiteY0" fmla="*/ 1708065 h 1715410"/>
              <a:gd name="connsiteX1" fmla="*/ 0 w 12192000"/>
              <a:gd name="connsiteY1" fmla="*/ 0 h 1715410"/>
              <a:gd name="connsiteX2" fmla="*/ 12192000 w 12192000"/>
              <a:gd name="connsiteY2" fmla="*/ 1715410 h 1715410"/>
              <a:gd name="connsiteX3" fmla="*/ 0 w 12192000"/>
              <a:gd name="connsiteY3" fmla="*/ 1708065 h 1715410"/>
              <a:gd name="connsiteX0" fmla="*/ 0 w 12192000"/>
              <a:gd name="connsiteY0" fmla="*/ 1708065 h 1715410"/>
              <a:gd name="connsiteX1" fmla="*/ 11017 w 12192000"/>
              <a:gd name="connsiteY1" fmla="*/ 0 h 1715410"/>
              <a:gd name="connsiteX2" fmla="*/ 12192000 w 12192000"/>
              <a:gd name="connsiteY2" fmla="*/ 1715410 h 1715410"/>
              <a:gd name="connsiteX3" fmla="*/ 0 w 12192000"/>
              <a:gd name="connsiteY3" fmla="*/ 1708065 h 1715410"/>
              <a:gd name="connsiteX0" fmla="*/ 0 w 12192000"/>
              <a:gd name="connsiteY0" fmla="*/ 1708065 h 1715410"/>
              <a:gd name="connsiteX1" fmla="*/ 3673 w 12192000"/>
              <a:gd name="connsiteY1" fmla="*/ 0 h 1715410"/>
              <a:gd name="connsiteX2" fmla="*/ 12192000 w 12192000"/>
              <a:gd name="connsiteY2" fmla="*/ 1715410 h 1715410"/>
              <a:gd name="connsiteX3" fmla="*/ 0 w 12192000"/>
              <a:gd name="connsiteY3" fmla="*/ 1708065 h 1715410"/>
              <a:gd name="connsiteX0" fmla="*/ 1061 w 12189388"/>
              <a:gd name="connsiteY0" fmla="*/ 1708065 h 1715410"/>
              <a:gd name="connsiteX1" fmla="*/ 1061 w 12189388"/>
              <a:gd name="connsiteY1" fmla="*/ 0 h 1715410"/>
              <a:gd name="connsiteX2" fmla="*/ 12189388 w 12189388"/>
              <a:gd name="connsiteY2" fmla="*/ 1715410 h 1715410"/>
              <a:gd name="connsiteX3" fmla="*/ 1061 w 12189388"/>
              <a:gd name="connsiteY3" fmla="*/ 1708065 h 1715410"/>
              <a:gd name="connsiteX0" fmla="*/ 1061 w 12189388"/>
              <a:gd name="connsiteY0" fmla="*/ 1708065 h 1715410"/>
              <a:gd name="connsiteX1" fmla="*/ 1061 w 12189388"/>
              <a:gd name="connsiteY1" fmla="*/ 0 h 1715410"/>
              <a:gd name="connsiteX2" fmla="*/ 12189388 w 12189388"/>
              <a:gd name="connsiteY2" fmla="*/ 1715410 h 1715410"/>
              <a:gd name="connsiteX3" fmla="*/ 1061 w 12189388"/>
              <a:gd name="connsiteY3" fmla="*/ 1708065 h 1715410"/>
              <a:gd name="connsiteX0" fmla="*/ 0 w 12191999"/>
              <a:gd name="connsiteY0" fmla="*/ 1693376 h 1715410"/>
              <a:gd name="connsiteX1" fmla="*/ 3672 w 12191999"/>
              <a:gd name="connsiteY1" fmla="*/ 0 h 1715410"/>
              <a:gd name="connsiteX2" fmla="*/ 12191999 w 12191999"/>
              <a:gd name="connsiteY2" fmla="*/ 1715410 h 1715410"/>
              <a:gd name="connsiteX3" fmla="*/ 0 w 12191999"/>
              <a:gd name="connsiteY3" fmla="*/ 1693376 h 1715410"/>
              <a:gd name="connsiteX0" fmla="*/ 1060 w 12193059"/>
              <a:gd name="connsiteY0" fmla="*/ 1693376 h 1715410"/>
              <a:gd name="connsiteX1" fmla="*/ 1059 w 12193059"/>
              <a:gd name="connsiteY1" fmla="*/ 0 h 1715410"/>
              <a:gd name="connsiteX2" fmla="*/ 12193059 w 12193059"/>
              <a:gd name="connsiteY2" fmla="*/ 1715410 h 1715410"/>
              <a:gd name="connsiteX3" fmla="*/ 1060 w 12193059"/>
              <a:gd name="connsiteY3" fmla="*/ 1693376 h 1715410"/>
              <a:gd name="connsiteX0" fmla="*/ 33289 w 12192237"/>
              <a:gd name="connsiteY0" fmla="*/ 1652981 h 1715410"/>
              <a:gd name="connsiteX1" fmla="*/ 237 w 12192237"/>
              <a:gd name="connsiteY1" fmla="*/ 0 h 1715410"/>
              <a:gd name="connsiteX2" fmla="*/ 12192237 w 12192237"/>
              <a:gd name="connsiteY2" fmla="*/ 1715410 h 1715410"/>
              <a:gd name="connsiteX3" fmla="*/ 33289 w 12192237"/>
              <a:gd name="connsiteY3" fmla="*/ 1652981 h 1715410"/>
              <a:gd name="connsiteX0" fmla="*/ 1060 w 12193059"/>
              <a:gd name="connsiteY0" fmla="*/ 1682359 h 1715410"/>
              <a:gd name="connsiteX1" fmla="*/ 1059 w 12193059"/>
              <a:gd name="connsiteY1" fmla="*/ 0 h 1715410"/>
              <a:gd name="connsiteX2" fmla="*/ 12193059 w 12193059"/>
              <a:gd name="connsiteY2" fmla="*/ 1715410 h 1715410"/>
              <a:gd name="connsiteX3" fmla="*/ 1060 w 12193059"/>
              <a:gd name="connsiteY3" fmla="*/ 1682359 h 1715410"/>
              <a:gd name="connsiteX0" fmla="*/ 1060 w 12189647"/>
              <a:gd name="connsiteY0" fmla="*/ 1682359 h 1682359"/>
              <a:gd name="connsiteX1" fmla="*/ 1059 w 12189647"/>
              <a:gd name="connsiteY1" fmla="*/ 0 h 1682359"/>
              <a:gd name="connsiteX2" fmla="*/ 12189647 w 12189647"/>
              <a:gd name="connsiteY2" fmla="*/ 1674467 h 1682359"/>
              <a:gd name="connsiteX3" fmla="*/ 1060 w 12189647"/>
              <a:gd name="connsiteY3" fmla="*/ 1682359 h 1682359"/>
              <a:gd name="connsiteX0" fmla="*/ 1060 w 12169175"/>
              <a:gd name="connsiteY0" fmla="*/ 1682359 h 1682359"/>
              <a:gd name="connsiteX1" fmla="*/ 1059 w 12169175"/>
              <a:gd name="connsiteY1" fmla="*/ 0 h 1682359"/>
              <a:gd name="connsiteX2" fmla="*/ 12169175 w 12169175"/>
              <a:gd name="connsiteY2" fmla="*/ 1674467 h 1682359"/>
              <a:gd name="connsiteX3" fmla="*/ 1060 w 12169175"/>
              <a:gd name="connsiteY3" fmla="*/ 1682359 h 1682359"/>
              <a:gd name="connsiteX0" fmla="*/ 1060 w 12196471"/>
              <a:gd name="connsiteY0" fmla="*/ 1682359 h 1682359"/>
              <a:gd name="connsiteX1" fmla="*/ 1059 w 12196471"/>
              <a:gd name="connsiteY1" fmla="*/ 0 h 1682359"/>
              <a:gd name="connsiteX2" fmla="*/ 12196471 w 12196471"/>
              <a:gd name="connsiteY2" fmla="*/ 1674467 h 1682359"/>
              <a:gd name="connsiteX3" fmla="*/ 1060 w 12196471"/>
              <a:gd name="connsiteY3" fmla="*/ 1682359 h 1682359"/>
              <a:gd name="connsiteX0" fmla="*/ 1060 w 12213530"/>
              <a:gd name="connsiteY0" fmla="*/ 1682359 h 1682359"/>
              <a:gd name="connsiteX1" fmla="*/ 1059 w 12213530"/>
              <a:gd name="connsiteY1" fmla="*/ 0 h 1682359"/>
              <a:gd name="connsiteX2" fmla="*/ 12213530 w 12213530"/>
              <a:gd name="connsiteY2" fmla="*/ 1677879 h 1682359"/>
              <a:gd name="connsiteX3" fmla="*/ 1060 w 12213530"/>
              <a:gd name="connsiteY3" fmla="*/ 1682359 h 1682359"/>
              <a:gd name="connsiteX0" fmla="*/ 1060 w 12199882"/>
              <a:gd name="connsiteY0" fmla="*/ 1682359 h 1684703"/>
              <a:gd name="connsiteX1" fmla="*/ 1059 w 12199882"/>
              <a:gd name="connsiteY1" fmla="*/ 0 h 1684703"/>
              <a:gd name="connsiteX2" fmla="*/ 12199882 w 12199882"/>
              <a:gd name="connsiteY2" fmla="*/ 1684703 h 1684703"/>
              <a:gd name="connsiteX3" fmla="*/ 1060 w 12199882"/>
              <a:gd name="connsiteY3" fmla="*/ 1682359 h 1684703"/>
              <a:gd name="connsiteX0" fmla="*/ 0 w 12205172"/>
              <a:gd name="connsiteY0" fmla="*/ 1688709 h 1688709"/>
              <a:gd name="connsiteX1" fmla="*/ 6349 w 12205172"/>
              <a:gd name="connsiteY1" fmla="*/ 0 h 1688709"/>
              <a:gd name="connsiteX2" fmla="*/ 12205172 w 12205172"/>
              <a:gd name="connsiteY2" fmla="*/ 1684703 h 1688709"/>
              <a:gd name="connsiteX3" fmla="*/ 0 w 12205172"/>
              <a:gd name="connsiteY3" fmla="*/ 1688709 h 1688709"/>
            </a:gdLst>
            <a:ahLst/>
            <a:cxnLst>
              <a:cxn ang="0">
                <a:pos x="connsiteX0" y="connsiteY0"/>
              </a:cxn>
              <a:cxn ang="0">
                <a:pos x="connsiteX1" y="connsiteY1"/>
              </a:cxn>
              <a:cxn ang="0">
                <a:pos x="connsiteX2" y="connsiteY2"/>
              </a:cxn>
              <a:cxn ang="0">
                <a:pos x="connsiteX3" y="connsiteY3"/>
              </a:cxn>
            </a:cxnLst>
            <a:rect l="l" t="t" r="r" b="b"/>
            <a:pathLst>
              <a:path w="12205172" h="1688709">
                <a:moveTo>
                  <a:pt x="0" y="1688709"/>
                </a:moveTo>
                <a:cubicBezTo>
                  <a:pt x="3672" y="1119354"/>
                  <a:pt x="2677" y="569355"/>
                  <a:pt x="6349" y="0"/>
                </a:cubicBezTo>
                <a:lnTo>
                  <a:pt x="12205172" y="1684703"/>
                </a:lnTo>
                <a:lnTo>
                  <a:pt x="0" y="1688709"/>
                </a:lnTo>
                <a:close/>
              </a:path>
            </a:pathLst>
          </a:custGeom>
          <a:solidFill>
            <a:srgbClr val="17788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9574BAA-4979-4D28-B11D-6E5919CBE198}"/>
              </a:ext>
            </a:extLst>
          </p:cNvPr>
          <p:cNvSpPr>
            <a:spLocks noGrp="1"/>
          </p:cNvSpPr>
          <p:nvPr>
            <p:ph type="title"/>
          </p:nvPr>
        </p:nvSpPr>
        <p:spPr>
          <a:xfrm>
            <a:off x="628650" y="237098"/>
            <a:ext cx="7886700" cy="656851"/>
          </a:xfrm>
        </p:spPr>
        <p:txBody>
          <a:bodyPr>
            <a:normAutofit/>
          </a:bodyPr>
          <a:lstStyle>
            <a:lvl1pPr algn="l">
              <a:defRPr sz="3600" cap="all" spc="300" baseline="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xmlns="" id="{4B57CACD-6C6C-4CFD-8007-444952A26C28}"/>
              </a:ext>
            </a:extLst>
          </p:cNvPr>
          <p:cNvPicPr>
            <a:picLocks noChangeAspect="1"/>
          </p:cNvPicPr>
          <p:nvPr userDrawn="1"/>
        </p:nvPicPr>
        <p:blipFill rotWithShape="1">
          <a:blip r:embed="rId2" cstate="email">
            <a:alphaModFix amt="9000"/>
            <a:extLst>
              <a:ext uri="{28A0092B-C50C-407E-A947-70E740481C1C}">
                <a14:useLocalDpi xmlns:a14="http://schemas.microsoft.com/office/drawing/2010/main"/>
              </a:ext>
            </a:extLst>
          </a:blip>
          <a:srcRect/>
          <a:stretch/>
        </p:blipFill>
        <p:spPr>
          <a:xfrm>
            <a:off x="0" y="4000"/>
            <a:ext cx="9154036" cy="6854000"/>
          </a:xfrm>
          <a:prstGeom prst="rect">
            <a:avLst/>
          </a:prstGeom>
        </p:spPr>
      </p:pic>
      <p:sp>
        <p:nvSpPr>
          <p:cNvPr id="9" name="Content Placeholder 2">
            <a:extLst>
              <a:ext uri="{FF2B5EF4-FFF2-40B4-BE49-F238E27FC236}">
                <a16:creationId xmlns:a16="http://schemas.microsoft.com/office/drawing/2014/main" xmlns="" id="{A91C2D18-8E1E-45BE-B02F-B394F21F992E}"/>
              </a:ext>
            </a:extLst>
          </p:cNvPr>
          <p:cNvSpPr>
            <a:spLocks noGrp="1"/>
          </p:cNvSpPr>
          <p:nvPr>
            <p:ph idx="1"/>
          </p:nvPr>
        </p:nvSpPr>
        <p:spPr>
          <a:xfrm>
            <a:off x="628650" y="1825625"/>
            <a:ext cx="7886700" cy="4351338"/>
          </a:xfrm>
        </p:spPr>
        <p:txBody>
          <a:bodyPr/>
          <a:lstStyle>
            <a:lvl1pPr marL="228594" indent="-228594">
              <a:lnSpc>
                <a:spcPct val="100000"/>
              </a:lnSpc>
              <a:spcBef>
                <a:spcPts val="1200"/>
              </a:spcBef>
              <a:buClr>
                <a:srgbClr val="629B33"/>
              </a:buClr>
              <a:buFont typeface="Calibri" panose="020F0502020204030204" pitchFamily="34" charset="0"/>
              <a:buChar char="+"/>
              <a:defRPr/>
            </a:lvl1pPr>
            <a:lvl2pPr marL="685783" indent="-228594">
              <a:lnSpc>
                <a:spcPct val="100000"/>
              </a:lnSpc>
              <a:spcBef>
                <a:spcPts val="1200"/>
              </a:spcBef>
              <a:buClr>
                <a:srgbClr val="629B33"/>
              </a:buClr>
              <a:buFont typeface="Calibri" panose="020F0502020204030204" pitchFamily="34" charset="0"/>
              <a:buChar char="–"/>
              <a:defRPr/>
            </a:lvl2pPr>
            <a:lvl3pPr marL="1142971" indent="-228594">
              <a:lnSpc>
                <a:spcPct val="100000"/>
              </a:lnSpc>
              <a:spcBef>
                <a:spcPts val="1200"/>
              </a:spcBef>
              <a:buClr>
                <a:srgbClr val="629B33"/>
              </a:buClr>
              <a:buFont typeface="Calibri" panose="020F0502020204030204" pitchFamily="34" charset="0"/>
              <a:buChar char="–"/>
              <a:defRPr/>
            </a:lvl3pPr>
            <a:lvl4pPr marL="1600160" indent="-228594">
              <a:lnSpc>
                <a:spcPct val="100000"/>
              </a:lnSpc>
              <a:spcBef>
                <a:spcPts val="1200"/>
              </a:spcBef>
              <a:buClr>
                <a:srgbClr val="629B33"/>
              </a:buClr>
              <a:buFont typeface="Calibri" panose="020F0502020204030204" pitchFamily="34" charset="0"/>
              <a:buChar char="–"/>
              <a:defRPr/>
            </a:lvl4pPr>
            <a:lvl5pPr marL="2057349" indent="-228594">
              <a:lnSpc>
                <a:spcPct val="100000"/>
              </a:lnSpc>
              <a:spcBef>
                <a:spcPts val="1200"/>
              </a:spcBef>
              <a:buClr>
                <a:srgbClr val="629B33"/>
              </a:buClr>
              <a:buFont typeface="Calibri" panose="020F050202020403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xmlns="" id="{B23D7FC6-FEA2-4E6F-BDFE-C6AADAB54000}"/>
              </a:ext>
            </a:extLst>
          </p:cNvPr>
          <p:cNvSpPr txBox="1"/>
          <p:nvPr userDrawn="1"/>
        </p:nvSpPr>
        <p:spPr>
          <a:xfrm>
            <a:off x="6200571" y="6333148"/>
            <a:ext cx="2453399" cy="276999"/>
          </a:xfrm>
          <a:prstGeom prst="rect">
            <a:avLst/>
          </a:prstGeom>
          <a:noFill/>
        </p:spPr>
        <p:txBody>
          <a:bodyPr wrap="square" rtlCol="0">
            <a:spAutoFit/>
          </a:bodyPr>
          <a:lstStyle/>
          <a:p>
            <a:r>
              <a:rPr lang="en-US" sz="1200" dirty="0">
                <a:solidFill>
                  <a:schemeClr val="tx1"/>
                </a:solidFill>
              </a:rPr>
              <a:t>©2020 National Main Street Center</a:t>
            </a:r>
          </a:p>
        </p:txBody>
      </p:sp>
    </p:spTree>
    <p:extLst>
      <p:ext uri="{BB962C8B-B14F-4D97-AF65-F5344CB8AC3E}">
        <p14:creationId xmlns:p14="http://schemas.microsoft.com/office/powerpoint/2010/main" val="2028548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Info Slide">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BEF5676-7874-4E7D-87DB-33382BC1A303}"/>
              </a:ext>
            </a:extLst>
          </p:cNvPr>
          <p:cNvPicPr>
            <a:picLocks noChangeAspect="1"/>
          </p:cNvPicPr>
          <p:nvPr userDrawn="1"/>
        </p:nvPicPr>
        <p:blipFill rotWithShape="1">
          <a:blip r:embed="rId2" cstate="email">
            <a:alphaModFix amt="9000"/>
            <a:extLst>
              <a:ext uri="{28A0092B-C50C-407E-A947-70E740481C1C}">
                <a14:useLocalDpi xmlns:a14="http://schemas.microsoft.com/office/drawing/2010/main"/>
              </a:ext>
            </a:extLst>
          </a:blip>
          <a:srcRect/>
          <a:stretch/>
        </p:blipFill>
        <p:spPr>
          <a:xfrm>
            <a:off x="2870" y="-2270"/>
            <a:ext cx="9143999" cy="6858000"/>
          </a:xfrm>
          <a:prstGeom prst="rect">
            <a:avLst/>
          </a:prstGeom>
        </p:spPr>
      </p:pic>
      <p:sp>
        <p:nvSpPr>
          <p:cNvPr id="9" name="Triangle 3">
            <a:extLst>
              <a:ext uri="{FF2B5EF4-FFF2-40B4-BE49-F238E27FC236}">
                <a16:creationId xmlns:a16="http://schemas.microsoft.com/office/drawing/2014/main" xmlns="" id="{9CFD36F0-153C-4E74-8BDB-E910AAF61CC0}"/>
              </a:ext>
            </a:extLst>
          </p:cNvPr>
          <p:cNvSpPr/>
          <p:nvPr userDrawn="1"/>
        </p:nvSpPr>
        <p:spPr>
          <a:xfrm>
            <a:off x="1" y="2598895"/>
            <a:ext cx="7009280" cy="4259111"/>
          </a:xfrm>
          <a:prstGeom prst="triangle">
            <a:avLst>
              <a:gd name="adj" fmla="val 0"/>
            </a:avLst>
          </a:prstGeom>
          <a:solidFill>
            <a:srgbClr val="006C7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xmlns="" id="{5FEA633D-B3EE-4AA7-A1CC-158D84C466D4}"/>
              </a:ext>
            </a:extLst>
          </p:cNvPr>
          <p:cNvSpPr txBox="1"/>
          <p:nvPr userDrawn="1"/>
        </p:nvSpPr>
        <p:spPr>
          <a:xfrm>
            <a:off x="656689" y="5017321"/>
            <a:ext cx="4037748" cy="1323439"/>
          </a:xfrm>
          <a:prstGeom prst="rect">
            <a:avLst/>
          </a:prstGeom>
          <a:noFill/>
        </p:spPr>
        <p:txBody>
          <a:bodyPr wrap="square" rtlCol="0">
            <a:spAutoFit/>
          </a:bodyPr>
          <a:lstStyle/>
          <a:p>
            <a:r>
              <a:rPr lang="en-US" sz="2000" b="1" dirty="0">
                <a:solidFill>
                  <a:schemeClr val="bg1"/>
                </a:solidFill>
                <a:cs typeface="Arial" panose="020B0604020202020204" pitchFamily="34" charset="0"/>
              </a:rPr>
              <a:t>National Main Street Center</a:t>
            </a:r>
            <a:br>
              <a:rPr lang="en-US" sz="2000" b="1" dirty="0">
                <a:solidFill>
                  <a:schemeClr val="bg1"/>
                </a:solidFill>
                <a:cs typeface="Arial" panose="020B0604020202020204" pitchFamily="34" charset="0"/>
              </a:rPr>
            </a:br>
            <a:r>
              <a:rPr lang="en-US" sz="2000" b="1" dirty="0">
                <a:solidFill>
                  <a:schemeClr val="bg1"/>
                </a:solidFill>
                <a:cs typeface="Arial" panose="020B0604020202020204" pitchFamily="34" charset="0"/>
              </a:rPr>
              <a:t>53 West Jackson Blvd. Suite 350</a:t>
            </a:r>
          </a:p>
          <a:p>
            <a:r>
              <a:rPr lang="en-US" sz="2000" b="1" dirty="0">
                <a:solidFill>
                  <a:schemeClr val="bg1"/>
                </a:solidFill>
                <a:cs typeface="Arial" panose="020B0604020202020204" pitchFamily="34" charset="0"/>
              </a:rPr>
              <a:t>Chicago, IL 60604</a:t>
            </a:r>
          </a:p>
          <a:p>
            <a:r>
              <a:rPr lang="en-US" sz="2000" b="1" dirty="0" err="1">
                <a:solidFill>
                  <a:srgbClr val="DFB904"/>
                </a:solidFill>
                <a:cs typeface="Arial" panose="020B0604020202020204" pitchFamily="34" charset="0"/>
              </a:rPr>
              <a:t>mainstreet.org</a:t>
            </a:r>
            <a:endParaRPr lang="en-US" sz="2000" dirty="0">
              <a:solidFill>
                <a:srgbClr val="DFB904"/>
              </a:solidFill>
            </a:endParaRPr>
          </a:p>
        </p:txBody>
      </p:sp>
      <p:pic>
        <p:nvPicPr>
          <p:cNvPr id="12" name="Picture 11">
            <a:extLst>
              <a:ext uri="{FF2B5EF4-FFF2-40B4-BE49-F238E27FC236}">
                <a16:creationId xmlns:a16="http://schemas.microsoft.com/office/drawing/2014/main" xmlns="" id="{2429E7A9-CC07-4038-88EC-73B81B69E2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046" y="388883"/>
            <a:ext cx="2453822" cy="1996965"/>
          </a:xfrm>
          <a:prstGeom prst="rect">
            <a:avLst/>
          </a:prstGeom>
          <a:effectLst/>
        </p:spPr>
      </p:pic>
      <p:sp>
        <p:nvSpPr>
          <p:cNvPr id="15" name="Text Placeholder 14">
            <a:extLst>
              <a:ext uri="{FF2B5EF4-FFF2-40B4-BE49-F238E27FC236}">
                <a16:creationId xmlns:a16="http://schemas.microsoft.com/office/drawing/2014/main" xmlns="" id="{7B617390-6E3E-4418-A73B-BF408F3D14FF}"/>
              </a:ext>
            </a:extLst>
          </p:cNvPr>
          <p:cNvSpPr>
            <a:spLocks noGrp="1"/>
          </p:cNvSpPr>
          <p:nvPr>
            <p:ph type="body" sz="quarter" idx="10" hasCustomPrompt="1"/>
          </p:nvPr>
        </p:nvSpPr>
        <p:spPr>
          <a:xfrm>
            <a:off x="4417219" y="2837234"/>
            <a:ext cx="4286250" cy="568476"/>
          </a:xfrm>
        </p:spPr>
        <p:txBody>
          <a:bodyPr>
            <a:normAutofit/>
          </a:bodyPr>
          <a:lstStyle>
            <a:lvl1pPr marL="0" indent="0">
              <a:buNone/>
              <a:defRPr sz="4000" b="1" cap="all" spc="300" baseline="0">
                <a:latin typeface="+mj-lt"/>
              </a:defRPr>
            </a:lvl1pPr>
          </a:lstStyle>
          <a:p>
            <a:pPr lvl="0"/>
            <a:r>
              <a:rPr lang="en-US" dirty="0"/>
              <a:t>Name Here</a:t>
            </a:r>
          </a:p>
        </p:txBody>
      </p:sp>
      <p:sp>
        <p:nvSpPr>
          <p:cNvPr id="17" name="Text Placeholder 16">
            <a:extLst>
              <a:ext uri="{FF2B5EF4-FFF2-40B4-BE49-F238E27FC236}">
                <a16:creationId xmlns:a16="http://schemas.microsoft.com/office/drawing/2014/main" xmlns="" id="{63328AD7-3BF3-4F32-8F6F-07B3368065F4}"/>
              </a:ext>
            </a:extLst>
          </p:cNvPr>
          <p:cNvSpPr>
            <a:spLocks noGrp="1"/>
          </p:cNvSpPr>
          <p:nvPr>
            <p:ph type="body" sz="quarter" idx="11" hasCustomPrompt="1"/>
          </p:nvPr>
        </p:nvSpPr>
        <p:spPr>
          <a:xfrm>
            <a:off x="4417219" y="3501270"/>
            <a:ext cx="4286250" cy="438453"/>
          </a:xfrm>
        </p:spPr>
        <p:txBody>
          <a:bodyPr/>
          <a:lstStyle>
            <a:lvl1pPr marL="0" indent="0">
              <a:buNone/>
              <a:defRPr b="1"/>
            </a:lvl1pPr>
          </a:lstStyle>
          <a:p>
            <a:pPr lvl="0"/>
            <a:r>
              <a:rPr lang="en-US" dirty="0"/>
              <a:t>Title</a:t>
            </a:r>
          </a:p>
        </p:txBody>
      </p:sp>
      <p:sp>
        <p:nvSpPr>
          <p:cNvPr id="20" name="Text Placeholder 19">
            <a:extLst>
              <a:ext uri="{FF2B5EF4-FFF2-40B4-BE49-F238E27FC236}">
                <a16:creationId xmlns:a16="http://schemas.microsoft.com/office/drawing/2014/main" xmlns="" id="{A5A0FBAE-C1AB-4DEC-A3CF-662EFBDAAD5B}"/>
              </a:ext>
            </a:extLst>
          </p:cNvPr>
          <p:cNvSpPr>
            <a:spLocks noGrp="1"/>
          </p:cNvSpPr>
          <p:nvPr>
            <p:ph type="body" sz="quarter" idx="12" hasCustomPrompt="1"/>
          </p:nvPr>
        </p:nvSpPr>
        <p:spPr>
          <a:xfrm>
            <a:off x="4417219" y="4028757"/>
            <a:ext cx="4286250" cy="445056"/>
          </a:xfrm>
        </p:spPr>
        <p:txBody>
          <a:bodyPr/>
          <a:lstStyle>
            <a:lvl1pPr marL="0" indent="0">
              <a:buNone/>
              <a:defRPr b="1"/>
            </a:lvl1pPr>
            <a:lvl2pPr marL="457189" indent="0">
              <a:buNone/>
              <a:defRPr/>
            </a:lvl2pPr>
          </a:lstStyle>
          <a:p>
            <a:pPr lvl="0"/>
            <a:r>
              <a:rPr lang="en-US" dirty="0"/>
              <a:t>Contact Info</a:t>
            </a:r>
          </a:p>
        </p:txBody>
      </p:sp>
    </p:spTree>
    <p:extLst>
      <p:ext uri="{BB962C8B-B14F-4D97-AF65-F5344CB8AC3E}">
        <p14:creationId xmlns:p14="http://schemas.microsoft.com/office/powerpoint/2010/main" val="1259424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 3">
    <p:bg>
      <p:bgPr>
        <a:solidFill>
          <a:srgbClr val="006C7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764D0CC-5B9C-4BC5-8C84-FE275B86B3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83982" y="84"/>
            <a:ext cx="4883238" cy="2997361"/>
          </a:xfrm>
          <a:prstGeom prst="rect">
            <a:avLst/>
          </a:prstGeom>
        </p:spPr>
      </p:pic>
      <p:sp>
        <p:nvSpPr>
          <p:cNvPr id="8" name="Right Triangle 7">
            <a:extLst>
              <a:ext uri="{FF2B5EF4-FFF2-40B4-BE49-F238E27FC236}">
                <a16:creationId xmlns:a16="http://schemas.microsoft.com/office/drawing/2014/main" xmlns="" id="{6B1DAFFD-C860-4120-A6AC-320BCA9E5CD3}"/>
              </a:ext>
            </a:extLst>
          </p:cNvPr>
          <p:cNvSpPr/>
          <p:nvPr userDrawn="1"/>
        </p:nvSpPr>
        <p:spPr>
          <a:xfrm rot="5400000">
            <a:off x="-183573" y="156439"/>
            <a:ext cx="5668409" cy="5328644"/>
          </a:xfrm>
          <a:prstGeom prst="rtTriangl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a:extLst>
              <a:ext uri="{FF2B5EF4-FFF2-40B4-BE49-F238E27FC236}">
                <a16:creationId xmlns:a16="http://schemas.microsoft.com/office/drawing/2014/main" xmlns="" id="{F767AFA9-3AD1-4E41-8E0B-6C948F378DA2}"/>
              </a:ext>
            </a:extLst>
          </p:cNvPr>
          <p:cNvSpPr/>
          <p:nvPr userDrawn="1"/>
        </p:nvSpPr>
        <p:spPr>
          <a:xfrm>
            <a:off x="-16137" y="2850776"/>
            <a:ext cx="4722758" cy="4007224"/>
          </a:xfrm>
          <a:prstGeom prst="rtTriangle">
            <a:avLst/>
          </a:prstGeom>
          <a:solidFill>
            <a:srgbClr val="006C7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a:extLst>
              <a:ext uri="{FF2B5EF4-FFF2-40B4-BE49-F238E27FC236}">
                <a16:creationId xmlns:a16="http://schemas.microsoft.com/office/drawing/2014/main" xmlns="" id="{B3EA9E56-B7C4-4465-B624-5F6AF11AED28}"/>
              </a:ext>
            </a:extLst>
          </p:cNvPr>
          <p:cNvSpPr>
            <a:spLocks noGrp="1"/>
          </p:cNvSpPr>
          <p:nvPr>
            <p:ph type="ctrTitle"/>
          </p:nvPr>
        </p:nvSpPr>
        <p:spPr>
          <a:xfrm>
            <a:off x="2291382" y="3326049"/>
            <a:ext cx="6524513" cy="1514896"/>
          </a:xfrm>
        </p:spPr>
        <p:txBody>
          <a:bodyPr anchor="b">
            <a:normAutofit/>
          </a:bodyPr>
          <a:lstStyle>
            <a:lvl1pPr algn="l">
              <a:defRPr sz="5400" cap="all" spc="300" baseline="0">
                <a:solidFill>
                  <a:schemeClr val="bg1"/>
                </a:solidFill>
              </a:defRPr>
            </a:lvl1pPr>
          </a:lstStyle>
          <a:p>
            <a:r>
              <a:rPr lang="en-US" dirty="0"/>
              <a:t>Click to edit Master title style</a:t>
            </a:r>
          </a:p>
        </p:txBody>
      </p:sp>
      <p:sp>
        <p:nvSpPr>
          <p:cNvPr id="15" name="Subtitle 2">
            <a:extLst>
              <a:ext uri="{FF2B5EF4-FFF2-40B4-BE49-F238E27FC236}">
                <a16:creationId xmlns:a16="http://schemas.microsoft.com/office/drawing/2014/main" xmlns="" id="{0DA2E82C-DBB8-4442-B342-494B6121BBC0}"/>
              </a:ext>
            </a:extLst>
          </p:cNvPr>
          <p:cNvSpPr>
            <a:spLocks noGrp="1"/>
          </p:cNvSpPr>
          <p:nvPr>
            <p:ph type="subTitle" idx="1" hasCustomPrompt="1"/>
          </p:nvPr>
        </p:nvSpPr>
        <p:spPr>
          <a:xfrm>
            <a:off x="2861131" y="5642396"/>
            <a:ext cx="2453822" cy="365125"/>
          </a:xfrm>
        </p:spPr>
        <p:txBody>
          <a:bodyPr/>
          <a:lstStyle>
            <a:lvl1pPr marL="0" indent="0" algn="l">
              <a:buNone/>
              <a:defRPr sz="2400" b="1">
                <a:solidFill>
                  <a:srgbClr val="DFB904"/>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Edit subtitle style</a:t>
            </a:r>
          </a:p>
        </p:txBody>
      </p:sp>
      <p:sp>
        <p:nvSpPr>
          <p:cNvPr id="16" name="Text Placeholder 10">
            <a:extLst>
              <a:ext uri="{FF2B5EF4-FFF2-40B4-BE49-F238E27FC236}">
                <a16:creationId xmlns:a16="http://schemas.microsoft.com/office/drawing/2014/main" xmlns="" id="{EC111297-672D-4C53-A434-8DEE8A240745}"/>
              </a:ext>
            </a:extLst>
          </p:cNvPr>
          <p:cNvSpPr>
            <a:spLocks noGrp="1"/>
          </p:cNvSpPr>
          <p:nvPr>
            <p:ph type="body" sz="quarter" idx="13" hasCustomPrompt="1"/>
          </p:nvPr>
        </p:nvSpPr>
        <p:spPr>
          <a:xfrm>
            <a:off x="2861131" y="6069363"/>
            <a:ext cx="2453822" cy="365125"/>
          </a:xfrm>
        </p:spPr>
        <p:txBody>
          <a:bodyPr>
            <a:normAutofit/>
          </a:bodyPr>
          <a:lstStyle>
            <a:lvl1pPr marL="0" indent="0">
              <a:buNone/>
              <a:defRPr sz="2400" b="1">
                <a:solidFill>
                  <a:schemeClr val="bg1"/>
                </a:solidFill>
              </a:defRPr>
            </a:lvl1pPr>
          </a:lstStyle>
          <a:p>
            <a:pPr lvl="0"/>
            <a:r>
              <a:rPr lang="en-US" dirty="0"/>
              <a:t>Edit subtitle</a:t>
            </a:r>
          </a:p>
        </p:txBody>
      </p:sp>
      <p:sp>
        <p:nvSpPr>
          <p:cNvPr id="17" name="Text Placeholder 10">
            <a:extLst>
              <a:ext uri="{FF2B5EF4-FFF2-40B4-BE49-F238E27FC236}">
                <a16:creationId xmlns:a16="http://schemas.microsoft.com/office/drawing/2014/main" xmlns="" id="{C5B9094F-0807-4AA8-9557-BA4A75C0FB81}"/>
              </a:ext>
            </a:extLst>
          </p:cNvPr>
          <p:cNvSpPr>
            <a:spLocks noGrp="1"/>
          </p:cNvSpPr>
          <p:nvPr>
            <p:ph type="body" sz="quarter" idx="14" hasCustomPrompt="1"/>
          </p:nvPr>
        </p:nvSpPr>
        <p:spPr>
          <a:xfrm>
            <a:off x="2291380" y="4896986"/>
            <a:ext cx="6530778" cy="608012"/>
          </a:xfrm>
        </p:spPr>
        <p:txBody>
          <a:bodyPr>
            <a:normAutofit/>
          </a:bodyPr>
          <a:lstStyle>
            <a:lvl1pPr marL="0" indent="0">
              <a:buNone/>
              <a:defRPr sz="2800" b="1">
                <a:solidFill>
                  <a:schemeClr val="bg1"/>
                </a:solidFill>
              </a:defRPr>
            </a:lvl1pPr>
          </a:lstStyle>
          <a:p>
            <a:pPr lvl="0"/>
            <a:r>
              <a:rPr lang="en-US" dirty="0"/>
              <a:t>Edit subtitle</a:t>
            </a:r>
          </a:p>
        </p:txBody>
      </p:sp>
      <p:pic>
        <p:nvPicPr>
          <p:cNvPr id="18" name="Picture 17">
            <a:extLst>
              <a:ext uri="{FF2B5EF4-FFF2-40B4-BE49-F238E27FC236}">
                <a16:creationId xmlns:a16="http://schemas.microsoft.com/office/drawing/2014/main" xmlns="" id="{8C5DA937-7DE0-4F67-AD56-BA93D48C1C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9461" y="442839"/>
            <a:ext cx="2591670" cy="1950199"/>
          </a:xfrm>
          <a:prstGeom prst="rect">
            <a:avLst/>
          </a:prstGeom>
          <a:effectLst/>
        </p:spPr>
      </p:pic>
      <p:pic>
        <p:nvPicPr>
          <p:cNvPr id="4" name="Picture 3">
            <a:extLst>
              <a:ext uri="{FF2B5EF4-FFF2-40B4-BE49-F238E27FC236}">
                <a16:creationId xmlns:a16="http://schemas.microsoft.com/office/drawing/2014/main" xmlns="" id="{16DB872C-DD2D-458F-AB82-146361D48B8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t="-4666"/>
          <a:stretch/>
        </p:blipFill>
        <p:spPr>
          <a:xfrm>
            <a:off x="7045204" y="-138224"/>
            <a:ext cx="2098796" cy="3135669"/>
          </a:xfrm>
          <a:prstGeom prst="rect">
            <a:avLst/>
          </a:prstGeom>
        </p:spPr>
      </p:pic>
      <p:sp>
        <p:nvSpPr>
          <p:cNvPr id="14" name="TextBox 13">
            <a:extLst>
              <a:ext uri="{FF2B5EF4-FFF2-40B4-BE49-F238E27FC236}">
                <a16:creationId xmlns:a16="http://schemas.microsoft.com/office/drawing/2014/main" xmlns="" id="{43F90792-92CA-4203-876D-22955E2577CD}"/>
              </a:ext>
            </a:extLst>
          </p:cNvPr>
          <p:cNvSpPr txBox="1"/>
          <p:nvPr userDrawn="1"/>
        </p:nvSpPr>
        <p:spPr>
          <a:xfrm>
            <a:off x="6495846" y="6157489"/>
            <a:ext cx="2453399" cy="276999"/>
          </a:xfrm>
          <a:prstGeom prst="rect">
            <a:avLst/>
          </a:prstGeom>
          <a:noFill/>
        </p:spPr>
        <p:txBody>
          <a:bodyPr wrap="square" rtlCol="0">
            <a:spAutoFit/>
          </a:bodyPr>
          <a:lstStyle/>
          <a:p>
            <a:r>
              <a:rPr lang="en-US" sz="1200" dirty="0">
                <a:solidFill>
                  <a:schemeClr val="bg1"/>
                </a:solidFill>
              </a:rPr>
              <a:t>©2020 National Main Street Center</a:t>
            </a:r>
          </a:p>
        </p:txBody>
      </p:sp>
    </p:spTree>
    <p:extLst>
      <p:ext uri="{BB962C8B-B14F-4D97-AF65-F5344CB8AC3E}">
        <p14:creationId xmlns:p14="http://schemas.microsoft.com/office/powerpoint/2010/main" val="866925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Opt. 4">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D9A538E1-D9F2-4E5D-B92F-01005BAED8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57"/>
          <a:stretch/>
        </p:blipFill>
        <p:spPr>
          <a:xfrm>
            <a:off x="-13693" y="-12098"/>
            <a:ext cx="9144000" cy="6870098"/>
          </a:xfrm>
          <a:prstGeom prst="rect">
            <a:avLst/>
          </a:prstGeom>
        </p:spPr>
      </p:pic>
      <p:sp>
        <p:nvSpPr>
          <p:cNvPr id="6" name="Rectangle 5">
            <a:extLst>
              <a:ext uri="{FF2B5EF4-FFF2-40B4-BE49-F238E27FC236}">
                <a16:creationId xmlns:a16="http://schemas.microsoft.com/office/drawing/2014/main" xmlns="" id="{D85B7E70-F80B-4C1E-8EF3-9A6CB020841B}"/>
              </a:ext>
            </a:extLst>
          </p:cNvPr>
          <p:cNvSpPr/>
          <p:nvPr userDrawn="1"/>
        </p:nvSpPr>
        <p:spPr>
          <a:xfrm>
            <a:off x="-10758" y="3682170"/>
            <a:ext cx="9141065" cy="287191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xmlns="" id="{FB596A09-5D70-4358-A6C5-2F766666D7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693" y="-12098"/>
            <a:ext cx="4107273" cy="4218685"/>
          </a:xfrm>
          <a:prstGeom prst="rect">
            <a:avLst/>
          </a:prstGeom>
          <a:effectLst>
            <a:outerShdw blurRad="254000" dist="76200" algn="ctr" rotWithShape="0">
              <a:srgbClr val="000000">
                <a:alpha val="50000"/>
              </a:srgbClr>
            </a:outerShdw>
          </a:effectLst>
        </p:spPr>
      </p:pic>
      <p:sp>
        <p:nvSpPr>
          <p:cNvPr id="7" name="Right Triangle 6">
            <a:extLst>
              <a:ext uri="{FF2B5EF4-FFF2-40B4-BE49-F238E27FC236}">
                <a16:creationId xmlns:a16="http://schemas.microsoft.com/office/drawing/2014/main" xmlns="" id="{40D40F67-CD12-4A2C-A3EB-AF9F6358B3A3}"/>
              </a:ext>
            </a:extLst>
          </p:cNvPr>
          <p:cNvSpPr/>
          <p:nvPr userDrawn="1"/>
        </p:nvSpPr>
        <p:spPr>
          <a:xfrm>
            <a:off x="-25986" y="2850776"/>
            <a:ext cx="4663013" cy="4007224"/>
          </a:xfrm>
          <a:prstGeom prst="rtTriangle">
            <a:avLst/>
          </a:prstGeom>
          <a:solidFill>
            <a:schemeClr val="tx1">
              <a:lumMod val="50000"/>
              <a:lumOff val="5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a:extLst>
              <a:ext uri="{FF2B5EF4-FFF2-40B4-BE49-F238E27FC236}">
                <a16:creationId xmlns:a16="http://schemas.microsoft.com/office/drawing/2014/main" xmlns="" id="{97EEA145-930D-4088-8397-53BCBBFF63E6}"/>
              </a:ext>
            </a:extLst>
          </p:cNvPr>
          <p:cNvSpPr>
            <a:spLocks noGrp="1"/>
          </p:cNvSpPr>
          <p:nvPr>
            <p:ph type="ctrTitle"/>
          </p:nvPr>
        </p:nvSpPr>
        <p:spPr>
          <a:xfrm>
            <a:off x="787543" y="3945904"/>
            <a:ext cx="8117774" cy="1239125"/>
          </a:xfrm>
        </p:spPr>
        <p:txBody>
          <a:bodyPr anchor="ctr">
            <a:normAutofit/>
          </a:bodyPr>
          <a:lstStyle>
            <a:lvl1pPr algn="l">
              <a:defRPr sz="5400" cap="all" spc="300" baseline="0">
                <a:solidFill>
                  <a:schemeClr val="bg1"/>
                </a:solidFill>
              </a:defRPr>
            </a:lvl1pPr>
          </a:lstStyle>
          <a:p>
            <a:r>
              <a:rPr lang="en-US" dirty="0"/>
              <a:t>Click to edit Master title style</a:t>
            </a:r>
          </a:p>
        </p:txBody>
      </p:sp>
      <p:sp>
        <p:nvSpPr>
          <p:cNvPr id="10" name="Subtitle 2">
            <a:extLst>
              <a:ext uri="{FF2B5EF4-FFF2-40B4-BE49-F238E27FC236}">
                <a16:creationId xmlns:a16="http://schemas.microsoft.com/office/drawing/2014/main" xmlns="" id="{77D627C6-6EDC-41F7-8A59-BDC0BF89BC56}"/>
              </a:ext>
            </a:extLst>
          </p:cNvPr>
          <p:cNvSpPr>
            <a:spLocks noGrp="1"/>
          </p:cNvSpPr>
          <p:nvPr>
            <p:ph type="subTitle" idx="1" hasCustomPrompt="1"/>
          </p:nvPr>
        </p:nvSpPr>
        <p:spPr>
          <a:xfrm>
            <a:off x="787543" y="5948159"/>
            <a:ext cx="2453822" cy="365125"/>
          </a:xfrm>
        </p:spPr>
        <p:txBody>
          <a:bodyPr/>
          <a:lstStyle>
            <a:lvl1pPr marL="0" indent="0" algn="l">
              <a:buNone/>
              <a:defRPr sz="2400" b="1">
                <a:solidFill>
                  <a:srgbClr val="DFB904"/>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Edit subtitle style</a:t>
            </a:r>
          </a:p>
        </p:txBody>
      </p:sp>
      <p:sp>
        <p:nvSpPr>
          <p:cNvPr id="11" name="Text Placeholder 10">
            <a:extLst>
              <a:ext uri="{FF2B5EF4-FFF2-40B4-BE49-F238E27FC236}">
                <a16:creationId xmlns:a16="http://schemas.microsoft.com/office/drawing/2014/main" xmlns="" id="{3BCD87E2-565C-4742-BFAC-0F239E75C7E0}"/>
              </a:ext>
            </a:extLst>
          </p:cNvPr>
          <p:cNvSpPr>
            <a:spLocks noGrp="1"/>
          </p:cNvSpPr>
          <p:nvPr>
            <p:ph type="body" sz="quarter" idx="13" hasCustomPrompt="1"/>
          </p:nvPr>
        </p:nvSpPr>
        <p:spPr>
          <a:xfrm>
            <a:off x="3422410" y="5955391"/>
            <a:ext cx="2453822" cy="365125"/>
          </a:xfrm>
        </p:spPr>
        <p:txBody>
          <a:bodyPr>
            <a:normAutofit/>
          </a:bodyPr>
          <a:lstStyle>
            <a:lvl1pPr marL="0" indent="0">
              <a:buNone/>
              <a:defRPr sz="2400" b="1">
                <a:solidFill>
                  <a:schemeClr val="bg1"/>
                </a:solidFill>
              </a:defRPr>
            </a:lvl1pPr>
          </a:lstStyle>
          <a:p>
            <a:pPr lvl="0"/>
            <a:r>
              <a:rPr lang="en-US" dirty="0"/>
              <a:t>Edit subtitle</a:t>
            </a:r>
          </a:p>
        </p:txBody>
      </p:sp>
      <p:sp>
        <p:nvSpPr>
          <p:cNvPr id="12" name="Text Placeholder 10">
            <a:extLst>
              <a:ext uri="{FF2B5EF4-FFF2-40B4-BE49-F238E27FC236}">
                <a16:creationId xmlns:a16="http://schemas.microsoft.com/office/drawing/2014/main" xmlns="" id="{FA5C91DF-F115-4A35-9E41-703C22A99D0F}"/>
              </a:ext>
            </a:extLst>
          </p:cNvPr>
          <p:cNvSpPr>
            <a:spLocks noGrp="1"/>
          </p:cNvSpPr>
          <p:nvPr>
            <p:ph type="body" sz="quarter" idx="14" hasCustomPrompt="1"/>
          </p:nvPr>
        </p:nvSpPr>
        <p:spPr>
          <a:xfrm>
            <a:off x="787543" y="5275819"/>
            <a:ext cx="8117774" cy="567914"/>
          </a:xfrm>
        </p:spPr>
        <p:txBody>
          <a:bodyPr>
            <a:normAutofit/>
          </a:bodyPr>
          <a:lstStyle>
            <a:lvl1pPr marL="0" indent="0">
              <a:buNone/>
              <a:defRPr sz="2800" b="1">
                <a:solidFill>
                  <a:schemeClr val="bg1"/>
                </a:solidFill>
              </a:defRPr>
            </a:lvl1pPr>
          </a:lstStyle>
          <a:p>
            <a:pPr lvl="0"/>
            <a:r>
              <a:rPr lang="en-US" dirty="0"/>
              <a:t>Edit subtitle</a:t>
            </a:r>
          </a:p>
        </p:txBody>
      </p:sp>
      <p:sp>
        <p:nvSpPr>
          <p:cNvPr id="14" name="TextBox 13">
            <a:extLst>
              <a:ext uri="{FF2B5EF4-FFF2-40B4-BE49-F238E27FC236}">
                <a16:creationId xmlns:a16="http://schemas.microsoft.com/office/drawing/2014/main" xmlns="" id="{54C11A7F-1BAF-4436-87E4-DA917952851A}"/>
              </a:ext>
            </a:extLst>
          </p:cNvPr>
          <p:cNvSpPr txBox="1"/>
          <p:nvPr userDrawn="1"/>
        </p:nvSpPr>
        <p:spPr>
          <a:xfrm>
            <a:off x="6451918" y="6060409"/>
            <a:ext cx="2453399" cy="276999"/>
          </a:xfrm>
          <a:prstGeom prst="rect">
            <a:avLst/>
          </a:prstGeom>
          <a:noFill/>
        </p:spPr>
        <p:txBody>
          <a:bodyPr wrap="square" rtlCol="0">
            <a:spAutoFit/>
          </a:bodyPr>
          <a:lstStyle/>
          <a:p>
            <a:r>
              <a:rPr lang="en-US" sz="1200" dirty="0">
                <a:solidFill>
                  <a:schemeClr val="bg1"/>
                </a:solidFill>
              </a:rPr>
              <a:t>©2020 National Main Street Center</a:t>
            </a:r>
          </a:p>
        </p:txBody>
      </p:sp>
    </p:spTree>
    <p:extLst>
      <p:ext uri="{BB962C8B-B14F-4D97-AF65-F5344CB8AC3E}">
        <p14:creationId xmlns:p14="http://schemas.microsoft.com/office/powerpoint/2010/main" val="1981816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97F5647-8830-4219-AC43-F46B0C466440}"/>
              </a:ext>
            </a:extLst>
          </p:cNvPr>
          <p:cNvSpPr>
            <a:spLocks noGrp="1"/>
          </p:cNvSpPr>
          <p:nvPr>
            <p:ph idx="1"/>
          </p:nvPr>
        </p:nvSpPr>
        <p:spPr/>
        <p:txBody>
          <a:bodyPr/>
          <a:lstStyle>
            <a:lvl1pPr marL="228594" indent="-228594">
              <a:lnSpc>
                <a:spcPct val="100000"/>
              </a:lnSpc>
              <a:spcBef>
                <a:spcPts val="1200"/>
              </a:spcBef>
              <a:buClr>
                <a:srgbClr val="00ACCF"/>
              </a:buClr>
              <a:buFont typeface="Calibri" panose="020F0502020204030204" pitchFamily="34" charset="0"/>
              <a:buChar char="+"/>
              <a:defRPr/>
            </a:lvl1pPr>
            <a:lvl2pPr marL="685783" indent="-228594">
              <a:lnSpc>
                <a:spcPct val="100000"/>
              </a:lnSpc>
              <a:spcBef>
                <a:spcPts val="1200"/>
              </a:spcBef>
              <a:buClr>
                <a:srgbClr val="00ACCF"/>
              </a:buClr>
              <a:buFont typeface="Calibri" panose="020F0502020204030204" pitchFamily="34" charset="0"/>
              <a:buChar char="–"/>
              <a:defRPr>
                <a:solidFill>
                  <a:schemeClr val="tx1"/>
                </a:solidFill>
              </a:defRPr>
            </a:lvl2pPr>
            <a:lvl3pPr marL="1142971" indent="-228594">
              <a:lnSpc>
                <a:spcPct val="100000"/>
              </a:lnSpc>
              <a:spcBef>
                <a:spcPts val="1200"/>
              </a:spcBef>
              <a:buClr>
                <a:srgbClr val="00ACCF"/>
              </a:buClr>
              <a:buFont typeface="Calibri" panose="020F0502020204030204" pitchFamily="34" charset="0"/>
              <a:buChar char="–"/>
              <a:defRPr/>
            </a:lvl3pPr>
            <a:lvl4pPr marL="1600160" indent="-228594">
              <a:lnSpc>
                <a:spcPct val="100000"/>
              </a:lnSpc>
              <a:spcBef>
                <a:spcPts val="1200"/>
              </a:spcBef>
              <a:buClr>
                <a:srgbClr val="00ACCF"/>
              </a:buClr>
              <a:buFont typeface="Calibri" panose="020F0502020204030204" pitchFamily="34" charset="0"/>
              <a:buChar char="–"/>
              <a:defRPr/>
            </a:lvl4pPr>
            <a:lvl5pPr marL="2057349" indent="-228594">
              <a:lnSpc>
                <a:spcPct val="100000"/>
              </a:lnSpc>
              <a:spcBef>
                <a:spcPts val="1200"/>
              </a:spcBef>
              <a:buClr>
                <a:srgbClr val="00ACCF"/>
              </a:buClr>
              <a:buFont typeface="Calibri" panose="020F050202020403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riangle 6">
            <a:extLst>
              <a:ext uri="{FF2B5EF4-FFF2-40B4-BE49-F238E27FC236}">
                <a16:creationId xmlns:a16="http://schemas.microsoft.com/office/drawing/2014/main" xmlns="" id="{AE759738-CD03-4071-BBFD-5B5BDE14E34F}"/>
              </a:ext>
            </a:extLst>
          </p:cNvPr>
          <p:cNvSpPr/>
          <p:nvPr userDrawn="1"/>
        </p:nvSpPr>
        <p:spPr>
          <a:xfrm rot="10800000">
            <a:off x="-3586" y="4001"/>
            <a:ext cx="9152504" cy="1801406"/>
          </a:xfrm>
          <a:custGeom>
            <a:avLst/>
            <a:gdLst>
              <a:gd name="connsiteX0" fmla="*/ 0 w 18987249"/>
              <a:gd name="connsiteY0" fmla="*/ 1918756 h 1918756"/>
              <a:gd name="connsiteX1" fmla="*/ 479689 w 18987249"/>
              <a:gd name="connsiteY1" fmla="*/ 0 h 1918756"/>
              <a:gd name="connsiteX2" fmla="*/ 18507560 w 18987249"/>
              <a:gd name="connsiteY2" fmla="*/ 0 h 1918756"/>
              <a:gd name="connsiteX3" fmla="*/ 18987249 w 18987249"/>
              <a:gd name="connsiteY3" fmla="*/ 1918756 h 1918756"/>
              <a:gd name="connsiteX4" fmla="*/ 0 w 18987249"/>
              <a:gd name="connsiteY4" fmla="*/ 1918756 h 1918756"/>
              <a:gd name="connsiteX0" fmla="*/ 0 w 18987249"/>
              <a:gd name="connsiteY0" fmla="*/ 1918756 h 1918756"/>
              <a:gd name="connsiteX1" fmla="*/ 3599407 w 18987249"/>
              <a:gd name="connsiteY1" fmla="*/ 1102659 h 1918756"/>
              <a:gd name="connsiteX2" fmla="*/ 18507560 w 18987249"/>
              <a:gd name="connsiteY2" fmla="*/ 0 h 1918756"/>
              <a:gd name="connsiteX3" fmla="*/ 18987249 w 18987249"/>
              <a:gd name="connsiteY3" fmla="*/ 1918756 h 1918756"/>
              <a:gd name="connsiteX4" fmla="*/ 0 w 18987249"/>
              <a:gd name="connsiteY4" fmla="*/ 1918756 h 1918756"/>
              <a:gd name="connsiteX0" fmla="*/ 3298934 w 15387842"/>
              <a:gd name="connsiteY0" fmla="*/ 1905309 h 1918756"/>
              <a:gd name="connsiteX1" fmla="*/ 0 w 15387842"/>
              <a:gd name="connsiteY1" fmla="*/ 1102659 h 1918756"/>
              <a:gd name="connsiteX2" fmla="*/ 14908153 w 15387842"/>
              <a:gd name="connsiteY2" fmla="*/ 0 h 1918756"/>
              <a:gd name="connsiteX3" fmla="*/ 15387842 w 15387842"/>
              <a:gd name="connsiteY3" fmla="*/ 1918756 h 1918756"/>
              <a:gd name="connsiteX4" fmla="*/ 3298934 w 15387842"/>
              <a:gd name="connsiteY4" fmla="*/ 1905309 h 1918756"/>
              <a:gd name="connsiteX0" fmla="*/ 4404 w 12093312"/>
              <a:gd name="connsiteY0" fmla="*/ 1905309 h 1918756"/>
              <a:gd name="connsiteX1" fmla="*/ 0 w 12093312"/>
              <a:gd name="connsiteY1" fmla="*/ 1250577 h 1918756"/>
              <a:gd name="connsiteX2" fmla="*/ 11613623 w 12093312"/>
              <a:gd name="connsiteY2" fmla="*/ 0 h 1918756"/>
              <a:gd name="connsiteX3" fmla="*/ 12093312 w 12093312"/>
              <a:gd name="connsiteY3" fmla="*/ 1918756 h 1918756"/>
              <a:gd name="connsiteX4" fmla="*/ 4404 w 12093312"/>
              <a:gd name="connsiteY4" fmla="*/ 1905309 h 1918756"/>
              <a:gd name="connsiteX0" fmla="*/ 4404 w 12111164"/>
              <a:gd name="connsiteY0" fmla="*/ 1811180 h 1824627"/>
              <a:gd name="connsiteX1" fmla="*/ 0 w 12111164"/>
              <a:gd name="connsiteY1" fmla="*/ 1156448 h 1824627"/>
              <a:gd name="connsiteX2" fmla="*/ 12111164 w 12111164"/>
              <a:gd name="connsiteY2" fmla="*/ 0 h 1824627"/>
              <a:gd name="connsiteX3" fmla="*/ 12093312 w 12111164"/>
              <a:gd name="connsiteY3" fmla="*/ 1824627 h 1824627"/>
              <a:gd name="connsiteX4" fmla="*/ 4404 w 12111164"/>
              <a:gd name="connsiteY4" fmla="*/ 1811180 h 1824627"/>
              <a:gd name="connsiteX0" fmla="*/ 0 w 12268124"/>
              <a:gd name="connsiteY0" fmla="*/ 1824627 h 1824627"/>
              <a:gd name="connsiteX1" fmla="*/ 156960 w 12268124"/>
              <a:gd name="connsiteY1" fmla="*/ 1156448 h 1824627"/>
              <a:gd name="connsiteX2" fmla="*/ 12268124 w 12268124"/>
              <a:gd name="connsiteY2" fmla="*/ 0 h 1824627"/>
              <a:gd name="connsiteX3" fmla="*/ 12250272 w 12268124"/>
              <a:gd name="connsiteY3" fmla="*/ 1824627 h 1824627"/>
              <a:gd name="connsiteX4" fmla="*/ 0 w 12268124"/>
              <a:gd name="connsiteY4" fmla="*/ 1824627 h 1824627"/>
              <a:gd name="connsiteX0" fmla="*/ 0 w 12268124"/>
              <a:gd name="connsiteY0" fmla="*/ 1824627 h 1824627"/>
              <a:gd name="connsiteX1" fmla="*/ 49384 w 12268124"/>
              <a:gd name="connsiteY1" fmla="*/ 1116107 h 1824627"/>
              <a:gd name="connsiteX2" fmla="*/ 12268124 w 12268124"/>
              <a:gd name="connsiteY2" fmla="*/ 0 h 1824627"/>
              <a:gd name="connsiteX3" fmla="*/ 12250272 w 12268124"/>
              <a:gd name="connsiteY3" fmla="*/ 1824627 h 1824627"/>
              <a:gd name="connsiteX4" fmla="*/ 0 w 12268124"/>
              <a:gd name="connsiteY4" fmla="*/ 1824627 h 1824627"/>
              <a:gd name="connsiteX0" fmla="*/ 0 w 12271538"/>
              <a:gd name="connsiteY0" fmla="*/ 1824627 h 1824627"/>
              <a:gd name="connsiteX1" fmla="*/ 49384 w 12271538"/>
              <a:gd name="connsiteY1" fmla="*/ 1116107 h 1824627"/>
              <a:gd name="connsiteX2" fmla="*/ 12268124 w 12271538"/>
              <a:gd name="connsiteY2" fmla="*/ 0 h 1824627"/>
              <a:gd name="connsiteX3" fmla="*/ 12271538 w 12271538"/>
              <a:gd name="connsiteY3" fmla="*/ 1824627 h 1824627"/>
              <a:gd name="connsiteX4" fmla="*/ 0 w 12271538"/>
              <a:gd name="connsiteY4" fmla="*/ 1824627 h 1824627"/>
              <a:gd name="connsiteX0" fmla="*/ 25044 w 12222154"/>
              <a:gd name="connsiteY0" fmla="*/ 1856525 h 1856525"/>
              <a:gd name="connsiteX1" fmla="*/ 0 w 12222154"/>
              <a:gd name="connsiteY1" fmla="*/ 1116107 h 1856525"/>
              <a:gd name="connsiteX2" fmla="*/ 12218740 w 12222154"/>
              <a:gd name="connsiteY2" fmla="*/ 0 h 1856525"/>
              <a:gd name="connsiteX3" fmla="*/ 12222154 w 12222154"/>
              <a:gd name="connsiteY3" fmla="*/ 1824627 h 1856525"/>
              <a:gd name="connsiteX4" fmla="*/ 25044 w 12222154"/>
              <a:gd name="connsiteY4" fmla="*/ 1856525 h 1856525"/>
              <a:gd name="connsiteX0" fmla="*/ 25044 w 12222154"/>
              <a:gd name="connsiteY0" fmla="*/ 1845892 h 1845892"/>
              <a:gd name="connsiteX1" fmla="*/ 0 w 12222154"/>
              <a:gd name="connsiteY1" fmla="*/ 1116107 h 1845892"/>
              <a:gd name="connsiteX2" fmla="*/ 12218740 w 12222154"/>
              <a:gd name="connsiteY2" fmla="*/ 0 h 1845892"/>
              <a:gd name="connsiteX3" fmla="*/ 12222154 w 12222154"/>
              <a:gd name="connsiteY3" fmla="*/ 1824627 h 1845892"/>
              <a:gd name="connsiteX4" fmla="*/ 25044 w 12222154"/>
              <a:gd name="connsiteY4" fmla="*/ 1845892 h 1845892"/>
              <a:gd name="connsiteX0" fmla="*/ 14411 w 12222154"/>
              <a:gd name="connsiteY0" fmla="*/ 1856524 h 1856524"/>
              <a:gd name="connsiteX1" fmla="*/ 0 w 12222154"/>
              <a:gd name="connsiteY1" fmla="*/ 1116107 h 1856524"/>
              <a:gd name="connsiteX2" fmla="*/ 12218740 w 12222154"/>
              <a:gd name="connsiteY2" fmla="*/ 0 h 1856524"/>
              <a:gd name="connsiteX3" fmla="*/ 12222154 w 12222154"/>
              <a:gd name="connsiteY3" fmla="*/ 1824627 h 1856524"/>
              <a:gd name="connsiteX4" fmla="*/ 14411 w 12222154"/>
              <a:gd name="connsiteY4" fmla="*/ 1856524 h 1856524"/>
              <a:gd name="connsiteX0" fmla="*/ 14411 w 12222154"/>
              <a:gd name="connsiteY0" fmla="*/ 1861073 h 1861073"/>
              <a:gd name="connsiteX1" fmla="*/ 0 w 12222154"/>
              <a:gd name="connsiteY1" fmla="*/ 1120656 h 1861073"/>
              <a:gd name="connsiteX2" fmla="*/ 12205093 w 12222154"/>
              <a:gd name="connsiteY2" fmla="*/ 0 h 1861073"/>
              <a:gd name="connsiteX3" fmla="*/ 12222154 w 12222154"/>
              <a:gd name="connsiteY3" fmla="*/ 1829176 h 1861073"/>
              <a:gd name="connsiteX4" fmla="*/ 14411 w 12222154"/>
              <a:gd name="connsiteY4" fmla="*/ 1861073 h 1861073"/>
              <a:gd name="connsiteX0" fmla="*/ 14411 w 12205093"/>
              <a:gd name="connsiteY0" fmla="*/ 1861073 h 1861073"/>
              <a:gd name="connsiteX1" fmla="*/ 0 w 12205093"/>
              <a:gd name="connsiteY1" fmla="*/ 1120656 h 1861073"/>
              <a:gd name="connsiteX2" fmla="*/ 12205093 w 12205093"/>
              <a:gd name="connsiteY2" fmla="*/ 0 h 1861073"/>
              <a:gd name="connsiteX3" fmla="*/ 12199408 w 12205093"/>
              <a:gd name="connsiteY3" fmla="*/ 1829176 h 1861073"/>
              <a:gd name="connsiteX4" fmla="*/ 14411 w 12205093"/>
              <a:gd name="connsiteY4" fmla="*/ 1861073 h 1861073"/>
              <a:gd name="connsiteX0" fmla="*/ 14411 w 12213056"/>
              <a:gd name="connsiteY0" fmla="*/ 1861073 h 1861073"/>
              <a:gd name="connsiteX1" fmla="*/ 0 w 12213056"/>
              <a:gd name="connsiteY1" fmla="*/ 1120656 h 1861073"/>
              <a:gd name="connsiteX2" fmla="*/ 12205093 w 12213056"/>
              <a:gd name="connsiteY2" fmla="*/ 0 h 1861073"/>
              <a:gd name="connsiteX3" fmla="*/ 12213056 w 12213056"/>
              <a:gd name="connsiteY3" fmla="*/ 1829176 h 1861073"/>
              <a:gd name="connsiteX4" fmla="*/ 14411 w 12213056"/>
              <a:gd name="connsiteY4" fmla="*/ 1861073 h 1861073"/>
              <a:gd name="connsiteX0" fmla="*/ 14411 w 12213056"/>
              <a:gd name="connsiteY0" fmla="*/ 1817006 h 1829176"/>
              <a:gd name="connsiteX1" fmla="*/ 0 w 12213056"/>
              <a:gd name="connsiteY1" fmla="*/ 1120656 h 1829176"/>
              <a:gd name="connsiteX2" fmla="*/ 12205093 w 12213056"/>
              <a:gd name="connsiteY2" fmla="*/ 0 h 1829176"/>
              <a:gd name="connsiteX3" fmla="*/ 12213056 w 12213056"/>
              <a:gd name="connsiteY3" fmla="*/ 1829176 h 1829176"/>
              <a:gd name="connsiteX4" fmla="*/ 14411 w 12213056"/>
              <a:gd name="connsiteY4" fmla="*/ 1817006 h 1829176"/>
              <a:gd name="connsiteX0" fmla="*/ 14411 w 12213056"/>
              <a:gd name="connsiteY0" fmla="*/ 1820678 h 1829176"/>
              <a:gd name="connsiteX1" fmla="*/ 0 w 12213056"/>
              <a:gd name="connsiteY1" fmla="*/ 1120656 h 1829176"/>
              <a:gd name="connsiteX2" fmla="*/ 12205093 w 12213056"/>
              <a:gd name="connsiteY2" fmla="*/ 0 h 1829176"/>
              <a:gd name="connsiteX3" fmla="*/ 12213056 w 12213056"/>
              <a:gd name="connsiteY3" fmla="*/ 1829176 h 1829176"/>
              <a:gd name="connsiteX4" fmla="*/ 14411 w 12213056"/>
              <a:gd name="connsiteY4" fmla="*/ 1820678 h 1829176"/>
              <a:gd name="connsiteX0" fmla="*/ 7067 w 12205712"/>
              <a:gd name="connsiteY0" fmla="*/ 1820678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7067 w 12205712"/>
              <a:gd name="connsiteY4" fmla="*/ 1820678 h 1829176"/>
              <a:gd name="connsiteX0" fmla="*/ 3395 w 12205712"/>
              <a:gd name="connsiteY0" fmla="*/ 1813333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3395 w 12205712"/>
              <a:gd name="connsiteY4" fmla="*/ 1813333 h 1829176"/>
              <a:gd name="connsiteX0" fmla="*/ 410 w 12210072"/>
              <a:gd name="connsiteY0" fmla="*/ 1754576 h 1829176"/>
              <a:gd name="connsiteX1" fmla="*/ 4360 w 12210072"/>
              <a:gd name="connsiteY1" fmla="*/ 1124329 h 1829176"/>
              <a:gd name="connsiteX2" fmla="*/ 12202109 w 12210072"/>
              <a:gd name="connsiteY2" fmla="*/ 0 h 1829176"/>
              <a:gd name="connsiteX3" fmla="*/ 12210072 w 12210072"/>
              <a:gd name="connsiteY3" fmla="*/ 1829176 h 1829176"/>
              <a:gd name="connsiteX4" fmla="*/ 410 w 12210072"/>
              <a:gd name="connsiteY4" fmla="*/ 1754576 h 1829176"/>
              <a:gd name="connsiteX0" fmla="*/ 95201 w 12205712"/>
              <a:gd name="connsiteY0" fmla="*/ 1710508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95201 w 12205712"/>
              <a:gd name="connsiteY4" fmla="*/ 1710508 h 1829176"/>
              <a:gd name="connsiteX0" fmla="*/ 87856 w 12198367"/>
              <a:gd name="connsiteY0" fmla="*/ 1710508 h 1829176"/>
              <a:gd name="connsiteX1" fmla="*/ 0 w 12198367"/>
              <a:gd name="connsiteY1" fmla="*/ 1120657 h 1829176"/>
              <a:gd name="connsiteX2" fmla="*/ 12190404 w 12198367"/>
              <a:gd name="connsiteY2" fmla="*/ 0 h 1829176"/>
              <a:gd name="connsiteX3" fmla="*/ 12198367 w 12198367"/>
              <a:gd name="connsiteY3" fmla="*/ 1829176 h 1829176"/>
              <a:gd name="connsiteX4" fmla="*/ 87856 w 12198367"/>
              <a:gd name="connsiteY4" fmla="*/ 1710508 h 1829176"/>
              <a:gd name="connsiteX0" fmla="*/ 410 w 12202728"/>
              <a:gd name="connsiteY0" fmla="*/ 1798643 h 1829176"/>
              <a:gd name="connsiteX1" fmla="*/ 4361 w 12202728"/>
              <a:gd name="connsiteY1" fmla="*/ 1120657 h 1829176"/>
              <a:gd name="connsiteX2" fmla="*/ 12194765 w 12202728"/>
              <a:gd name="connsiteY2" fmla="*/ 0 h 1829176"/>
              <a:gd name="connsiteX3" fmla="*/ 12202728 w 12202728"/>
              <a:gd name="connsiteY3" fmla="*/ 1829176 h 1829176"/>
              <a:gd name="connsiteX4" fmla="*/ 410 w 12202728"/>
              <a:gd name="connsiteY4" fmla="*/ 1798643 h 1829176"/>
              <a:gd name="connsiteX0" fmla="*/ 410 w 12199316"/>
              <a:gd name="connsiteY0" fmla="*/ 1798643 h 1798643"/>
              <a:gd name="connsiteX1" fmla="*/ 4361 w 12199316"/>
              <a:gd name="connsiteY1" fmla="*/ 1120657 h 1798643"/>
              <a:gd name="connsiteX2" fmla="*/ 12194765 w 12199316"/>
              <a:gd name="connsiteY2" fmla="*/ 0 h 1798643"/>
              <a:gd name="connsiteX3" fmla="*/ 12199316 w 12199316"/>
              <a:gd name="connsiteY3" fmla="*/ 1754113 h 1798643"/>
              <a:gd name="connsiteX4" fmla="*/ 410 w 12199316"/>
              <a:gd name="connsiteY4" fmla="*/ 1798643 h 1798643"/>
              <a:gd name="connsiteX0" fmla="*/ 410 w 12194863"/>
              <a:gd name="connsiteY0" fmla="*/ 1798643 h 1798643"/>
              <a:gd name="connsiteX1" fmla="*/ 4361 w 12194863"/>
              <a:gd name="connsiteY1" fmla="*/ 1120657 h 1798643"/>
              <a:gd name="connsiteX2" fmla="*/ 12194765 w 12194863"/>
              <a:gd name="connsiteY2" fmla="*/ 0 h 1798643"/>
              <a:gd name="connsiteX3" fmla="*/ 12148137 w 12194863"/>
              <a:gd name="connsiteY3" fmla="*/ 1566456 h 1798643"/>
              <a:gd name="connsiteX4" fmla="*/ 410 w 12194863"/>
              <a:gd name="connsiteY4" fmla="*/ 1798643 h 1798643"/>
              <a:gd name="connsiteX0" fmla="*/ 623 w 12195076"/>
              <a:gd name="connsiteY0" fmla="*/ 1798643 h 1798643"/>
              <a:gd name="connsiteX1" fmla="*/ 1162 w 12195076"/>
              <a:gd name="connsiteY1" fmla="*/ 1120657 h 1798643"/>
              <a:gd name="connsiteX2" fmla="*/ 12194978 w 12195076"/>
              <a:gd name="connsiteY2" fmla="*/ 0 h 1798643"/>
              <a:gd name="connsiteX3" fmla="*/ 12148350 w 12195076"/>
              <a:gd name="connsiteY3" fmla="*/ 1566456 h 1798643"/>
              <a:gd name="connsiteX4" fmla="*/ 623 w 12195076"/>
              <a:gd name="connsiteY4" fmla="*/ 1798643 h 1798643"/>
              <a:gd name="connsiteX0" fmla="*/ 2873 w 12197326"/>
              <a:gd name="connsiteY0" fmla="*/ 1798643 h 1798643"/>
              <a:gd name="connsiteX1" fmla="*/ 0 w 12197326"/>
              <a:gd name="connsiteY1" fmla="*/ 1124069 h 1798643"/>
              <a:gd name="connsiteX2" fmla="*/ 12197228 w 12197326"/>
              <a:gd name="connsiteY2" fmla="*/ 0 h 1798643"/>
              <a:gd name="connsiteX3" fmla="*/ 12150600 w 12197326"/>
              <a:gd name="connsiteY3" fmla="*/ 1566456 h 1798643"/>
              <a:gd name="connsiteX4" fmla="*/ 2873 w 12197326"/>
              <a:gd name="connsiteY4" fmla="*/ 1798643 h 1798643"/>
              <a:gd name="connsiteX0" fmla="*/ 647 w 12198275"/>
              <a:gd name="connsiteY0" fmla="*/ 1798643 h 1798643"/>
              <a:gd name="connsiteX1" fmla="*/ 949 w 12198275"/>
              <a:gd name="connsiteY1" fmla="*/ 1124069 h 1798643"/>
              <a:gd name="connsiteX2" fmla="*/ 12198177 w 12198275"/>
              <a:gd name="connsiteY2" fmla="*/ 0 h 1798643"/>
              <a:gd name="connsiteX3" fmla="*/ 12151549 w 12198275"/>
              <a:gd name="connsiteY3" fmla="*/ 1566456 h 1798643"/>
              <a:gd name="connsiteX4" fmla="*/ 647 w 12198275"/>
              <a:gd name="connsiteY4" fmla="*/ 1798643 h 1798643"/>
              <a:gd name="connsiteX0" fmla="*/ 647 w 12198605"/>
              <a:gd name="connsiteY0" fmla="*/ 1798643 h 1801406"/>
              <a:gd name="connsiteX1" fmla="*/ 949 w 12198605"/>
              <a:gd name="connsiteY1" fmla="*/ 1124069 h 1801406"/>
              <a:gd name="connsiteX2" fmla="*/ 12198177 w 12198605"/>
              <a:gd name="connsiteY2" fmla="*/ 0 h 1801406"/>
              <a:gd name="connsiteX3" fmla="*/ 12192824 w 12198605"/>
              <a:gd name="connsiteY3" fmla="*/ 1801406 h 1801406"/>
              <a:gd name="connsiteX4" fmla="*/ 647 w 12198605"/>
              <a:gd name="connsiteY4" fmla="*/ 1798643 h 1801406"/>
              <a:gd name="connsiteX0" fmla="*/ 647 w 12198755"/>
              <a:gd name="connsiteY0" fmla="*/ 1798643 h 1801406"/>
              <a:gd name="connsiteX1" fmla="*/ 949 w 12198755"/>
              <a:gd name="connsiteY1" fmla="*/ 1124069 h 1801406"/>
              <a:gd name="connsiteX2" fmla="*/ 12198177 w 12198755"/>
              <a:gd name="connsiteY2" fmla="*/ 0 h 1801406"/>
              <a:gd name="connsiteX3" fmla="*/ 12195999 w 12198755"/>
              <a:gd name="connsiteY3" fmla="*/ 1801406 h 1801406"/>
              <a:gd name="connsiteX4" fmla="*/ 647 w 12198755"/>
              <a:gd name="connsiteY4" fmla="*/ 1798643 h 1801406"/>
              <a:gd name="connsiteX0" fmla="*/ 304 w 12205556"/>
              <a:gd name="connsiteY0" fmla="*/ 1798643 h 1801406"/>
              <a:gd name="connsiteX1" fmla="*/ 7750 w 12205556"/>
              <a:gd name="connsiteY1" fmla="*/ 1124069 h 1801406"/>
              <a:gd name="connsiteX2" fmla="*/ 12204978 w 12205556"/>
              <a:gd name="connsiteY2" fmla="*/ 0 h 1801406"/>
              <a:gd name="connsiteX3" fmla="*/ 12202800 w 12205556"/>
              <a:gd name="connsiteY3" fmla="*/ 1801406 h 1801406"/>
              <a:gd name="connsiteX4" fmla="*/ 304 w 12205556"/>
              <a:gd name="connsiteY4" fmla="*/ 1798643 h 1801406"/>
              <a:gd name="connsiteX0" fmla="*/ 470 w 12200960"/>
              <a:gd name="connsiteY0" fmla="*/ 1798643 h 1801406"/>
              <a:gd name="connsiteX1" fmla="*/ 3154 w 12200960"/>
              <a:gd name="connsiteY1" fmla="*/ 1124069 h 1801406"/>
              <a:gd name="connsiteX2" fmla="*/ 12200382 w 12200960"/>
              <a:gd name="connsiteY2" fmla="*/ 0 h 1801406"/>
              <a:gd name="connsiteX3" fmla="*/ 12198204 w 12200960"/>
              <a:gd name="connsiteY3" fmla="*/ 1801406 h 1801406"/>
              <a:gd name="connsiteX4" fmla="*/ 470 w 12200960"/>
              <a:gd name="connsiteY4" fmla="*/ 1798643 h 1801406"/>
              <a:gd name="connsiteX0" fmla="*/ 2079 w 12197806"/>
              <a:gd name="connsiteY0" fmla="*/ 1798643 h 1801406"/>
              <a:gd name="connsiteX1" fmla="*/ 0 w 12197806"/>
              <a:gd name="connsiteY1" fmla="*/ 1124069 h 1801406"/>
              <a:gd name="connsiteX2" fmla="*/ 12197228 w 12197806"/>
              <a:gd name="connsiteY2" fmla="*/ 0 h 1801406"/>
              <a:gd name="connsiteX3" fmla="*/ 12195050 w 12197806"/>
              <a:gd name="connsiteY3" fmla="*/ 1801406 h 1801406"/>
              <a:gd name="connsiteX4" fmla="*/ 2079 w 12197806"/>
              <a:gd name="connsiteY4" fmla="*/ 1798643 h 1801406"/>
              <a:gd name="connsiteX0" fmla="*/ 647 w 12198755"/>
              <a:gd name="connsiteY0" fmla="*/ 1791500 h 1801406"/>
              <a:gd name="connsiteX1" fmla="*/ 949 w 12198755"/>
              <a:gd name="connsiteY1" fmla="*/ 1124069 h 1801406"/>
              <a:gd name="connsiteX2" fmla="*/ 12198177 w 12198755"/>
              <a:gd name="connsiteY2" fmla="*/ 0 h 1801406"/>
              <a:gd name="connsiteX3" fmla="*/ 12195999 w 12198755"/>
              <a:gd name="connsiteY3" fmla="*/ 1801406 h 1801406"/>
              <a:gd name="connsiteX4" fmla="*/ 647 w 12198755"/>
              <a:gd name="connsiteY4" fmla="*/ 1791500 h 1801406"/>
              <a:gd name="connsiteX0" fmla="*/ 647 w 12198755"/>
              <a:gd name="connsiteY0" fmla="*/ 1803407 h 1803407"/>
              <a:gd name="connsiteX1" fmla="*/ 949 w 12198755"/>
              <a:gd name="connsiteY1" fmla="*/ 1124069 h 1803407"/>
              <a:gd name="connsiteX2" fmla="*/ 12198177 w 12198755"/>
              <a:gd name="connsiteY2" fmla="*/ 0 h 1803407"/>
              <a:gd name="connsiteX3" fmla="*/ 12195999 w 12198755"/>
              <a:gd name="connsiteY3" fmla="*/ 1801406 h 1803407"/>
              <a:gd name="connsiteX4" fmla="*/ 647 w 12198755"/>
              <a:gd name="connsiteY4" fmla="*/ 1803407 h 1803407"/>
              <a:gd name="connsiteX0" fmla="*/ 369 w 12203239"/>
              <a:gd name="connsiteY0" fmla="*/ 1805788 h 1805788"/>
              <a:gd name="connsiteX1" fmla="*/ 5433 w 12203239"/>
              <a:gd name="connsiteY1" fmla="*/ 1124069 h 1805788"/>
              <a:gd name="connsiteX2" fmla="*/ 12202661 w 12203239"/>
              <a:gd name="connsiteY2" fmla="*/ 0 h 1805788"/>
              <a:gd name="connsiteX3" fmla="*/ 12200483 w 12203239"/>
              <a:gd name="connsiteY3" fmla="*/ 1801406 h 1805788"/>
              <a:gd name="connsiteX4" fmla="*/ 369 w 12203239"/>
              <a:gd name="connsiteY4" fmla="*/ 1805788 h 1805788"/>
              <a:gd name="connsiteX0" fmla="*/ 369 w 12203239"/>
              <a:gd name="connsiteY0" fmla="*/ 1801026 h 1801406"/>
              <a:gd name="connsiteX1" fmla="*/ 5433 w 12203239"/>
              <a:gd name="connsiteY1" fmla="*/ 1124069 h 1801406"/>
              <a:gd name="connsiteX2" fmla="*/ 12202661 w 12203239"/>
              <a:gd name="connsiteY2" fmla="*/ 0 h 1801406"/>
              <a:gd name="connsiteX3" fmla="*/ 12200483 w 12203239"/>
              <a:gd name="connsiteY3" fmla="*/ 1801406 h 1801406"/>
              <a:gd name="connsiteX4" fmla="*/ 369 w 12203239"/>
              <a:gd name="connsiteY4" fmla="*/ 1801026 h 1801406"/>
              <a:gd name="connsiteX0" fmla="*/ 469 w 12203339"/>
              <a:gd name="connsiteY0" fmla="*/ 1801026 h 1801406"/>
              <a:gd name="connsiteX1" fmla="*/ 3152 w 12203339"/>
              <a:gd name="connsiteY1" fmla="*/ 1124069 h 1801406"/>
              <a:gd name="connsiteX2" fmla="*/ 12202761 w 12203339"/>
              <a:gd name="connsiteY2" fmla="*/ 0 h 1801406"/>
              <a:gd name="connsiteX3" fmla="*/ 12200583 w 12203339"/>
              <a:gd name="connsiteY3" fmla="*/ 1801406 h 1801406"/>
              <a:gd name="connsiteX4" fmla="*/ 469 w 12203339"/>
              <a:gd name="connsiteY4" fmla="*/ 1801026 h 1801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3339" h="1801406">
                <a:moveTo>
                  <a:pt x="469" y="1801026"/>
                </a:moveTo>
                <a:cubicBezTo>
                  <a:pt x="-1887" y="1568910"/>
                  <a:pt x="5508" y="1356185"/>
                  <a:pt x="3152" y="1124069"/>
                </a:cubicBezTo>
                <a:lnTo>
                  <a:pt x="12202761" y="0"/>
                </a:lnTo>
                <a:cubicBezTo>
                  <a:pt x="12205415" y="609725"/>
                  <a:pt x="12197929" y="1191681"/>
                  <a:pt x="12200583" y="1801406"/>
                </a:cubicBezTo>
                <a:lnTo>
                  <a:pt x="469" y="1801026"/>
                </a:lnTo>
                <a:close/>
              </a:path>
            </a:pathLst>
          </a:custGeom>
          <a:solidFill>
            <a:srgbClr val="006C7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a:t>
            </a:r>
          </a:p>
        </p:txBody>
      </p:sp>
      <p:sp>
        <p:nvSpPr>
          <p:cNvPr id="8" name="Triangle 11">
            <a:extLst>
              <a:ext uri="{FF2B5EF4-FFF2-40B4-BE49-F238E27FC236}">
                <a16:creationId xmlns:a16="http://schemas.microsoft.com/office/drawing/2014/main" xmlns="" id="{5F120A03-C0E7-4F9E-BCB6-422AD7A6FEC8}"/>
              </a:ext>
            </a:extLst>
          </p:cNvPr>
          <p:cNvSpPr/>
          <p:nvPr userDrawn="1"/>
        </p:nvSpPr>
        <p:spPr>
          <a:xfrm rot="10800000">
            <a:off x="-5117" y="2938"/>
            <a:ext cx="9153879" cy="1688709"/>
          </a:xfrm>
          <a:custGeom>
            <a:avLst/>
            <a:gdLst>
              <a:gd name="connsiteX0" fmla="*/ 0 w 12192000"/>
              <a:gd name="connsiteY0" fmla="*/ 1715410 h 1715410"/>
              <a:gd name="connsiteX1" fmla="*/ 0 w 12192000"/>
              <a:gd name="connsiteY1" fmla="*/ 0 h 1715410"/>
              <a:gd name="connsiteX2" fmla="*/ 12192000 w 12192000"/>
              <a:gd name="connsiteY2" fmla="*/ 1715410 h 1715410"/>
              <a:gd name="connsiteX3" fmla="*/ 0 w 12192000"/>
              <a:gd name="connsiteY3" fmla="*/ 1715410 h 1715410"/>
              <a:gd name="connsiteX0" fmla="*/ 0 w 12192000"/>
              <a:gd name="connsiteY0" fmla="*/ 1708065 h 1715410"/>
              <a:gd name="connsiteX1" fmla="*/ 0 w 12192000"/>
              <a:gd name="connsiteY1" fmla="*/ 0 h 1715410"/>
              <a:gd name="connsiteX2" fmla="*/ 12192000 w 12192000"/>
              <a:gd name="connsiteY2" fmla="*/ 1715410 h 1715410"/>
              <a:gd name="connsiteX3" fmla="*/ 0 w 12192000"/>
              <a:gd name="connsiteY3" fmla="*/ 1708065 h 1715410"/>
              <a:gd name="connsiteX0" fmla="*/ 0 w 12192000"/>
              <a:gd name="connsiteY0" fmla="*/ 1708065 h 1715410"/>
              <a:gd name="connsiteX1" fmla="*/ 11017 w 12192000"/>
              <a:gd name="connsiteY1" fmla="*/ 0 h 1715410"/>
              <a:gd name="connsiteX2" fmla="*/ 12192000 w 12192000"/>
              <a:gd name="connsiteY2" fmla="*/ 1715410 h 1715410"/>
              <a:gd name="connsiteX3" fmla="*/ 0 w 12192000"/>
              <a:gd name="connsiteY3" fmla="*/ 1708065 h 1715410"/>
              <a:gd name="connsiteX0" fmla="*/ 0 w 12192000"/>
              <a:gd name="connsiteY0" fmla="*/ 1708065 h 1715410"/>
              <a:gd name="connsiteX1" fmla="*/ 3673 w 12192000"/>
              <a:gd name="connsiteY1" fmla="*/ 0 h 1715410"/>
              <a:gd name="connsiteX2" fmla="*/ 12192000 w 12192000"/>
              <a:gd name="connsiteY2" fmla="*/ 1715410 h 1715410"/>
              <a:gd name="connsiteX3" fmla="*/ 0 w 12192000"/>
              <a:gd name="connsiteY3" fmla="*/ 1708065 h 1715410"/>
              <a:gd name="connsiteX0" fmla="*/ 1061 w 12189388"/>
              <a:gd name="connsiteY0" fmla="*/ 1708065 h 1715410"/>
              <a:gd name="connsiteX1" fmla="*/ 1061 w 12189388"/>
              <a:gd name="connsiteY1" fmla="*/ 0 h 1715410"/>
              <a:gd name="connsiteX2" fmla="*/ 12189388 w 12189388"/>
              <a:gd name="connsiteY2" fmla="*/ 1715410 h 1715410"/>
              <a:gd name="connsiteX3" fmla="*/ 1061 w 12189388"/>
              <a:gd name="connsiteY3" fmla="*/ 1708065 h 1715410"/>
              <a:gd name="connsiteX0" fmla="*/ 1061 w 12189388"/>
              <a:gd name="connsiteY0" fmla="*/ 1708065 h 1715410"/>
              <a:gd name="connsiteX1" fmla="*/ 1061 w 12189388"/>
              <a:gd name="connsiteY1" fmla="*/ 0 h 1715410"/>
              <a:gd name="connsiteX2" fmla="*/ 12189388 w 12189388"/>
              <a:gd name="connsiteY2" fmla="*/ 1715410 h 1715410"/>
              <a:gd name="connsiteX3" fmla="*/ 1061 w 12189388"/>
              <a:gd name="connsiteY3" fmla="*/ 1708065 h 1715410"/>
              <a:gd name="connsiteX0" fmla="*/ 0 w 12191999"/>
              <a:gd name="connsiteY0" fmla="*/ 1693376 h 1715410"/>
              <a:gd name="connsiteX1" fmla="*/ 3672 w 12191999"/>
              <a:gd name="connsiteY1" fmla="*/ 0 h 1715410"/>
              <a:gd name="connsiteX2" fmla="*/ 12191999 w 12191999"/>
              <a:gd name="connsiteY2" fmla="*/ 1715410 h 1715410"/>
              <a:gd name="connsiteX3" fmla="*/ 0 w 12191999"/>
              <a:gd name="connsiteY3" fmla="*/ 1693376 h 1715410"/>
              <a:gd name="connsiteX0" fmla="*/ 1060 w 12193059"/>
              <a:gd name="connsiteY0" fmla="*/ 1693376 h 1715410"/>
              <a:gd name="connsiteX1" fmla="*/ 1059 w 12193059"/>
              <a:gd name="connsiteY1" fmla="*/ 0 h 1715410"/>
              <a:gd name="connsiteX2" fmla="*/ 12193059 w 12193059"/>
              <a:gd name="connsiteY2" fmla="*/ 1715410 h 1715410"/>
              <a:gd name="connsiteX3" fmla="*/ 1060 w 12193059"/>
              <a:gd name="connsiteY3" fmla="*/ 1693376 h 1715410"/>
              <a:gd name="connsiteX0" fmla="*/ 33289 w 12192237"/>
              <a:gd name="connsiteY0" fmla="*/ 1652981 h 1715410"/>
              <a:gd name="connsiteX1" fmla="*/ 237 w 12192237"/>
              <a:gd name="connsiteY1" fmla="*/ 0 h 1715410"/>
              <a:gd name="connsiteX2" fmla="*/ 12192237 w 12192237"/>
              <a:gd name="connsiteY2" fmla="*/ 1715410 h 1715410"/>
              <a:gd name="connsiteX3" fmla="*/ 33289 w 12192237"/>
              <a:gd name="connsiteY3" fmla="*/ 1652981 h 1715410"/>
              <a:gd name="connsiteX0" fmla="*/ 1060 w 12193059"/>
              <a:gd name="connsiteY0" fmla="*/ 1682359 h 1715410"/>
              <a:gd name="connsiteX1" fmla="*/ 1059 w 12193059"/>
              <a:gd name="connsiteY1" fmla="*/ 0 h 1715410"/>
              <a:gd name="connsiteX2" fmla="*/ 12193059 w 12193059"/>
              <a:gd name="connsiteY2" fmla="*/ 1715410 h 1715410"/>
              <a:gd name="connsiteX3" fmla="*/ 1060 w 12193059"/>
              <a:gd name="connsiteY3" fmla="*/ 1682359 h 1715410"/>
              <a:gd name="connsiteX0" fmla="*/ 1060 w 12189647"/>
              <a:gd name="connsiteY0" fmla="*/ 1682359 h 1682359"/>
              <a:gd name="connsiteX1" fmla="*/ 1059 w 12189647"/>
              <a:gd name="connsiteY1" fmla="*/ 0 h 1682359"/>
              <a:gd name="connsiteX2" fmla="*/ 12189647 w 12189647"/>
              <a:gd name="connsiteY2" fmla="*/ 1674467 h 1682359"/>
              <a:gd name="connsiteX3" fmla="*/ 1060 w 12189647"/>
              <a:gd name="connsiteY3" fmla="*/ 1682359 h 1682359"/>
              <a:gd name="connsiteX0" fmla="*/ 1060 w 12169175"/>
              <a:gd name="connsiteY0" fmla="*/ 1682359 h 1682359"/>
              <a:gd name="connsiteX1" fmla="*/ 1059 w 12169175"/>
              <a:gd name="connsiteY1" fmla="*/ 0 h 1682359"/>
              <a:gd name="connsiteX2" fmla="*/ 12169175 w 12169175"/>
              <a:gd name="connsiteY2" fmla="*/ 1674467 h 1682359"/>
              <a:gd name="connsiteX3" fmla="*/ 1060 w 12169175"/>
              <a:gd name="connsiteY3" fmla="*/ 1682359 h 1682359"/>
              <a:gd name="connsiteX0" fmla="*/ 1060 w 12196471"/>
              <a:gd name="connsiteY0" fmla="*/ 1682359 h 1682359"/>
              <a:gd name="connsiteX1" fmla="*/ 1059 w 12196471"/>
              <a:gd name="connsiteY1" fmla="*/ 0 h 1682359"/>
              <a:gd name="connsiteX2" fmla="*/ 12196471 w 12196471"/>
              <a:gd name="connsiteY2" fmla="*/ 1674467 h 1682359"/>
              <a:gd name="connsiteX3" fmla="*/ 1060 w 12196471"/>
              <a:gd name="connsiteY3" fmla="*/ 1682359 h 1682359"/>
              <a:gd name="connsiteX0" fmla="*/ 1060 w 12213530"/>
              <a:gd name="connsiteY0" fmla="*/ 1682359 h 1682359"/>
              <a:gd name="connsiteX1" fmla="*/ 1059 w 12213530"/>
              <a:gd name="connsiteY1" fmla="*/ 0 h 1682359"/>
              <a:gd name="connsiteX2" fmla="*/ 12213530 w 12213530"/>
              <a:gd name="connsiteY2" fmla="*/ 1677879 h 1682359"/>
              <a:gd name="connsiteX3" fmla="*/ 1060 w 12213530"/>
              <a:gd name="connsiteY3" fmla="*/ 1682359 h 1682359"/>
              <a:gd name="connsiteX0" fmla="*/ 1060 w 12199882"/>
              <a:gd name="connsiteY0" fmla="*/ 1682359 h 1684703"/>
              <a:gd name="connsiteX1" fmla="*/ 1059 w 12199882"/>
              <a:gd name="connsiteY1" fmla="*/ 0 h 1684703"/>
              <a:gd name="connsiteX2" fmla="*/ 12199882 w 12199882"/>
              <a:gd name="connsiteY2" fmla="*/ 1684703 h 1684703"/>
              <a:gd name="connsiteX3" fmla="*/ 1060 w 12199882"/>
              <a:gd name="connsiteY3" fmla="*/ 1682359 h 1684703"/>
              <a:gd name="connsiteX0" fmla="*/ 0 w 12205172"/>
              <a:gd name="connsiteY0" fmla="*/ 1688709 h 1688709"/>
              <a:gd name="connsiteX1" fmla="*/ 6349 w 12205172"/>
              <a:gd name="connsiteY1" fmla="*/ 0 h 1688709"/>
              <a:gd name="connsiteX2" fmla="*/ 12205172 w 12205172"/>
              <a:gd name="connsiteY2" fmla="*/ 1684703 h 1688709"/>
              <a:gd name="connsiteX3" fmla="*/ 0 w 12205172"/>
              <a:gd name="connsiteY3" fmla="*/ 1688709 h 1688709"/>
            </a:gdLst>
            <a:ahLst/>
            <a:cxnLst>
              <a:cxn ang="0">
                <a:pos x="connsiteX0" y="connsiteY0"/>
              </a:cxn>
              <a:cxn ang="0">
                <a:pos x="connsiteX1" y="connsiteY1"/>
              </a:cxn>
              <a:cxn ang="0">
                <a:pos x="connsiteX2" y="connsiteY2"/>
              </a:cxn>
              <a:cxn ang="0">
                <a:pos x="connsiteX3" y="connsiteY3"/>
              </a:cxn>
            </a:cxnLst>
            <a:rect l="l" t="t" r="r" b="b"/>
            <a:pathLst>
              <a:path w="12205172" h="1688709">
                <a:moveTo>
                  <a:pt x="0" y="1688709"/>
                </a:moveTo>
                <a:cubicBezTo>
                  <a:pt x="3672" y="1119354"/>
                  <a:pt x="2677" y="569355"/>
                  <a:pt x="6349" y="0"/>
                </a:cubicBezTo>
                <a:lnTo>
                  <a:pt x="12205172" y="1684703"/>
                </a:lnTo>
                <a:lnTo>
                  <a:pt x="0" y="1688709"/>
                </a:lnTo>
                <a:close/>
              </a:path>
            </a:pathLst>
          </a:custGeom>
          <a:solidFill>
            <a:srgbClr val="17788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9574BAA-4979-4D28-B11D-6E5919CBE198}"/>
              </a:ext>
            </a:extLst>
          </p:cNvPr>
          <p:cNvSpPr>
            <a:spLocks noGrp="1"/>
          </p:cNvSpPr>
          <p:nvPr>
            <p:ph type="title"/>
          </p:nvPr>
        </p:nvSpPr>
        <p:spPr>
          <a:xfrm>
            <a:off x="628472" y="247853"/>
            <a:ext cx="7886700" cy="656851"/>
          </a:xfrm>
        </p:spPr>
        <p:txBody>
          <a:bodyPr>
            <a:normAutofit/>
          </a:bodyPr>
          <a:lstStyle>
            <a:lvl1pPr algn="l">
              <a:defRPr sz="3600" b="1" cap="all" spc="300" baseline="0">
                <a:solidFill>
                  <a:schemeClr val="bg1"/>
                </a:solidFill>
              </a:defRPr>
            </a:lvl1pPr>
          </a:lstStyle>
          <a:p>
            <a:r>
              <a:rPr lang="en-US" dirty="0"/>
              <a:t>Click to edit Master title style</a:t>
            </a:r>
          </a:p>
        </p:txBody>
      </p:sp>
      <p:sp>
        <p:nvSpPr>
          <p:cNvPr id="6" name="TextBox 5">
            <a:extLst>
              <a:ext uri="{FF2B5EF4-FFF2-40B4-BE49-F238E27FC236}">
                <a16:creationId xmlns:a16="http://schemas.microsoft.com/office/drawing/2014/main" xmlns="" id="{27C02F89-A19A-4A01-8D73-E580D43FB16C}"/>
              </a:ext>
            </a:extLst>
          </p:cNvPr>
          <p:cNvSpPr txBox="1"/>
          <p:nvPr userDrawn="1"/>
        </p:nvSpPr>
        <p:spPr>
          <a:xfrm>
            <a:off x="6200571" y="6333148"/>
            <a:ext cx="2453399" cy="276999"/>
          </a:xfrm>
          <a:prstGeom prst="rect">
            <a:avLst/>
          </a:prstGeom>
          <a:noFill/>
        </p:spPr>
        <p:txBody>
          <a:bodyPr wrap="square" rtlCol="0">
            <a:spAutoFit/>
          </a:bodyPr>
          <a:lstStyle/>
          <a:p>
            <a:r>
              <a:rPr lang="en-US" sz="1200" dirty="0">
                <a:solidFill>
                  <a:schemeClr val="tx1"/>
                </a:solidFill>
              </a:rPr>
              <a:t>©2020 National Main Street Center</a:t>
            </a:r>
          </a:p>
        </p:txBody>
      </p:sp>
    </p:spTree>
    <p:extLst>
      <p:ext uri="{BB962C8B-B14F-4D97-AF65-F5344CB8AC3E}">
        <p14:creationId xmlns:p14="http://schemas.microsoft.com/office/powerpoint/2010/main" val="3552759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Bullets_Subhea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97F5647-8830-4219-AC43-F46B0C466440}"/>
              </a:ext>
            </a:extLst>
          </p:cNvPr>
          <p:cNvSpPr>
            <a:spLocks noGrp="1"/>
          </p:cNvSpPr>
          <p:nvPr>
            <p:ph idx="1"/>
          </p:nvPr>
        </p:nvSpPr>
        <p:spPr/>
        <p:txBody>
          <a:bodyPr/>
          <a:lstStyle>
            <a:lvl1pPr marL="228594" indent="-228594">
              <a:lnSpc>
                <a:spcPct val="100000"/>
              </a:lnSpc>
              <a:spcBef>
                <a:spcPts val="1200"/>
              </a:spcBef>
              <a:buClr>
                <a:srgbClr val="00ACCF"/>
              </a:buClr>
              <a:buFont typeface="Calibri" panose="020F0502020204030204" pitchFamily="34" charset="0"/>
              <a:buChar char="+"/>
              <a:defRPr/>
            </a:lvl1pPr>
            <a:lvl2pPr marL="685783" indent="-228594">
              <a:lnSpc>
                <a:spcPct val="100000"/>
              </a:lnSpc>
              <a:spcBef>
                <a:spcPts val="1200"/>
              </a:spcBef>
              <a:buClr>
                <a:srgbClr val="00ACCF"/>
              </a:buClr>
              <a:buFont typeface="Calibri" panose="020F0502020204030204" pitchFamily="34" charset="0"/>
              <a:buChar char="–"/>
              <a:defRPr>
                <a:solidFill>
                  <a:schemeClr val="tx1"/>
                </a:solidFill>
              </a:defRPr>
            </a:lvl2pPr>
            <a:lvl3pPr marL="1142971" indent="-228594">
              <a:lnSpc>
                <a:spcPct val="100000"/>
              </a:lnSpc>
              <a:spcBef>
                <a:spcPts val="1200"/>
              </a:spcBef>
              <a:buClr>
                <a:srgbClr val="00ACCF"/>
              </a:buClr>
              <a:buFont typeface="Calibri" panose="020F0502020204030204" pitchFamily="34" charset="0"/>
              <a:buChar char="–"/>
              <a:defRPr/>
            </a:lvl3pPr>
            <a:lvl4pPr marL="1600160" indent="-228594">
              <a:lnSpc>
                <a:spcPct val="100000"/>
              </a:lnSpc>
              <a:spcBef>
                <a:spcPts val="1200"/>
              </a:spcBef>
              <a:buClr>
                <a:srgbClr val="00ACCF"/>
              </a:buClr>
              <a:buFont typeface="Calibri" panose="020F0502020204030204" pitchFamily="34" charset="0"/>
              <a:buChar char="–"/>
              <a:defRPr/>
            </a:lvl4pPr>
            <a:lvl5pPr marL="2057349" indent="-228594">
              <a:lnSpc>
                <a:spcPct val="100000"/>
              </a:lnSpc>
              <a:spcBef>
                <a:spcPts val="1200"/>
              </a:spcBef>
              <a:buClr>
                <a:srgbClr val="00ACCF"/>
              </a:buClr>
              <a:buFont typeface="Calibri" panose="020F050202020403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riangle 6">
            <a:extLst>
              <a:ext uri="{FF2B5EF4-FFF2-40B4-BE49-F238E27FC236}">
                <a16:creationId xmlns:a16="http://schemas.microsoft.com/office/drawing/2014/main" xmlns="" id="{AE759738-CD03-4071-BBFD-5B5BDE14E34F}"/>
              </a:ext>
            </a:extLst>
          </p:cNvPr>
          <p:cNvSpPr/>
          <p:nvPr userDrawn="1"/>
        </p:nvSpPr>
        <p:spPr>
          <a:xfrm rot="10800000">
            <a:off x="-3586" y="4001"/>
            <a:ext cx="9152504" cy="1801406"/>
          </a:xfrm>
          <a:custGeom>
            <a:avLst/>
            <a:gdLst>
              <a:gd name="connsiteX0" fmla="*/ 0 w 18987249"/>
              <a:gd name="connsiteY0" fmla="*/ 1918756 h 1918756"/>
              <a:gd name="connsiteX1" fmla="*/ 479689 w 18987249"/>
              <a:gd name="connsiteY1" fmla="*/ 0 h 1918756"/>
              <a:gd name="connsiteX2" fmla="*/ 18507560 w 18987249"/>
              <a:gd name="connsiteY2" fmla="*/ 0 h 1918756"/>
              <a:gd name="connsiteX3" fmla="*/ 18987249 w 18987249"/>
              <a:gd name="connsiteY3" fmla="*/ 1918756 h 1918756"/>
              <a:gd name="connsiteX4" fmla="*/ 0 w 18987249"/>
              <a:gd name="connsiteY4" fmla="*/ 1918756 h 1918756"/>
              <a:gd name="connsiteX0" fmla="*/ 0 w 18987249"/>
              <a:gd name="connsiteY0" fmla="*/ 1918756 h 1918756"/>
              <a:gd name="connsiteX1" fmla="*/ 3599407 w 18987249"/>
              <a:gd name="connsiteY1" fmla="*/ 1102659 h 1918756"/>
              <a:gd name="connsiteX2" fmla="*/ 18507560 w 18987249"/>
              <a:gd name="connsiteY2" fmla="*/ 0 h 1918756"/>
              <a:gd name="connsiteX3" fmla="*/ 18987249 w 18987249"/>
              <a:gd name="connsiteY3" fmla="*/ 1918756 h 1918756"/>
              <a:gd name="connsiteX4" fmla="*/ 0 w 18987249"/>
              <a:gd name="connsiteY4" fmla="*/ 1918756 h 1918756"/>
              <a:gd name="connsiteX0" fmla="*/ 3298934 w 15387842"/>
              <a:gd name="connsiteY0" fmla="*/ 1905309 h 1918756"/>
              <a:gd name="connsiteX1" fmla="*/ 0 w 15387842"/>
              <a:gd name="connsiteY1" fmla="*/ 1102659 h 1918756"/>
              <a:gd name="connsiteX2" fmla="*/ 14908153 w 15387842"/>
              <a:gd name="connsiteY2" fmla="*/ 0 h 1918756"/>
              <a:gd name="connsiteX3" fmla="*/ 15387842 w 15387842"/>
              <a:gd name="connsiteY3" fmla="*/ 1918756 h 1918756"/>
              <a:gd name="connsiteX4" fmla="*/ 3298934 w 15387842"/>
              <a:gd name="connsiteY4" fmla="*/ 1905309 h 1918756"/>
              <a:gd name="connsiteX0" fmla="*/ 4404 w 12093312"/>
              <a:gd name="connsiteY0" fmla="*/ 1905309 h 1918756"/>
              <a:gd name="connsiteX1" fmla="*/ 0 w 12093312"/>
              <a:gd name="connsiteY1" fmla="*/ 1250577 h 1918756"/>
              <a:gd name="connsiteX2" fmla="*/ 11613623 w 12093312"/>
              <a:gd name="connsiteY2" fmla="*/ 0 h 1918756"/>
              <a:gd name="connsiteX3" fmla="*/ 12093312 w 12093312"/>
              <a:gd name="connsiteY3" fmla="*/ 1918756 h 1918756"/>
              <a:gd name="connsiteX4" fmla="*/ 4404 w 12093312"/>
              <a:gd name="connsiteY4" fmla="*/ 1905309 h 1918756"/>
              <a:gd name="connsiteX0" fmla="*/ 4404 w 12111164"/>
              <a:gd name="connsiteY0" fmla="*/ 1811180 h 1824627"/>
              <a:gd name="connsiteX1" fmla="*/ 0 w 12111164"/>
              <a:gd name="connsiteY1" fmla="*/ 1156448 h 1824627"/>
              <a:gd name="connsiteX2" fmla="*/ 12111164 w 12111164"/>
              <a:gd name="connsiteY2" fmla="*/ 0 h 1824627"/>
              <a:gd name="connsiteX3" fmla="*/ 12093312 w 12111164"/>
              <a:gd name="connsiteY3" fmla="*/ 1824627 h 1824627"/>
              <a:gd name="connsiteX4" fmla="*/ 4404 w 12111164"/>
              <a:gd name="connsiteY4" fmla="*/ 1811180 h 1824627"/>
              <a:gd name="connsiteX0" fmla="*/ 0 w 12268124"/>
              <a:gd name="connsiteY0" fmla="*/ 1824627 h 1824627"/>
              <a:gd name="connsiteX1" fmla="*/ 156960 w 12268124"/>
              <a:gd name="connsiteY1" fmla="*/ 1156448 h 1824627"/>
              <a:gd name="connsiteX2" fmla="*/ 12268124 w 12268124"/>
              <a:gd name="connsiteY2" fmla="*/ 0 h 1824627"/>
              <a:gd name="connsiteX3" fmla="*/ 12250272 w 12268124"/>
              <a:gd name="connsiteY3" fmla="*/ 1824627 h 1824627"/>
              <a:gd name="connsiteX4" fmla="*/ 0 w 12268124"/>
              <a:gd name="connsiteY4" fmla="*/ 1824627 h 1824627"/>
              <a:gd name="connsiteX0" fmla="*/ 0 w 12268124"/>
              <a:gd name="connsiteY0" fmla="*/ 1824627 h 1824627"/>
              <a:gd name="connsiteX1" fmla="*/ 49384 w 12268124"/>
              <a:gd name="connsiteY1" fmla="*/ 1116107 h 1824627"/>
              <a:gd name="connsiteX2" fmla="*/ 12268124 w 12268124"/>
              <a:gd name="connsiteY2" fmla="*/ 0 h 1824627"/>
              <a:gd name="connsiteX3" fmla="*/ 12250272 w 12268124"/>
              <a:gd name="connsiteY3" fmla="*/ 1824627 h 1824627"/>
              <a:gd name="connsiteX4" fmla="*/ 0 w 12268124"/>
              <a:gd name="connsiteY4" fmla="*/ 1824627 h 1824627"/>
              <a:gd name="connsiteX0" fmla="*/ 0 w 12271538"/>
              <a:gd name="connsiteY0" fmla="*/ 1824627 h 1824627"/>
              <a:gd name="connsiteX1" fmla="*/ 49384 w 12271538"/>
              <a:gd name="connsiteY1" fmla="*/ 1116107 h 1824627"/>
              <a:gd name="connsiteX2" fmla="*/ 12268124 w 12271538"/>
              <a:gd name="connsiteY2" fmla="*/ 0 h 1824627"/>
              <a:gd name="connsiteX3" fmla="*/ 12271538 w 12271538"/>
              <a:gd name="connsiteY3" fmla="*/ 1824627 h 1824627"/>
              <a:gd name="connsiteX4" fmla="*/ 0 w 12271538"/>
              <a:gd name="connsiteY4" fmla="*/ 1824627 h 1824627"/>
              <a:gd name="connsiteX0" fmla="*/ 25044 w 12222154"/>
              <a:gd name="connsiteY0" fmla="*/ 1856525 h 1856525"/>
              <a:gd name="connsiteX1" fmla="*/ 0 w 12222154"/>
              <a:gd name="connsiteY1" fmla="*/ 1116107 h 1856525"/>
              <a:gd name="connsiteX2" fmla="*/ 12218740 w 12222154"/>
              <a:gd name="connsiteY2" fmla="*/ 0 h 1856525"/>
              <a:gd name="connsiteX3" fmla="*/ 12222154 w 12222154"/>
              <a:gd name="connsiteY3" fmla="*/ 1824627 h 1856525"/>
              <a:gd name="connsiteX4" fmla="*/ 25044 w 12222154"/>
              <a:gd name="connsiteY4" fmla="*/ 1856525 h 1856525"/>
              <a:gd name="connsiteX0" fmla="*/ 25044 w 12222154"/>
              <a:gd name="connsiteY0" fmla="*/ 1845892 h 1845892"/>
              <a:gd name="connsiteX1" fmla="*/ 0 w 12222154"/>
              <a:gd name="connsiteY1" fmla="*/ 1116107 h 1845892"/>
              <a:gd name="connsiteX2" fmla="*/ 12218740 w 12222154"/>
              <a:gd name="connsiteY2" fmla="*/ 0 h 1845892"/>
              <a:gd name="connsiteX3" fmla="*/ 12222154 w 12222154"/>
              <a:gd name="connsiteY3" fmla="*/ 1824627 h 1845892"/>
              <a:gd name="connsiteX4" fmla="*/ 25044 w 12222154"/>
              <a:gd name="connsiteY4" fmla="*/ 1845892 h 1845892"/>
              <a:gd name="connsiteX0" fmla="*/ 14411 w 12222154"/>
              <a:gd name="connsiteY0" fmla="*/ 1856524 h 1856524"/>
              <a:gd name="connsiteX1" fmla="*/ 0 w 12222154"/>
              <a:gd name="connsiteY1" fmla="*/ 1116107 h 1856524"/>
              <a:gd name="connsiteX2" fmla="*/ 12218740 w 12222154"/>
              <a:gd name="connsiteY2" fmla="*/ 0 h 1856524"/>
              <a:gd name="connsiteX3" fmla="*/ 12222154 w 12222154"/>
              <a:gd name="connsiteY3" fmla="*/ 1824627 h 1856524"/>
              <a:gd name="connsiteX4" fmla="*/ 14411 w 12222154"/>
              <a:gd name="connsiteY4" fmla="*/ 1856524 h 1856524"/>
              <a:gd name="connsiteX0" fmla="*/ 14411 w 12222154"/>
              <a:gd name="connsiteY0" fmla="*/ 1861073 h 1861073"/>
              <a:gd name="connsiteX1" fmla="*/ 0 w 12222154"/>
              <a:gd name="connsiteY1" fmla="*/ 1120656 h 1861073"/>
              <a:gd name="connsiteX2" fmla="*/ 12205093 w 12222154"/>
              <a:gd name="connsiteY2" fmla="*/ 0 h 1861073"/>
              <a:gd name="connsiteX3" fmla="*/ 12222154 w 12222154"/>
              <a:gd name="connsiteY3" fmla="*/ 1829176 h 1861073"/>
              <a:gd name="connsiteX4" fmla="*/ 14411 w 12222154"/>
              <a:gd name="connsiteY4" fmla="*/ 1861073 h 1861073"/>
              <a:gd name="connsiteX0" fmla="*/ 14411 w 12205093"/>
              <a:gd name="connsiteY0" fmla="*/ 1861073 h 1861073"/>
              <a:gd name="connsiteX1" fmla="*/ 0 w 12205093"/>
              <a:gd name="connsiteY1" fmla="*/ 1120656 h 1861073"/>
              <a:gd name="connsiteX2" fmla="*/ 12205093 w 12205093"/>
              <a:gd name="connsiteY2" fmla="*/ 0 h 1861073"/>
              <a:gd name="connsiteX3" fmla="*/ 12199408 w 12205093"/>
              <a:gd name="connsiteY3" fmla="*/ 1829176 h 1861073"/>
              <a:gd name="connsiteX4" fmla="*/ 14411 w 12205093"/>
              <a:gd name="connsiteY4" fmla="*/ 1861073 h 1861073"/>
              <a:gd name="connsiteX0" fmla="*/ 14411 w 12213056"/>
              <a:gd name="connsiteY0" fmla="*/ 1861073 h 1861073"/>
              <a:gd name="connsiteX1" fmla="*/ 0 w 12213056"/>
              <a:gd name="connsiteY1" fmla="*/ 1120656 h 1861073"/>
              <a:gd name="connsiteX2" fmla="*/ 12205093 w 12213056"/>
              <a:gd name="connsiteY2" fmla="*/ 0 h 1861073"/>
              <a:gd name="connsiteX3" fmla="*/ 12213056 w 12213056"/>
              <a:gd name="connsiteY3" fmla="*/ 1829176 h 1861073"/>
              <a:gd name="connsiteX4" fmla="*/ 14411 w 12213056"/>
              <a:gd name="connsiteY4" fmla="*/ 1861073 h 1861073"/>
              <a:gd name="connsiteX0" fmla="*/ 14411 w 12213056"/>
              <a:gd name="connsiteY0" fmla="*/ 1817006 h 1829176"/>
              <a:gd name="connsiteX1" fmla="*/ 0 w 12213056"/>
              <a:gd name="connsiteY1" fmla="*/ 1120656 h 1829176"/>
              <a:gd name="connsiteX2" fmla="*/ 12205093 w 12213056"/>
              <a:gd name="connsiteY2" fmla="*/ 0 h 1829176"/>
              <a:gd name="connsiteX3" fmla="*/ 12213056 w 12213056"/>
              <a:gd name="connsiteY3" fmla="*/ 1829176 h 1829176"/>
              <a:gd name="connsiteX4" fmla="*/ 14411 w 12213056"/>
              <a:gd name="connsiteY4" fmla="*/ 1817006 h 1829176"/>
              <a:gd name="connsiteX0" fmla="*/ 14411 w 12213056"/>
              <a:gd name="connsiteY0" fmla="*/ 1820678 h 1829176"/>
              <a:gd name="connsiteX1" fmla="*/ 0 w 12213056"/>
              <a:gd name="connsiteY1" fmla="*/ 1120656 h 1829176"/>
              <a:gd name="connsiteX2" fmla="*/ 12205093 w 12213056"/>
              <a:gd name="connsiteY2" fmla="*/ 0 h 1829176"/>
              <a:gd name="connsiteX3" fmla="*/ 12213056 w 12213056"/>
              <a:gd name="connsiteY3" fmla="*/ 1829176 h 1829176"/>
              <a:gd name="connsiteX4" fmla="*/ 14411 w 12213056"/>
              <a:gd name="connsiteY4" fmla="*/ 1820678 h 1829176"/>
              <a:gd name="connsiteX0" fmla="*/ 7067 w 12205712"/>
              <a:gd name="connsiteY0" fmla="*/ 1820678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7067 w 12205712"/>
              <a:gd name="connsiteY4" fmla="*/ 1820678 h 1829176"/>
              <a:gd name="connsiteX0" fmla="*/ 3395 w 12205712"/>
              <a:gd name="connsiteY0" fmla="*/ 1813333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3395 w 12205712"/>
              <a:gd name="connsiteY4" fmla="*/ 1813333 h 1829176"/>
              <a:gd name="connsiteX0" fmla="*/ 410 w 12210072"/>
              <a:gd name="connsiteY0" fmla="*/ 1754576 h 1829176"/>
              <a:gd name="connsiteX1" fmla="*/ 4360 w 12210072"/>
              <a:gd name="connsiteY1" fmla="*/ 1124329 h 1829176"/>
              <a:gd name="connsiteX2" fmla="*/ 12202109 w 12210072"/>
              <a:gd name="connsiteY2" fmla="*/ 0 h 1829176"/>
              <a:gd name="connsiteX3" fmla="*/ 12210072 w 12210072"/>
              <a:gd name="connsiteY3" fmla="*/ 1829176 h 1829176"/>
              <a:gd name="connsiteX4" fmla="*/ 410 w 12210072"/>
              <a:gd name="connsiteY4" fmla="*/ 1754576 h 1829176"/>
              <a:gd name="connsiteX0" fmla="*/ 95201 w 12205712"/>
              <a:gd name="connsiteY0" fmla="*/ 1710508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95201 w 12205712"/>
              <a:gd name="connsiteY4" fmla="*/ 1710508 h 1829176"/>
              <a:gd name="connsiteX0" fmla="*/ 87856 w 12198367"/>
              <a:gd name="connsiteY0" fmla="*/ 1710508 h 1829176"/>
              <a:gd name="connsiteX1" fmla="*/ 0 w 12198367"/>
              <a:gd name="connsiteY1" fmla="*/ 1120657 h 1829176"/>
              <a:gd name="connsiteX2" fmla="*/ 12190404 w 12198367"/>
              <a:gd name="connsiteY2" fmla="*/ 0 h 1829176"/>
              <a:gd name="connsiteX3" fmla="*/ 12198367 w 12198367"/>
              <a:gd name="connsiteY3" fmla="*/ 1829176 h 1829176"/>
              <a:gd name="connsiteX4" fmla="*/ 87856 w 12198367"/>
              <a:gd name="connsiteY4" fmla="*/ 1710508 h 1829176"/>
              <a:gd name="connsiteX0" fmla="*/ 410 w 12202728"/>
              <a:gd name="connsiteY0" fmla="*/ 1798643 h 1829176"/>
              <a:gd name="connsiteX1" fmla="*/ 4361 w 12202728"/>
              <a:gd name="connsiteY1" fmla="*/ 1120657 h 1829176"/>
              <a:gd name="connsiteX2" fmla="*/ 12194765 w 12202728"/>
              <a:gd name="connsiteY2" fmla="*/ 0 h 1829176"/>
              <a:gd name="connsiteX3" fmla="*/ 12202728 w 12202728"/>
              <a:gd name="connsiteY3" fmla="*/ 1829176 h 1829176"/>
              <a:gd name="connsiteX4" fmla="*/ 410 w 12202728"/>
              <a:gd name="connsiteY4" fmla="*/ 1798643 h 1829176"/>
              <a:gd name="connsiteX0" fmla="*/ 410 w 12199316"/>
              <a:gd name="connsiteY0" fmla="*/ 1798643 h 1798643"/>
              <a:gd name="connsiteX1" fmla="*/ 4361 w 12199316"/>
              <a:gd name="connsiteY1" fmla="*/ 1120657 h 1798643"/>
              <a:gd name="connsiteX2" fmla="*/ 12194765 w 12199316"/>
              <a:gd name="connsiteY2" fmla="*/ 0 h 1798643"/>
              <a:gd name="connsiteX3" fmla="*/ 12199316 w 12199316"/>
              <a:gd name="connsiteY3" fmla="*/ 1754113 h 1798643"/>
              <a:gd name="connsiteX4" fmla="*/ 410 w 12199316"/>
              <a:gd name="connsiteY4" fmla="*/ 1798643 h 1798643"/>
              <a:gd name="connsiteX0" fmla="*/ 410 w 12194863"/>
              <a:gd name="connsiteY0" fmla="*/ 1798643 h 1798643"/>
              <a:gd name="connsiteX1" fmla="*/ 4361 w 12194863"/>
              <a:gd name="connsiteY1" fmla="*/ 1120657 h 1798643"/>
              <a:gd name="connsiteX2" fmla="*/ 12194765 w 12194863"/>
              <a:gd name="connsiteY2" fmla="*/ 0 h 1798643"/>
              <a:gd name="connsiteX3" fmla="*/ 12148137 w 12194863"/>
              <a:gd name="connsiteY3" fmla="*/ 1566456 h 1798643"/>
              <a:gd name="connsiteX4" fmla="*/ 410 w 12194863"/>
              <a:gd name="connsiteY4" fmla="*/ 1798643 h 1798643"/>
              <a:gd name="connsiteX0" fmla="*/ 623 w 12195076"/>
              <a:gd name="connsiteY0" fmla="*/ 1798643 h 1798643"/>
              <a:gd name="connsiteX1" fmla="*/ 1162 w 12195076"/>
              <a:gd name="connsiteY1" fmla="*/ 1120657 h 1798643"/>
              <a:gd name="connsiteX2" fmla="*/ 12194978 w 12195076"/>
              <a:gd name="connsiteY2" fmla="*/ 0 h 1798643"/>
              <a:gd name="connsiteX3" fmla="*/ 12148350 w 12195076"/>
              <a:gd name="connsiteY3" fmla="*/ 1566456 h 1798643"/>
              <a:gd name="connsiteX4" fmla="*/ 623 w 12195076"/>
              <a:gd name="connsiteY4" fmla="*/ 1798643 h 1798643"/>
              <a:gd name="connsiteX0" fmla="*/ 2873 w 12197326"/>
              <a:gd name="connsiteY0" fmla="*/ 1798643 h 1798643"/>
              <a:gd name="connsiteX1" fmla="*/ 0 w 12197326"/>
              <a:gd name="connsiteY1" fmla="*/ 1124069 h 1798643"/>
              <a:gd name="connsiteX2" fmla="*/ 12197228 w 12197326"/>
              <a:gd name="connsiteY2" fmla="*/ 0 h 1798643"/>
              <a:gd name="connsiteX3" fmla="*/ 12150600 w 12197326"/>
              <a:gd name="connsiteY3" fmla="*/ 1566456 h 1798643"/>
              <a:gd name="connsiteX4" fmla="*/ 2873 w 12197326"/>
              <a:gd name="connsiteY4" fmla="*/ 1798643 h 1798643"/>
              <a:gd name="connsiteX0" fmla="*/ 647 w 12198275"/>
              <a:gd name="connsiteY0" fmla="*/ 1798643 h 1798643"/>
              <a:gd name="connsiteX1" fmla="*/ 949 w 12198275"/>
              <a:gd name="connsiteY1" fmla="*/ 1124069 h 1798643"/>
              <a:gd name="connsiteX2" fmla="*/ 12198177 w 12198275"/>
              <a:gd name="connsiteY2" fmla="*/ 0 h 1798643"/>
              <a:gd name="connsiteX3" fmla="*/ 12151549 w 12198275"/>
              <a:gd name="connsiteY3" fmla="*/ 1566456 h 1798643"/>
              <a:gd name="connsiteX4" fmla="*/ 647 w 12198275"/>
              <a:gd name="connsiteY4" fmla="*/ 1798643 h 1798643"/>
              <a:gd name="connsiteX0" fmla="*/ 647 w 12198605"/>
              <a:gd name="connsiteY0" fmla="*/ 1798643 h 1801406"/>
              <a:gd name="connsiteX1" fmla="*/ 949 w 12198605"/>
              <a:gd name="connsiteY1" fmla="*/ 1124069 h 1801406"/>
              <a:gd name="connsiteX2" fmla="*/ 12198177 w 12198605"/>
              <a:gd name="connsiteY2" fmla="*/ 0 h 1801406"/>
              <a:gd name="connsiteX3" fmla="*/ 12192824 w 12198605"/>
              <a:gd name="connsiteY3" fmla="*/ 1801406 h 1801406"/>
              <a:gd name="connsiteX4" fmla="*/ 647 w 12198605"/>
              <a:gd name="connsiteY4" fmla="*/ 1798643 h 1801406"/>
              <a:gd name="connsiteX0" fmla="*/ 647 w 12198755"/>
              <a:gd name="connsiteY0" fmla="*/ 1798643 h 1801406"/>
              <a:gd name="connsiteX1" fmla="*/ 949 w 12198755"/>
              <a:gd name="connsiteY1" fmla="*/ 1124069 h 1801406"/>
              <a:gd name="connsiteX2" fmla="*/ 12198177 w 12198755"/>
              <a:gd name="connsiteY2" fmla="*/ 0 h 1801406"/>
              <a:gd name="connsiteX3" fmla="*/ 12195999 w 12198755"/>
              <a:gd name="connsiteY3" fmla="*/ 1801406 h 1801406"/>
              <a:gd name="connsiteX4" fmla="*/ 647 w 12198755"/>
              <a:gd name="connsiteY4" fmla="*/ 1798643 h 1801406"/>
              <a:gd name="connsiteX0" fmla="*/ 304 w 12205556"/>
              <a:gd name="connsiteY0" fmla="*/ 1798643 h 1801406"/>
              <a:gd name="connsiteX1" fmla="*/ 7750 w 12205556"/>
              <a:gd name="connsiteY1" fmla="*/ 1124069 h 1801406"/>
              <a:gd name="connsiteX2" fmla="*/ 12204978 w 12205556"/>
              <a:gd name="connsiteY2" fmla="*/ 0 h 1801406"/>
              <a:gd name="connsiteX3" fmla="*/ 12202800 w 12205556"/>
              <a:gd name="connsiteY3" fmla="*/ 1801406 h 1801406"/>
              <a:gd name="connsiteX4" fmla="*/ 304 w 12205556"/>
              <a:gd name="connsiteY4" fmla="*/ 1798643 h 1801406"/>
              <a:gd name="connsiteX0" fmla="*/ 470 w 12200960"/>
              <a:gd name="connsiteY0" fmla="*/ 1798643 h 1801406"/>
              <a:gd name="connsiteX1" fmla="*/ 3154 w 12200960"/>
              <a:gd name="connsiteY1" fmla="*/ 1124069 h 1801406"/>
              <a:gd name="connsiteX2" fmla="*/ 12200382 w 12200960"/>
              <a:gd name="connsiteY2" fmla="*/ 0 h 1801406"/>
              <a:gd name="connsiteX3" fmla="*/ 12198204 w 12200960"/>
              <a:gd name="connsiteY3" fmla="*/ 1801406 h 1801406"/>
              <a:gd name="connsiteX4" fmla="*/ 470 w 12200960"/>
              <a:gd name="connsiteY4" fmla="*/ 1798643 h 1801406"/>
              <a:gd name="connsiteX0" fmla="*/ 2079 w 12197806"/>
              <a:gd name="connsiteY0" fmla="*/ 1798643 h 1801406"/>
              <a:gd name="connsiteX1" fmla="*/ 0 w 12197806"/>
              <a:gd name="connsiteY1" fmla="*/ 1124069 h 1801406"/>
              <a:gd name="connsiteX2" fmla="*/ 12197228 w 12197806"/>
              <a:gd name="connsiteY2" fmla="*/ 0 h 1801406"/>
              <a:gd name="connsiteX3" fmla="*/ 12195050 w 12197806"/>
              <a:gd name="connsiteY3" fmla="*/ 1801406 h 1801406"/>
              <a:gd name="connsiteX4" fmla="*/ 2079 w 12197806"/>
              <a:gd name="connsiteY4" fmla="*/ 1798643 h 1801406"/>
              <a:gd name="connsiteX0" fmla="*/ 647 w 12198755"/>
              <a:gd name="connsiteY0" fmla="*/ 1791500 h 1801406"/>
              <a:gd name="connsiteX1" fmla="*/ 949 w 12198755"/>
              <a:gd name="connsiteY1" fmla="*/ 1124069 h 1801406"/>
              <a:gd name="connsiteX2" fmla="*/ 12198177 w 12198755"/>
              <a:gd name="connsiteY2" fmla="*/ 0 h 1801406"/>
              <a:gd name="connsiteX3" fmla="*/ 12195999 w 12198755"/>
              <a:gd name="connsiteY3" fmla="*/ 1801406 h 1801406"/>
              <a:gd name="connsiteX4" fmla="*/ 647 w 12198755"/>
              <a:gd name="connsiteY4" fmla="*/ 1791500 h 1801406"/>
              <a:gd name="connsiteX0" fmla="*/ 647 w 12198755"/>
              <a:gd name="connsiteY0" fmla="*/ 1803407 h 1803407"/>
              <a:gd name="connsiteX1" fmla="*/ 949 w 12198755"/>
              <a:gd name="connsiteY1" fmla="*/ 1124069 h 1803407"/>
              <a:gd name="connsiteX2" fmla="*/ 12198177 w 12198755"/>
              <a:gd name="connsiteY2" fmla="*/ 0 h 1803407"/>
              <a:gd name="connsiteX3" fmla="*/ 12195999 w 12198755"/>
              <a:gd name="connsiteY3" fmla="*/ 1801406 h 1803407"/>
              <a:gd name="connsiteX4" fmla="*/ 647 w 12198755"/>
              <a:gd name="connsiteY4" fmla="*/ 1803407 h 1803407"/>
              <a:gd name="connsiteX0" fmla="*/ 369 w 12203239"/>
              <a:gd name="connsiteY0" fmla="*/ 1805788 h 1805788"/>
              <a:gd name="connsiteX1" fmla="*/ 5433 w 12203239"/>
              <a:gd name="connsiteY1" fmla="*/ 1124069 h 1805788"/>
              <a:gd name="connsiteX2" fmla="*/ 12202661 w 12203239"/>
              <a:gd name="connsiteY2" fmla="*/ 0 h 1805788"/>
              <a:gd name="connsiteX3" fmla="*/ 12200483 w 12203239"/>
              <a:gd name="connsiteY3" fmla="*/ 1801406 h 1805788"/>
              <a:gd name="connsiteX4" fmla="*/ 369 w 12203239"/>
              <a:gd name="connsiteY4" fmla="*/ 1805788 h 1805788"/>
              <a:gd name="connsiteX0" fmla="*/ 369 w 12203239"/>
              <a:gd name="connsiteY0" fmla="*/ 1801026 h 1801406"/>
              <a:gd name="connsiteX1" fmla="*/ 5433 w 12203239"/>
              <a:gd name="connsiteY1" fmla="*/ 1124069 h 1801406"/>
              <a:gd name="connsiteX2" fmla="*/ 12202661 w 12203239"/>
              <a:gd name="connsiteY2" fmla="*/ 0 h 1801406"/>
              <a:gd name="connsiteX3" fmla="*/ 12200483 w 12203239"/>
              <a:gd name="connsiteY3" fmla="*/ 1801406 h 1801406"/>
              <a:gd name="connsiteX4" fmla="*/ 369 w 12203239"/>
              <a:gd name="connsiteY4" fmla="*/ 1801026 h 1801406"/>
              <a:gd name="connsiteX0" fmla="*/ 469 w 12203339"/>
              <a:gd name="connsiteY0" fmla="*/ 1801026 h 1801406"/>
              <a:gd name="connsiteX1" fmla="*/ 3152 w 12203339"/>
              <a:gd name="connsiteY1" fmla="*/ 1124069 h 1801406"/>
              <a:gd name="connsiteX2" fmla="*/ 12202761 w 12203339"/>
              <a:gd name="connsiteY2" fmla="*/ 0 h 1801406"/>
              <a:gd name="connsiteX3" fmla="*/ 12200583 w 12203339"/>
              <a:gd name="connsiteY3" fmla="*/ 1801406 h 1801406"/>
              <a:gd name="connsiteX4" fmla="*/ 469 w 12203339"/>
              <a:gd name="connsiteY4" fmla="*/ 1801026 h 1801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3339" h="1801406">
                <a:moveTo>
                  <a:pt x="469" y="1801026"/>
                </a:moveTo>
                <a:cubicBezTo>
                  <a:pt x="-1887" y="1568910"/>
                  <a:pt x="5508" y="1356185"/>
                  <a:pt x="3152" y="1124069"/>
                </a:cubicBezTo>
                <a:lnTo>
                  <a:pt x="12202761" y="0"/>
                </a:lnTo>
                <a:cubicBezTo>
                  <a:pt x="12205415" y="609725"/>
                  <a:pt x="12197929" y="1191681"/>
                  <a:pt x="12200583" y="1801406"/>
                </a:cubicBezTo>
                <a:lnTo>
                  <a:pt x="469" y="1801026"/>
                </a:lnTo>
                <a:close/>
              </a:path>
            </a:pathLst>
          </a:custGeom>
          <a:solidFill>
            <a:srgbClr val="006C7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a:t>
            </a:r>
          </a:p>
        </p:txBody>
      </p:sp>
      <p:sp>
        <p:nvSpPr>
          <p:cNvPr id="8" name="Triangle 11">
            <a:extLst>
              <a:ext uri="{FF2B5EF4-FFF2-40B4-BE49-F238E27FC236}">
                <a16:creationId xmlns:a16="http://schemas.microsoft.com/office/drawing/2014/main" xmlns="" id="{5F120A03-C0E7-4F9E-BCB6-422AD7A6FEC8}"/>
              </a:ext>
            </a:extLst>
          </p:cNvPr>
          <p:cNvSpPr/>
          <p:nvPr userDrawn="1"/>
        </p:nvSpPr>
        <p:spPr>
          <a:xfrm rot="10800000">
            <a:off x="-5117" y="2938"/>
            <a:ext cx="9153879" cy="1688709"/>
          </a:xfrm>
          <a:custGeom>
            <a:avLst/>
            <a:gdLst>
              <a:gd name="connsiteX0" fmla="*/ 0 w 12192000"/>
              <a:gd name="connsiteY0" fmla="*/ 1715410 h 1715410"/>
              <a:gd name="connsiteX1" fmla="*/ 0 w 12192000"/>
              <a:gd name="connsiteY1" fmla="*/ 0 h 1715410"/>
              <a:gd name="connsiteX2" fmla="*/ 12192000 w 12192000"/>
              <a:gd name="connsiteY2" fmla="*/ 1715410 h 1715410"/>
              <a:gd name="connsiteX3" fmla="*/ 0 w 12192000"/>
              <a:gd name="connsiteY3" fmla="*/ 1715410 h 1715410"/>
              <a:gd name="connsiteX0" fmla="*/ 0 w 12192000"/>
              <a:gd name="connsiteY0" fmla="*/ 1708065 h 1715410"/>
              <a:gd name="connsiteX1" fmla="*/ 0 w 12192000"/>
              <a:gd name="connsiteY1" fmla="*/ 0 h 1715410"/>
              <a:gd name="connsiteX2" fmla="*/ 12192000 w 12192000"/>
              <a:gd name="connsiteY2" fmla="*/ 1715410 h 1715410"/>
              <a:gd name="connsiteX3" fmla="*/ 0 w 12192000"/>
              <a:gd name="connsiteY3" fmla="*/ 1708065 h 1715410"/>
              <a:gd name="connsiteX0" fmla="*/ 0 w 12192000"/>
              <a:gd name="connsiteY0" fmla="*/ 1708065 h 1715410"/>
              <a:gd name="connsiteX1" fmla="*/ 11017 w 12192000"/>
              <a:gd name="connsiteY1" fmla="*/ 0 h 1715410"/>
              <a:gd name="connsiteX2" fmla="*/ 12192000 w 12192000"/>
              <a:gd name="connsiteY2" fmla="*/ 1715410 h 1715410"/>
              <a:gd name="connsiteX3" fmla="*/ 0 w 12192000"/>
              <a:gd name="connsiteY3" fmla="*/ 1708065 h 1715410"/>
              <a:gd name="connsiteX0" fmla="*/ 0 w 12192000"/>
              <a:gd name="connsiteY0" fmla="*/ 1708065 h 1715410"/>
              <a:gd name="connsiteX1" fmla="*/ 3673 w 12192000"/>
              <a:gd name="connsiteY1" fmla="*/ 0 h 1715410"/>
              <a:gd name="connsiteX2" fmla="*/ 12192000 w 12192000"/>
              <a:gd name="connsiteY2" fmla="*/ 1715410 h 1715410"/>
              <a:gd name="connsiteX3" fmla="*/ 0 w 12192000"/>
              <a:gd name="connsiteY3" fmla="*/ 1708065 h 1715410"/>
              <a:gd name="connsiteX0" fmla="*/ 1061 w 12189388"/>
              <a:gd name="connsiteY0" fmla="*/ 1708065 h 1715410"/>
              <a:gd name="connsiteX1" fmla="*/ 1061 w 12189388"/>
              <a:gd name="connsiteY1" fmla="*/ 0 h 1715410"/>
              <a:gd name="connsiteX2" fmla="*/ 12189388 w 12189388"/>
              <a:gd name="connsiteY2" fmla="*/ 1715410 h 1715410"/>
              <a:gd name="connsiteX3" fmla="*/ 1061 w 12189388"/>
              <a:gd name="connsiteY3" fmla="*/ 1708065 h 1715410"/>
              <a:gd name="connsiteX0" fmla="*/ 1061 w 12189388"/>
              <a:gd name="connsiteY0" fmla="*/ 1708065 h 1715410"/>
              <a:gd name="connsiteX1" fmla="*/ 1061 w 12189388"/>
              <a:gd name="connsiteY1" fmla="*/ 0 h 1715410"/>
              <a:gd name="connsiteX2" fmla="*/ 12189388 w 12189388"/>
              <a:gd name="connsiteY2" fmla="*/ 1715410 h 1715410"/>
              <a:gd name="connsiteX3" fmla="*/ 1061 w 12189388"/>
              <a:gd name="connsiteY3" fmla="*/ 1708065 h 1715410"/>
              <a:gd name="connsiteX0" fmla="*/ 0 w 12191999"/>
              <a:gd name="connsiteY0" fmla="*/ 1693376 h 1715410"/>
              <a:gd name="connsiteX1" fmla="*/ 3672 w 12191999"/>
              <a:gd name="connsiteY1" fmla="*/ 0 h 1715410"/>
              <a:gd name="connsiteX2" fmla="*/ 12191999 w 12191999"/>
              <a:gd name="connsiteY2" fmla="*/ 1715410 h 1715410"/>
              <a:gd name="connsiteX3" fmla="*/ 0 w 12191999"/>
              <a:gd name="connsiteY3" fmla="*/ 1693376 h 1715410"/>
              <a:gd name="connsiteX0" fmla="*/ 1060 w 12193059"/>
              <a:gd name="connsiteY0" fmla="*/ 1693376 h 1715410"/>
              <a:gd name="connsiteX1" fmla="*/ 1059 w 12193059"/>
              <a:gd name="connsiteY1" fmla="*/ 0 h 1715410"/>
              <a:gd name="connsiteX2" fmla="*/ 12193059 w 12193059"/>
              <a:gd name="connsiteY2" fmla="*/ 1715410 h 1715410"/>
              <a:gd name="connsiteX3" fmla="*/ 1060 w 12193059"/>
              <a:gd name="connsiteY3" fmla="*/ 1693376 h 1715410"/>
              <a:gd name="connsiteX0" fmla="*/ 33289 w 12192237"/>
              <a:gd name="connsiteY0" fmla="*/ 1652981 h 1715410"/>
              <a:gd name="connsiteX1" fmla="*/ 237 w 12192237"/>
              <a:gd name="connsiteY1" fmla="*/ 0 h 1715410"/>
              <a:gd name="connsiteX2" fmla="*/ 12192237 w 12192237"/>
              <a:gd name="connsiteY2" fmla="*/ 1715410 h 1715410"/>
              <a:gd name="connsiteX3" fmla="*/ 33289 w 12192237"/>
              <a:gd name="connsiteY3" fmla="*/ 1652981 h 1715410"/>
              <a:gd name="connsiteX0" fmla="*/ 1060 w 12193059"/>
              <a:gd name="connsiteY0" fmla="*/ 1682359 h 1715410"/>
              <a:gd name="connsiteX1" fmla="*/ 1059 w 12193059"/>
              <a:gd name="connsiteY1" fmla="*/ 0 h 1715410"/>
              <a:gd name="connsiteX2" fmla="*/ 12193059 w 12193059"/>
              <a:gd name="connsiteY2" fmla="*/ 1715410 h 1715410"/>
              <a:gd name="connsiteX3" fmla="*/ 1060 w 12193059"/>
              <a:gd name="connsiteY3" fmla="*/ 1682359 h 1715410"/>
              <a:gd name="connsiteX0" fmla="*/ 1060 w 12189647"/>
              <a:gd name="connsiteY0" fmla="*/ 1682359 h 1682359"/>
              <a:gd name="connsiteX1" fmla="*/ 1059 w 12189647"/>
              <a:gd name="connsiteY1" fmla="*/ 0 h 1682359"/>
              <a:gd name="connsiteX2" fmla="*/ 12189647 w 12189647"/>
              <a:gd name="connsiteY2" fmla="*/ 1674467 h 1682359"/>
              <a:gd name="connsiteX3" fmla="*/ 1060 w 12189647"/>
              <a:gd name="connsiteY3" fmla="*/ 1682359 h 1682359"/>
              <a:gd name="connsiteX0" fmla="*/ 1060 w 12169175"/>
              <a:gd name="connsiteY0" fmla="*/ 1682359 h 1682359"/>
              <a:gd name="connsiteX1" fmla="*/ 1059 w 12169175"/>
              <a:gd name="connsiteY1" fmla="*/ 0 h 1682359"/>
              <a:gd name="connsiteX2" fmla="*/ 12169175 w 12169175"/>
              <a:gd name="connsiteY2" fmla="*/ 1674467 h 1682359"/>
              <a:gd name="connsiteX3" fmla="*/ 1060 w 12169175"/>
              <a:gd name="connsiteY3" fmla="*/ 1682359 h 1682359"/>
              <a:gd name="connsiteX0" fmla="*/ 1060 w 12196471"/>
              <a:gd name="connsiteY0" fmla="*/ 1682359 h 1682359"/>
              <a:gd name="connsiteX1" fmla="*/ 1059 w 12196471"/>
              <a:gd name="connsiteY1" fmla="*/ 0 h 1682359"/>
              <a:gd name="connsiteX2" fmla="*/ 12196471 w 12196471"/>
              <a:gd name="connsiteY2" fmla="*/ 1674467 h 1682359"/>
              <a:gd name="connsiteX3" fmla="*/ 1060 w 12196471"/>
              <a:gd name="connsiteY3" fmla="*/ 1682359 h 1682359"/>
              <a:gd name="connsiteX0" fmla="*/ 1060 w 12213530"/>
              <a:gd name="connsiteY0" fmla="*/ 1682359 h 1682359"/>
              <a:gd name="connsiteX1" fmla="*/ 1059 w 12213530"/>
              <a:gd name="connsiteY1" fmla="*/ 0 h 1682359"/>
              <a:gd name="connsiteX2" fmla="*/ 12213530 w 12213530"/>
              <a:gd name="connsiteY2" fmla="*/ 1677879 h 1682359"/>
              <a:gd name="connsiteX3" fmla="*/ 1060 w 12213530"/>
              <a:gd name="connsiteY3" fmla="*/ 1682359 h 1682359"/>
              <a:gd name="connsiteX0" fmla="*/ 1060 w 12199882"/>
              <a:gd name="connsiteY0" fmla="*/ 1682359 h 1684703"/>
              <a:gd name="connsiteX1" fmla="*/ 1059 w 12199882"/>
              <a:gd name="connsiteY1" fmla="*/ 0 h 1684703"/>
              <a:gd name="connsiteX2" fmla="*/ 12199882 w 12199882"/>
              <a:gd name="connsiteY2" fmla="*/ 1684703 h 1684703"/>
              <a:gd name="connsiteX3" fmla="*/ 1060 w 12199882"/>
              <a:gd name="connsiteY3" fmla="*/ 1682359 h 1684703"/>
              <a:gd name="connsiteX0" fmla="*/ 0 w 12205172"/>
              <a:gd name="connsiteY0" fmla="*/ 1688709 h 1688709"/>
              <a:gd name="connsiteX1" fmla="*/ 6349 w 12205172"/>
              <a:gd name="connsiteY1" fmla="*/ 0 h 1688709"/>
              <a:gd name="connsiteX2" fmla="*/ 12205172 w 12205172"/>
              <a:gd name="connsiteY2" fmla="*/ 1684703 h 1688709"/>
              <a:gd name="connsiteX3" fmla="*/ 0 w 12205172"/>
              <a:gd name="connsiteY3" fmla="*/ 1688709 h 1688709"/>
            </a:gdLst>
            <a:ahLst/>
            <a:cxnLst>
              <a:cxn ang="0">
                <a:pos x="connsiteX0" y="connsiteY0"/>
              </a:cxn>
              <a:cxn ang="0">
                <a:pos x="connsiteX1" y="connsiteY1"/>
              </a:cxn>
              <a:cxn ang="0">
                <a:pos x="connsiteX2" y="connsiteY2"/>
              </a:cxn>
              <a:cxn ang="0">
                <a:pos x="connsiteX3" y="connsiteY3"/>
              </a:cxn>
            </a:cxnLst>
            <a:rect l="l" t="t" r="r" b="b"/>
            <a:pathLst>
              <a:path w="12205172" h="1688709">
                <a:moveTo>
                  <a:pt x="0" y="1688709"/>
                </a:moveTo>
                <a:cubicBezTo>
                  <a:pt x="3672" y="1119354"/>
                  <a:pt x="2677" y="569355"/>
                  <a:pt x="6349" y="0"/>
                </a:cubicBezTo>
                <a:lnTo>
                  <a:pt x="12205172" y="1684703"/>
                </a:lnTo>
                <a:lnTo>
                  <a:pt x="0" y="1688709"/>
                </a:lnTo>
                <a:close/>
              </a:path>
            </a:pathLst>
          </a:custGeom>
          <a:solidFill>
            <a:srgbClr val="17788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9574BAA-4979-4D28-B11D-6E5919CBE198}"/>
              </a:ext>
            </a:extLst>
          </p:cNvPr>
          <p:cNvSpPr>
            <a:spLocks noGrp="1"/>
          </p:cNvSpPr>
          <p:nvPr>
            <p:ph type="title"/>
          </p:nvPr>
        </p:nvSpPr>
        <p:spPr>
          <a:xfrm>
            <a:off x="628472" y="65313"/>
            <a:ext cx="7886700" cy="656851"/>
          </a:xfrm>
        </p:spPr>
        <p:txBody>
          <a:bodyPr>
            <a:normAutofit/>
          </a:bodyPr>
          <a:lstStyle>
            <a:lvl1pPr algn="l">
              <a:defRPr sz="3600" b="1" cap="all" spc="300" baseline="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xmlns="" id="{E491F9A0-E243-4F86-B91E-B7BA1AC55F8C}"/>
              </a:ext>
            </a:extLst>
          </p:cNvPr>
          <p:cNvSpPr>
            <a:spLocks noGrp="1"/>
          </p:cNvSpPr>
          <p:nvPr>
            <p:ph type="body" sz="quarter" idx="10" hasCustomPrompt="1"/>
          </p:nvPr>
        </p:nvSpPr>
        <p:spPr>
          <a:xfrm>
            <a:off x="628472" y="681037"/>
            <a:ext cx="7886700" cy="657225"/>
          </a:xfrm>
        </p:spPr>
        <p:txBody>
          <a:bodyPr/>
          <a:lstStyle>
            <a:lvl1pPr marL="0" indent="0">
              <a:buNone/>
              <a:defRPr spc="300" baseline="0">
                <a:solidFill>
                  <a:schemeClr val="bg1"/>
                </a:solidFill>
                <a:latin typeface="+mj-lt"/>
              </a:defRPr>
            </a:lvl1pPr>
          </a:lstStyle>
          <a:p>
            <a:pPr lvl="0"/>
            <a:r>
              <a:rPr lang="en-US" dirty="0">
                <a:latin typeface="+mj-lt"/>
              </a:rPr>
              <a:t>Subhead here</a:t>
            </a:r>
            <a:endParaRPr lang="en-US" dirty="0"/>
          </a:p>
        </p:txBody>
      </p:sp>
      <p:sp>
        <p:nvSpPr>
          <p:cNvPr id="9" name="TextBox 8">
            <a:extLst>
              <a:ext uri="{FF2B5EF4-FFF2-40B4-BE49-F238E27FC236}">
                <a16:creationId xmlns:a16="http://schemas.microsoft.com/office/drawing/2014/main" xmlns="" id="{03FA2834-2C31-48ED-947B-8703EF461C46}"/>
              </a:ext>
            </a:extLst>
          </p:cNvPr>
          <p:cNvSpPr txBox="1"/>
          <p:nvPr userDrawn="1"/>
        </p:nvSpPr>
        <p:spPr>
          <a:xfrm>
            <a:off x="6200571" y="6333148"/>
            <a:ext cx="2453399" cy="276999"/>
          </a:xfrm>
          <a:prstGeom prst="rect">
            <a:avLst/>
          </a:prstGeom>
          <a:noFill/>
        </p:spPr>
        <p:txBody>
          <a:bodyPr wrap="square" rtlCol="0">
            <a:spAutoFit/>
          </a:bodyPr>
          <a:lstStyle/>
          <a:p>
            <a:r>
              <a:rPr lang="en-US" sz="1200" dirty="0">
                <a:solidFill>
                  <a:schemeClr val="tx1"/>
                </a:solidFill>
              </a:rPr>
              <a:t>©2020 National Main Street Center</a:t>
            </a:r>
          </a:p>
        </p:txBody>
      </p:sp>
    </p:spTree>
    <p:extLst>
      <p:ext uri="{BB962C8B-B14F-4D97-AF65-F5344CB8AC3E}">
        <p14:creationId xmlns:p14="http://schemas.microsoft.com/office/powerpoint/2010/main" val="2662488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Orange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97F5647-8830-4219-AC43-F46B0C466440}"/>
              </a:ext>
            </a:extLst>
          </p:cNvPr>
          <p:cNvSpPr>
            <a:spLocks noGrp="1"/>
          </p:cNvSpPr>
          <p:nvPr>
            <p:ph idx="1"/>
          </p:nvPr>
        </p:nvSpPr>
        <p:spPr/>
        <p:txBody>
          <a:bodyPr/>
          <a:lstStyle>
            <a:lvl1pPr marL="228594" indent="-228594">
              <a:lnSpc>
                <a:spcPct val="100000"/>
              </a:lnSpc>
              <a:spcBef>
                <a:spcPts val="1200"/>
              </a:spcBef>
              <a:buClr>
                <a:srgbClr val="F7991D"/>
              </a:buClr>
              <a:buFont typeface="Calibri" panose="020F0502020204030204" pitchFamily="34" charset="0"/>
              <a:buChar char="+"/>
              <a:defRPr/>
            </a:lvl1pPr>
            <a:lvl2pPr marL="685783" indent="-228594">
              <a:lnSpc>
                <a:spcPct val="100000"/>
              </a:lnSpc>
              <a:spcBef>
                <a:spcPts val="1200"/>
              </a:spcBef>
              <a:buClr>
                <a:srgbClr val="F7991D"/>
              </a:buClr>
              <a:buFont typeface="Calibri" panose="020F0502020204030204" pitchFamily="34" charset="0"/>
              <a:buChar char="–"/>
              <a:defRPr/>
            </a:lvl2pPr>
            <a:lvl3pPr marL="1142971" indent="-228594">
              <a:lnSpc>
                <a:spcPct val="100000"/>
              </a:lnSpc>
              <a:spcBef>
                <a:spcPts val="1200"/>
              </a:spcBef>
              <a:buClr>
                <a:srgbClr val="F7991D"/>
              </a:buClr>
              <a:buFont typeface="Calibri" panose="020F0502020204030204" pitchFamily="34" charset="0"/>
              <a:buChar char="–"/>
              <a:defRPr/>
            </a:lvl3pPr>
            <a:lvl4pPr marL="1600160" indent="-228594">
              <a:lnSpc>
                <a:spcPct val="100000"/>
              </a:lnSpc>
              <a:spcBef>
                <a:spcPts val="1200"/>
              </a:spcBef>
              <a:buClr>
                <a:srgbClr val="F7991D"/>
              </a:buClr>
              <a:buFont typeface="Calibri" panose="020F0502020204030204" pitchFamily="34" charset="0"/>
              <a:buChar char="–"/>
              <a:defRPr/>
            </a:lvl4pPr>
            <a:lvl5pPr marL="2057349" indent="-228594">
              <a:lnSpc>
                <a:spcPct val="100000"/>
              </a:lnSpc>
              <a:spcBef>
                <a:spcPts val="1200"/>
              </a:spcBef>
              <a:buClr>
                <a:srgbClr val="F7991D"/>
              </a:buClr>
              <a:buFont typeface="Calibri" panose="020F050202020403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riangle 6">
            <a:extLst>
              <a:ext uri="{FF2B5EF4-FFF2-40B4-BE49-F238E27FC236}">
                <a16:creationId xmlns:a16="http://schemas.microsoft.com/office/drawing/2014/main" xmlns="" id="{AE759738-CD03-4071-BBFD-5B5BDE14E34F}"/>
              </a:ext>
            </a:extLst>
          </p:cNvPr>
          <p:cNvSpPr/>
          <p:nvPr userDrawn="1"/>
        </p:nvSpPr>
        <p:spPr>
          <a:xfrm rot="10800000">
            <a:off x="-3586" y="4001"/>
            <a:ext cx="9152504" cy="1801406"/>
          </a:xfrm>
          <a:custGeom>
            <a:avLst/>
            <a:gdLst>
              <a:gd name="connsiteX0" fmla="*/ 0 w 18987249"/>
              <a:gd name="connsiteY0" fmla="*/ 1918756 h 1918756"/>
              <a:gd name="connsiteX1" fmla="*/ 479689 w 18987249"/>
              <a:gd name="connsiteY1" fmla="*/ 0 h 1918756"/>
              <a:gd name="connsiteX2" fmla="*/ 18507560 w 18987249"/>
              <a:gd name="connsiteY2" fmla="*/ 0 h 1918756"/>
              <a:gd name="connsiteX3" fmla="*/ 18987249 w 18987249"/>
              <a:gd name="connsiteY3" fmla="*/ 1918756 h 1918756"/>
              <a:gd name="connsiteX4" fmla="*/ 0 w 18987249"/>
              <a:gd name="connsiteY4" fmla="*/ 1918756 h 1918756"/>
              <a:gd name="connsiteX0" fmla="*/ 0 w 18987249"/>
              <a:gd name="connsiteY0" fmla="*/ 1918756 h 1918756"/>
              <a:gd name="connsiteX1" fmla="*/ 3599407 w 18987249"/>
              <a:gd name="connsiteY1" fmla="*/ 1102659 h 1918756"/>
              <a:gd name="connsiteX2" fmla="*/ 18507560 w 18987249"/>
              <a:gd name="connsiteY2" fmla="*/ 0 h 1918756"/>
              <a:gd name="connsiteX3" fmla="*/ 18987249 w 18987249"/>
              <a:gd name="connsiteY3" fmla="*/ 1918756 h 1918756"/>
              <a:gd name="connsiteX4" fmla="*/ 0 w 18987249"/>
              <a:gd name="connsiteY4" fmla="*/ 1918756 h 1918756"/>
              <a:gd name="connsiteX0" fmla="*/ 3298934 w 15387842"/>
              <a:gd name="connsiteY0" fmla="*/ 1905309 h 1918756"/>
              <a:gd name="connsiteX1" fmla="*/ 0 w 15387842"/>
              <a:gd name="connsiteY1" fmla="*/ 1102659 h 1918756"/>
              <a:gd name="connsiteX2" fmla="*/ 14908153 w 15387842"/>
              <a:gd name="connsiteY2" fmla="*/ 0 h 1918756"/>
              <a:gd name="connsiteX3" fmla="*/ 15387842 w 15387842"/>
              <a:gd name="connsiteY3" fmla="*/ 1918756 h 1918756"/>
              <a:gd name="connsiteX4" fmla="*/ 3298934 w 15387842"/>
              <a:gd name="connsiteY4" fmla="*/ 1905309 h 1918756"/>
              <a:gd name="connsiteX0" fmla="*/ 4404 w 12093312"/>
              <a:gd name="connsiteY0" fmla="*/ 1905309 h 1918756"/>
              <a:gd name="connsiteX1" fmla="*/ 0 w 12093312"/>
              <a:gd name="connsiteY1" fmla="*/ 1250577 h 1918756"/>
              <a:gd name="connsiteX2" fmla="*/ 11613623 w 12093312"/>
              <a:gd name="connsiteY2" fmla="*/ 0 h 1918756"/>
              <a:gd name="connsiteX3" fmla="*/ 12093312 w 12093312"/>
              <a:gd name="connsiteY3" fmla="*/ 1918756 h 1918756"/>
              <a:gd name="connsiteX4" fmla="*/ 4404 w 12093312"/>
              <a:gd name="connsiteY4" fmla="*/ 1905309 h 1918756"/>
              <a:gd name="connsiteX0" fmla="*/ 4404 w 12111164"/>
              <a:gd name="connsiteY0" fmla="*/ 1811180 h 1824627"/>
              <a:gd name="connsiteX1" fmla="*/ 0 w 12111164"/>
              <a:gd name="connsiteY1" fmla="*/ 1156448 h 1824627"/>
              <a:gd name="connsiteX2" fmla="*/ 12111164 w 12111164"/>
              <a:gd name="connsiteY2" fmla="*/ 0 h 1824627"/>
              <a:gd name="connsiteX3" fmla="*/ 12093312 w 12111164"/>
              <a:gd name="connsiteY3" fmla="*/ 1824627 h 1824627"/>
              <a:gd name="connsiteX4" fmla="*/ 4404 w 12111164"/>
              <a:gd name="connsiteY4" fmla="*/ 1811180 h 1824627"/>
              <a:gd name="connsiteX0" fmla="*/ 0 w 12268124"/>
              <a:gd name="connsiteY0" fmla="*/ 1824627 h 1824627"/>
              <a:gd name="connsiteX1" fmla="*/ 156960 w 12268124"/>
              <a:gd name="connsiteY1" fmla="*/ 1156448 h 1824627"/>
              <a:gd name="connsiteX2" fmla="*/ 12268124 w 12268124"/>
              <a:gd name="connsiteY2" fmla="*/ 0 h 1824627"/>
              <a:gd name="connsiteX3" fmla="*/ 12250272 w 12268124"/>
              <a:gd name="connsiteY3" fmla="*/ 1824627 h 1824627"/>
              <a:gd name="connsiteX4" fmla="*/ 0 w 12268124"/>
              <a:gd name="connsiteY4" fmla="*/ 1824627 h 1824627"/>
              <a:gd name="connsiteX0" fmla="*/ 0 w 12268124"/>
              <a:gd name="connsiteY0" fmla="*/ 1824627 h 1824627"/>
              <a:gd name="connsiteX1" fmla="*/ 49384 w 12268124"/>
              <a:gd name="connsiteY1" fmla="*/ 1116107 h 1824627"/>
              <a:gd name="connsiteX2" fmla="*/ 12268124 w 12268124"/>
              <a:gd name="connsiteY2" fmla="*/ 0 h 1824627"/>
              <a:gd name="connsiteX3" fmla="*/ 12250272 w 12268124"/>
              <a:gd name="connsiteY3" fmla="*/ 1824627 h 1824627"/>
              <a:gd name="connsiteX4" fmla="*/ 0 w 12268124"/>
              <a:gd name="connsiteY4" fmla="*/ 1824627 h 1824627"/>
              <a:gd name="connsiteX0" fmla="*/ 0 w 12271538"/>
              <a:gd name="connsiteY0" fmla="*/ 1824627 h 1824627"/>
              <a:gd name="connsiteX1" fmla="*/ 49384 w 12271538"/>
              <a:gd name="connsiteY1" fmla="*/ 1116107 h 1824627"/>
              <a:gd name="connsiteX2" fmla="*/ 12268124 w 12271538"/>
              <a:gd name="connsiteY2" fmla="*/ 0 h 1824627"/>
              <a:gd name="connsiteX3" fmla="*/ 12271538 w 12271538"/>
              <a:gd name="connsiteY3" fmla="*/ 1824627 h 1824627"/>
              <a:gd name="connsiteX4" fmla="*/ 0 w 12271538"/>
              <a:gd name="connsiteY4" fmla="*/ 1824627 h 1824627"/>
              <a:gd name="connsiteX0" fmla="*/ 25044 w 12222154"/>
              <a:gd name="connsiteY0" fmla="*/ 1856525 h 1856525"/>
              <a:gd name="connsiteX1" fmla="*/ 0 w 12222154"/>
              <a:gd name="connsiteY1" fmla="*/ 1116107 h 1856525"/>
              <a:gd name="connsiteX2" fmla="*/ 12218740 w 12222154"/>
              <a:gd name="connsiteY2" fmla="*/ 0 h 1856525"/>
              <a:gd name="connsiteX3" fmla="*/ 12222154 w 12222154"/>
              <a:gd name="connsiteY3" fmla="*/ 1824627 h 1856525"/>
              <a:gd name="connsiteX4" fmla="*/ 25044 w 12222154"/>
              <a:gd name="connsiteY4" fmla="*/ 1856525 h 1856525"/>
              <a:gd name="connsiteX0" fmla="*/ 25044 w 12222154"/>
              <a:gd name="connsiteY0" fmla="*/ 1845892 h 1845892"/>
              <a:gd name="connsiteX1" fmla="*/ 0 w 12222154"/>
              <a:gd name="connsiteY1" fmla="*/ 1116107 h 1845892"/>
              <a:gd name="connsiteX2" fmla="*/ 12218740 w 12222154"/>
              <a:gd name="connsiteY2" fmla="*/ 0 h 1845892"/>
              <a:gd name="connsiteX3" fmla="*/ 12222154 w 12222154"/>
              <a:gd name="connsiteY3" fmla="*/ 1824627 h 1845892"/>
              <a:gd name="connsiteX4" fmla="*/ 25044 w 12222154"/>
              <a:gd name="connsiteY4" fmla="*/ 1845892 h 1845892"/>
              <a:gd name="connsiteX0" fmla="*/ 14411 w 12222154"/>
              <a:gd name="connsiteY0" fmla="*/ 1856524 h 1856524"/>
              <a:gd name="connsiteX1" fmla="*/ 0 w 12222154"/>
              <a:gd name="connsiteY1" fmla="*/ 1116107 h 1856524"/>
              <a:gd name="connsiteX2" fmla="*/ 12218740 w 12222154"/>
              <a:gd name="connsiteY2" fmla="*/ 0 h 1856524"/>
              <a:gd name="connsiteX3" fmla="*/ 12222154 w 12222154"/>
              <a:gd name="connsiteY3" fmla="*/ 1824627 h 1856524"/>
              <a:gd name="connsiteX4" fmla="*/ 14411 w 12222154"/>
              <a:gd name="connsiteY4" fmla="*/ 1856524 h 1856524"/>
              <a:gd name="connsiteX0" fmla="*/ 14411 w 12222154"/>
              <a:gd name="connsiteY0" fmla="*/ 1861073 h 1861073"/>
              <a:gd name="connsiteX1" fmla="*/ 0 w 12222154"/>
              <a:gd name="connsiteY1" fmla="*/ 1120656 h 1861073"/>
              <a:gd name="connsiteX2" fmla="*/ 12205093 w 12222154"/>
              <a:gd name="connsiteY2" fmla="*/ 0 h 1861073"/>
              <a:gd name="connsiteX3" fmla="*/ 12222154 w 12222154"/>
              <a:gd name="connsiteY3" fmla="*/ 1829176 h 1861073"/>
              <a:gd name="connsiteX4" fmla="*/ 14411 w 12222154"/>
              <a:gd name="connsiteY4" fmla="*/ 1861073 h 1861073"/>
              <a:gd name="connsiteX0" fmla="*/ 14411 w 12205093"/>
              <a:gd name="connsiteY0" fmla="*/ 1861073 h 1861073"/>
              <a:gd name="connsiteX1" fmla="*/ 0 w 12205093"/>
              <a:gd name="connsiteY1" fmla="*/ 1120656 h 1861073"/>
              <a:gd name="connsiteX2" fmla="*/ 12205093 w 12205093"/>
              <a:gd name="connsiteY2" fmla="*/ 0 h 1861073"/>
              <a:gd name="connsiteX3" fmla="*/ 12199408 w 12205093"/>
              <a:gd name="connsiteY3" fmla="*/ 1829176 h 1861073"/>
              <a:gd name="connsiteX4" fmla="*/ 14411 w 12205093"/>
              <a:gd name="connsiteY4" fmla="*/ 1861073 h 1861073"/>
              <a:gd name="connsiteX0" fmla="*/ 14411 w 12213056"/>
              <a:gd name="connsiteY0" fmla="*/ 1861073 h 1861073"/>
              <a:gd name="connsiteX1" fmla="*/ 0 w 12213056"/>
              <a:gd name="connsiteY1" fmla="*/ 1120656 h 1861073"/>
              <a:gd name="connsiteX2" fmla="*/ 12205093 w 12213056"/>
              <a:gd name="connsiteY2" fmla="*/ 0 h 1861073"/>
              <a:gd name="connsiteX3" fmla="*/ 12213056 w 12213056"/>
              <a:gd name="connsiteY3" fmla="*/ 1829176 h 1861073"/>
              <a:gd name="connsiteX4" fmla="*/ 14411 w 12213056"/>
              <a:gd name="connsiteY4" fmla="*/ 1861073 h 1861073"/>
              <a:gd name="connsiteX0" fmla="*/ 14411 w 12213056"/>
              <a:gd name="connsiteY0" fmla="*/ 1817006 h 1829176"/>
              <a:gd name="connsiteX1" fmla="*/ 0 w 12213056"/>
              <a:gd name="connsiteY1" fmla="*/ 1120656 h 1829176"/>
              <a:gd name="connsiteX2" fmla="*/ 12205093 w 12213056"/>
              <a:gd name="connsiteY2" fmla="*/ 0 h 1829176"/>
              <a:gd name="connsiteX3" fmla="*/ 12213056 w 12213056"/>
              <a:gd name="connsiteY3" fmla="*/ 1829176 h 1829176"/>
              <a:gd name="connsiteX4" fmla="*/ 14411 w 12213056"/>
              <a:gd name="connsiteY4" fmla="*/ 1817006 h 1829176"/>
              <a:gd name="connsiteX0" fmla="*/ 14411 w 12213056"/>
              <a:gd name="connsiteY0" fmla="*/ 1820678 h 1829176"/>
              <a:gd name="connsiteX1" fmla="*/ 0 w 12213056"/>
              <a:gd name="connsiteY1" fmla="*/ 1120656 h 1829176"/>
              <a:gd name="connsiteX2" fmla="*/ 12205093 w 12213056"/>
              <a:gd name="connsiteY2" fmla="*/ 0 h 1829176"/>
              <a:gd name="connsiteX3" fmla="*/ 12213056 w 12213056"/>
              <a:gd name="connsiteY3" fmla="*/ 1829176 h 1829176"/>
              <a:gd name="connsiteX4" fmla="*/ 14411 w 12213056"/>
              <a:gd name="connsiteY4" fmla="*/ 1820678 h 1829176"/>
              <a:gd name="connsiteX0" fmla="*/ 7067 w 12205712"/>
              <a:gd name="connsiteY0" fmla="*/ 1820678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7067 w 12205712"/>
              <a:gd name="connsiteY4" fmla="*/ 1820678 h 1829176"/>
              <a:gd name="connsiteX0" fmla="*/ 3395 w 12205712"/>
              <a:gd name="connsiteY0" fmla="*/ 1813333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3395 w 12205712"/>
              <a:gd name="connsiteY4" fmla="*/ 1813333 h 1829176"/>
              <a:gd name="connsiteX0" fmla="*/ 410 w 12210072"/>
              <a:gd name="connsiteY0" fmla="*/ 1754576 h 1829176"/>
              <a:gd name="connsiteX1" fmla="*/ 4360 w 12210072"/>
              <a:gd name="connsiteY1" fmla="*/ 1124329 h 1829176"/>
              <a:gd name="connsiteX2" fmla="*/ 12202109 w 12210072"/>
              <a:gd name="connsiteY2" fmla="*/ 0 h 1829176"/>
              <a:gd name="connsiteX3" fmla="*/ 12210072 w 12210072"/>
              <a:gd name="connsiteY3" fmla="*/ 1829176 h 1829176"/>
              <a:gd name="connsiteX4" fmla="*/ 410 w 12210072"/>
              <a:gd name="connsiteY4" fmla="*/ 1754576 h 1829176"/>
              <a:gd name="connsiteX0" fmla="*/ 95201 w 12205712"/>
              <a:gd name="connsiteY0" fmla="*/ 1710508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95201 w 12205712"/>
              <a:gd name="connsiteY4" fmla="*/ 1710508 h 1829176"/>
              <a:gd name="connsiteX0" fmla="*/ 87856 w 12198367"/>
              <a:gd name="connsiteY0" fmla="*/ 1710508 h 1829176"/>
              <a:gd name="connsiteX1" fmla="*/ 0 w 12198367"/>
              <a:gd name="connsiteY1" fmla="*/ 1120657 h 1829176"/>
              <a:gd name="connsiteX2" fmla="*/ 12190404 w 12198367"/>
              <a:gd name="connsiteY2" fmla="*/ 0 h 1829176"/>
              <a:gd name="connsiteX3" fmla="*/ 12198367 w 12198367"/>
              <a:gd name="connsiteY3" fmla="*/ 1829176 h 1829176"/>
              <a:gd name="connsiteX4" fmla="*/ 87856 w 12198367"/>
              <a:gd name="connsiteY4" fmla="*/ 1710508 h 1829176"/>
              <a:gd name="connsiteX0" fmla="*/ 410 w 12202728"/>
              <a:gd name="connsiteY0" fmla="*/ 1798643 h 1829176"/>
              <a:gd name="connsiteX1" fmla="*/ 4361 w 12202728"/>
              <a:gd name="connsiteY1" fmla="*/ 1120657 h 1829176"/>
              <a:gd name="connsiteX2" fmla="*/ 12194765 w 12202728"/>
              <a:gd name="connsiteY2" fmla="*/ 0 h 1829176"/>
              <a:gd name="connsiteX3" fmla="*/ 12202728 w 12202728"/>
              <a:gd name="connsiteY3" fmla="*/ 1829176 h 1829176"/>
              <a:gd name="connsiteX4" fmla="*/ 410 w 12202728"/>
              <a:gd name="connsiteY4" fmla="*/ 1798643 h 1829176"/>
              <a:gd name="connsiteX0" fmla="*/ 410 w 12199316"/>
              <a:gd name="connsiteY0" fmla="*/ 1798643 h 1798643"/>
              <a:gd name="connsiteX1" fmla="*/ 4361 w 12199316"/>
              <a:gd name="connsiteY1" fmla="*/ 1120657 h 1798643"/>
              <a:gd name="connsiteX2" fmla="*/ 12194765 w 12199316"/>
              <a:gd name="connsiteY2" fmla="*/ 0 h 1798643"/>
              <a:gd name="connsiteX3" fmla="*/ 12199316 w 12199316"/>
              <a:gd name="connsiteY3" fmla="*/ 1754113 h 1798643"/>
              <a:gd name="connsiteX4" fmla="*/ 410 w 12199316"/>
              <a:gd name="connsiteY4" fmla="*/ 1798643 h 1798643"/>
              <a:gd name="connsiteX0" fmla="*/ 410 w 12194863"/>
              <a:gd name="connsiteY0" fmla="*/ 1798643 h 1798643"/>
              <a:gd name="connsiteX1" fmla="*/ 4361 w 12194863"/>
              <a:gd name="connsiteY1" fmla="*/ 1120657 h 1798643"/>
              <a:gd name="connsiteX2" fmla="*/ 12194765 w 12194863"/>
              <a:gd name="connsiteY2" fmla="*/ 0 h 1798643"/>
              <a:gd name="connsiteX3" fmla="*/ 12148137 w 12194863"/>
              <a:gd name="connsiteY3" fmla="*/ 1566456 h 1798643"/>
              <a:gd name="connsiteX4" fmla="*/ 410 w 12194863"/>
              <a:gd name="connsiteY4" fmla="*/ 1798643 h 1798643"/>
              <a:gd name="connsiteX0" fmla="*/ 623 w 12195076"/>
              <a:gd name="connsiteY0" fmla="*/ 1798643 h 1798643"/>
              <a:gd name="connsiteX1" fmla="*/ 1162 w 12195076"/>
              <a:gd name="connsiteY1" fmla="*/ 1120657 h 1798643"/>
              <a:gd name="connsiteX2" fmla="*/ 12194978 w 12195076"/>
              <a:gd name="connsiteY2" fmla="*/ 0 h 1798643"/>
              <a:gd name="connsiteX3" fmla="*/ 12148350 w 12195076"/>
              <a:gd name="connsiteY3" fmla="*/ 1566456 h 1798643"/>
              <a:gd name="connsiteX4" fmla="*/ 623 w 12195076"/>
              <a:gd name="connsiteY4" fmla="*/ 1798643 h 1798643"/>
              <a:gd name="connsiteX0" fmla="*/ 2873 w 12197326"/>
              <a:gd name="connsiteY0" fmla="*/ 1798643 h 1798643"/>
              <a:gd name="connsiteX1" fmla="*/ 0 w 12197326"/>
              <a:gd name="connsiteY1" fmla="*/ 1124069 h 1798643"/>
              <a:gd name="connsiteX2" fmla="*/ 12197228 w 12197326"/>
              <a:gd name="connsiteY2" fmla="*/ 0 h 1798643"/>
              <a:gd name="connsiteX3" fmla="*/ 12150600 w 12197326"/>
              <a:gd name="connsiteY3" fmla="*/ 1566456 h 1798643"/>
              <a:gd name="connsiteX4" fmla="*/ 2873 w 12197326"/>
              <a:gd name="connsiteY4" fmla="*/ 1798643 h 1798643"/>
              <a:gd name="connsiteX0" fmla="*/ 647 w 12198275"/>
              <a:gd name="connsiteY0" fmla="*/ 1798643 h 1798643"/>
              <a:gd name="connsiteX1" fmla="*/ 949 w 12198275"/>
              <a:gd name="connsiteY1" fmla="*/ 1124069 h 1798643"/>
              <a:gd name="connsiteX2" fmla="*/ 12198177 w 12198275"/>
              <a:gd name="connsiteY2" fmla="*/ 0 h 1798643"/>
              <a:gd name="connsiteX3" fmla="*/ 12151549 w 12198275"/>
              <a:gd name="connsiteY3" fmla="*/ 1566456 h 1798643"/>
              <a:gd name="connsiteX4" fmla="*/ 647 w 12198275"/>
              <a:gd name="connsiteY4" fmla="*/ 1798643 h 1798643"/>
              <a:gd name="connsiteX0" fmla="*/ 647 w 12198605"/>
              <a:gd name="connsiteY0" fmla="*/ 1798643 h 1801406"/>
              <a:gd name="connsiteX1" fmla="*/ 949 w 12198605"/>
              <a:gd name="connsiteY1" fmla="*/ 1124069 h 1801406"/>
              <a:gd name="connsiteX2" fmla="*/ 12198177 w 12198605"/>
              <a:gd name="connsiteY2" fmla="*/ 0 h 1801406"/>
              <a:gd name="connsiteX3" fmla="*/ 12192824 w 12198605"/>
              <a:gd name="connsiteY3" fmla="*/ 1801406 h 1801406"/>
              <a:gd name="connsiteX4" fmla="*/ 647 w 12198605"/>
              <a:gd name="connsiteY4" fmla="*/ 1798643 h 1801406"/>
              <a:gd name="connsiteX0" fmla="*/ 647 w 12198755"/>
              <a:gd name="connsiteY0" fmla="*/ 1798643 h 1801406"/>
              <a:gd name="connsiteX1" fmla="*/ 949 w 12198755"/>
              <a:gd name="connsiteY1" fmla="*/ 1124069 h 1801406"/>
              <a:gd name="connsiteX2" fmla="*/ 12198177 w 12198755"/>
              <a:gd name="connsiteY2" fmla="*/ 0 h 1801406"/>
              <a:gd name="connsiteX3" fmla="*/ 12195999 w 12198755"/>
              <a:gd name="connsiteY3" fmla="*/ 1801406 h 1801406"/>
              <a:gd name="connsiteX4" fmla="*/ 647 w 12198755"/>
              <a:gd name="connsiteY4" fmla="*/ 1798643 h 1801406"/>
              <a:gd name="connsiteX0" fmla="*/ 304 w 12205556"/>
              <a:gd name="connsiteY0" fmla="*/ 1798643 h 1801406"/>
              <a:gd name="connsiteX1" fmla="*/ 7750 w 12205556"/>
              <a:gd name="connsiteY1" fmla="*/ 1124069 h 1801406"/>
              <a:gd name="connsiteX2" fmla="*/ 12204978 w 12205556"/>
              <a:gd name="connsiteY2" fmla="*/ 0 h 1801406"/>
              <a:gd name="connsiteX3" fmla="*/ 12202800 w 12205556"/>
              <a:gd name="connsiteY3" fmla="*/ 1801406 h 1801406"/>
              <a:gd name="connsiteX4" fmla="*/ 304 w 12205556"/>
              <a:gd name="connsiteY4" fmla="*/ 1798643 h 1801406"/>
              <a:gd name="connsiteX0" fmla="*/ 470 w 12200960"/>
              <a:gd name="connsiteY0" fmla="*/ 1798643 h 1801406"/>
              <a:gd name="connsiteX1" fmla="*/ 3154 w 12200960"/>
              <a:gd name="connsiteY1" fmla="*/ 1124069 h 1801406"/>
              <a:gd name="connsiteX2" fmla="*/ 12200382 w 12200960"/>
              <a:gd name="connsiteY2" fmla="*/ 0 h 1801406"/>
              <a:gd name="connsiteX3" fmla="*/ 12198204 w 12200960"/>
              <a:gd name="connsiteY3" fmla="*/ 1801406 h 1801406"/>
              <a:gd name="connsiteX4" fmla="*/ 470 w 12200960"/>
              <a:gd name="connsiteY4" fmla="*/ 1798643 h 1801406"/>
              <a:gd name="connsiteX0" fmla="*/ 2079 w 12197806"/>
              <a:gd name="connsiteY0" fmla="*/ 1798643 h 1801406"/>
              <a:gd name="connsiteX1" fmla="*/ 0 w 12197806"/>
              <a:gd name="connsiteY1" fmla="*/ 1124069 h 1801406"/>
              <a:gd name="connsiteX2" fmla="*/ 12197228 w 12197806"/>
              <a:gd name="connsiteY2" fmla="*/ 0 h 1801406"/>
              <a:gd name="connsiteX3" fmla="*/ 12195050 w 12197806"/>
              <a:gd name="connsiteY3" fmla="*/ 1801406 h 1801406"/>
              <a:gd name="connsiteX4" fmla="*/ 2079 w 12197806"/>
              <a:gd name="connsiteY4" fmla="*/ 1798643 h 1801406"/>
              <a:gd name="connsiteX0" fmla="*/ 647 w 12198755"/>
              <a:gd name="connsiteY0" fmla="*/ 1791500 h 1801406"/>
              <a:gd name="connsiteX1" fmla="*/ 949 w 12198755"/>
              <a:gd name="connsiteY1" fmla="*/ 1124069 h 1801406"/>
              <a:gd name="connsiteX2" fmla="*/ 12198177 w 12198755"/>
              <a:gd name="connsiteY2" fmla="*/ 0 h 1801406"/>
              <a:gd name="connsiteX3" fmla="*/ 12195999 w 12198755"/>
              <a:gd name="connsiteY3" fmla="*/ 1801406 h 1801406"/>
              <a:gd name="connsiteX4" fmla="*/ 647 w 12198755"/>
              <a:gd name="connsiteY4" fmla="*/ 1791500 h 1801406"/>
              <a:gd name="connsiteX0" fmla="*/ 647 w 12198755"/>
              <a:gd name="connsiteY0" fmla="*/ 1803407 h 1803407"/>
              <a:gd name="connsiteX1" fmla="*/ 949 w 12198755"/>
              <a:gd name="connsiteY1" fmla="*/ 1124069 h 1803407"/>
              <a:gd name="connsiteX2" fmla="*/ 12198177 w 12198755"/>
              <a:gd name="connsiteY2" fmla="*/ 0 h 1803407"/>
              <a:gd name="connsiteX3" fmla="*/ 12195999 w 12198755"/>
              <a:gd name="connsiteY3" fmla="*/ 1801406 h 1803407"/>
              <a:gd name="connsiteX4" fmla="*/ 647 w 12198755"/>
              <a:gd name="connsiteY4" fmla="*/ 1803407 h 1803407"/>
              <a:gd name="connsiteX0" fmla="*/ 369 w 12203239"/>
              <a:gd name="connsiteY0" fmla="*/ 1805788 h 1805788"/>
              <a:gd name="connsiteX1" fmla="*/ 5433 w 12203239"/>
              <a:gd name="connsiteY1" fmla="*/ 1124069 h 1805788"/>
              <a:gd name="connsiteX2" fmla="*/ 12202661 w 12203239"/>
              <a:gd name="connsiteY2" fmla="*/ 0 h 1805788"/>
              <a:gd name="connsiteX3" fmla="*/ 12200483 w 12203239"/>
              <a:gd name="connsiteY3" fmla="*/ 1801406 h 1805788"/>
              <a:gd name="connsiteX4" fmla="*/ 369 w 12203239"/>
              <a:gd name="connsiteY4" fmla="*/ 1805788 h 1805788"/>
              <a:gd name="connsiteX0" fmla="*/ 369 w 12203239"/>
              <a:gd name="connsiteY0" fmla="*/ 1801026 h 1801406"/>
              <a:gd name="connsiteX1" fmla="*/ 5433 w 12203239"/>
              <a:gd name="connsiteY1" fmla="*/ 1124069 h 1801406"/>
              <a:gd name="connsiteX2" fmla="*/ 12202661 w 12203239"/>
              <a:gd name="connsiteY2" fmla="*/ 0 h 1801406"/>
              <a:gd name="connsiteX3" fmla="*/ 12200483 w 12203239"/>
              <a:gd name="connsiteY3" fmla="*/ 1801406 h 1801406"/>
              <a:gd name="connsiteX4" fmla="*/ 369 w 12203239"/>
              <a:gd name="connsiteY4" fmla="*/ 1801026 h 1801406"/>
              <a:gd name="connsiteX0" fmla="*/ 469 w 12203339"/>
              <a:gd name="connsiteY0" fmla="*/ 1801026 h 1801406"/>
              <a:gd name="connsiteX1" fmla="*/ 3152 w 12203339"/>
              <a:gd name="connsiteY1" fmla="*/ 1124069 h 1801406"/>
              <a:gd name="connsiteX2" fmla="*/ 12202761 w 12203339"/>
              <a:gd name="connsiteY2" fmla="*/ 0 h 1801406"/>
              <a:gd name="connsiteX3" fmla="*/ 12200583 w 12203339"/>
              <a:gd name="connsiteY3" fmla="*/ 1801406 h 1801406"/>
              <a:gd name="connsiteX4" fmla="*/ 469 w 12203339"/>
              <a:gd name="connsiteY4" fmla="*/ 1801026 h 1801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3339" h="1801406">
                <a:moveTo>
                  <a:pt x="469" y="1801026"/>
                </a:moveTo>
                <a:cubicBezTo>
                  <a:pt x="-1887" y="1568910"/>
                  <a:pt x="5508" y="1356185"/>
                  <a:pt x="3152" y="1124069"/>
                </a:cubicBezTo>
                <a:lnTo>
                  <a:pt x="12202761" y="0"/>
                </a:lnTo>
                <a:cubicBezTo>
                  <a:pt x="12205415" y="609725"/>
                  <a:pt x="12197929" y="1191681"/>
                  <a:pt x="12200583" y="1801406"/>
                </a:cubicBezTo>
                <a:lnTo>
                  <a:pt x="469" y="1801026"/>
                </a:lnTo>
                <a:close/>
              </a:path>
            </a:pathLst>
          </a:custGeom>
          <a:solidFill>
            <a:srgbClr val="006C7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a:t>
            </a:r>
          </a:p>
        </p:txBody>
      </p:sp>
      <p:sp>
        <p:nvSpPr>
          <p:cNvPr id="8" name="Triangle 11">
            <a:extLst>
              <a:ext uri="{FF2B5EF4-FFF2-40B4-BE49-F238E27FC236}">
                <a16:creationId xmlns:a16="http://schemas.microsoft.com/office/drawing/2014/main" xmlns="" id="{5F120A03-C0E7-4F9E-BCB6-422AD7A6FEC8}"/>
              </a:ext>
            </a:extLst>
          </p:cNvPr>
          <p:cNvSpPr/>
          <p:nvPr userDrawn="1"/>
        </p:nvSpPr>
        <p:spPr>
          <a:xfrm rot="10800000">
            <a:off x="-5117" y="2938"/>
            <a:ext cx="9153879" cy="1688709"/>
          </a:xfrm>
          <a:custGeom>
            <a:avLst/>
            <a:gdLst>
              <a:gd name="connsiteX0" fmla="*/ 0 w 12192000"/>
              <a:gd name="connsiteY0" fmla="*/ 1715410 h 1715410"/>
              <a:gd name="connsiteX1" fmla="*/ 0 w 12192000"/>
              <a:gd name="connsiteY1" fmla="*/ 0 h 1715410"/>
              <a:gd name="connsiteX2" fmla="*/ 12192000 w 12192000"/>
              <a:gd name="connsiteY2" fmla="*/ 1715410 h 1715410"/>
              <a:gd name="connsiteX3" fmla="*/ 0 w 12192000"/>
              <a:gd name="connsiteY3" fmla="*/ 1715410 h 1715410"/>
              <a:gd name="connsiteX0" fmla="*/ 0 w 12192000"/>
              <a:gd name="connsiteY0" fmla="*/ 1708065 h 1715410"/>
              <a:gd name="connsiteX1" fmla="*/ 0 w 12192000"/>
              <a:gd name="connsiteY1" fmla="*/ 0 h 1715410"/>
              <a:gd name="connsiteX2" fmla="*/ 12192000 w 12192000"/>
              <a:gd name="connsiteY2" fmla="*/ 1715410 h 1715410"/>
              <a:gd name="connsiteX3" fmla="*/ 0 w 12192000"/>
              <a:gd name="connsiteY3" fmla="*/ 1708065 h 1715410"/>
              <a:gd name="connsiteX0" fmla="*/ 0 w 12192000"/>
              <a:gd name="connsiteY0" fmla="*/ 1708065 h 1715410"/>
              <a:gd name="connsiteX1" fmla="*/ 11017 w 12192000"/>
              <a:gd name="connsiteY1" fmla="*/ 0 h 1715410"/>
              <a:gd name="connsiteX2" fmla="*/ 12192000 w 12192000"/>
              <a:gd name="connsiteY2" fmla="*/ 1715410 h 1715410"/>
              <a:gd name="connsiteX3" fmla="*/ 0 w 12192000"/>
              <a:gd name="connsiteY3" fmla="*/ 1708065 h 1715410"/>
              <a:gd name="connsiteX0" fmla="*/ 0 w 12192000"/>
              <a:gd name="connsiteY0" fmla="*/ 1708065 h 1715410"/>
              <a:gd name="connsiteX1" fmla="*/ 3673 w 12192000"/>
              <a:gd name="connsiteY1" fmla="*/ 0 h 1715410"/>
              <a:gd name="connsiteX2" fmla="*/ 12192000 w 12192000"/>
              <a:gd name="connsiteY2" fmla="*/ 1715410 h 1715410"/>
              <a:gd name="connsiteX3" fmla="*/ 0 w 12192000"/>
              <a:gd name="connsiteY3" fmla="*/ 1708065 h 1715410"/>
              <a:gd name="connsiteX0" fmla="*/ 1061 w 12189388"/>
              <a:gd name="connsiteY0" fmla="*/ 1708065 h 1715410"/>
              <a:gd name="connsiteX1" fmla="*/ 1061 w 12189388"/>
              <a:gd name="connsiteY1" fmla="*/ 0 h 1715410"/>
              <a:gd name="connsiteX2" fmla="*/ 12189388 w 12189388"/>
              <a:gd name="connsiteY2" fmla="*/ 1715410 h 1715410"/>
              <a:gd name="connsiteX3" fmla="*/ 1061 w 12189388"/>
              <a:gd name="connsiteY3" fmla="*/ 1708065 h 1715410"/>
              <a:gd name="connsiteX0" fmla="*/ 1061 w 12189388"/>
              <a:gd name="connsiteY0" fmla="*/ 1708065 h 1715410"/>
              <a:gd name="connsiteX1" fmla="*/ 1061 w 12189388"/>
              <a:gd name="connsiteY1" fmla="*/ 0 h 1715410"/>
              <a:gd name="connsiteX2" fmla="*/ 12189388 w 12189388"/>
              <a:gd name="connsiteY2" fmla="*/ 1715410 h 1715410"/>
              <a:gd name="connsiteX3" fmla="*/ 1061 w 12189388"/>
              <a:gd name="connsiteY3" fmla="*/ 1708065 h 1715410"/>
              <a:gd name="connsiteX0" fmla="*/ 0 w 12191999"/>
              <a:gd name="connsiteY0" fmla="*/ 1693376 h 1715410"/>
              <a:gd name="connsiteX1" fmla="*/ 3672 w 12191999"/>
              <a:gd name="connsiteY1" fmla="*/ 0 h 1715410"/>
              <a:gd name="connsiteX2" fmla="*/ 12191999 w 12191999"/>
              <a:gd name="connsiteY2" fmla="*/ 1715410 h 1715410"/>
              <a:gd name="connsiteX3" fmla="*/ 0 w 12191999"/>
              <a:gd name="connsiteY3" fmla="*/ 1693376 h 1715410"/>
              <a:gd name="connsiteX0" fmla="*/ 1060 w 12193059"/>
              <a:gd name="connsiteY0" fmla="*/ 1693376 h 1715410"/>
              <a:gd name="connsiteX1" fmla="*/ 1059 w 12193059"/>
              <a:gd name="connsiteY1" fmla="*/ 0 h 1715410"/>
              <a:gd name="connsiteX2" fmla="*/ 12193059 w 12193059"/>
              <a:gd name="connsiteY2" fmla="*/ 1715410 h 1715410"/>
              <a:gd name="connsiteX3" fmla="*/ 1060 w 12193059"/>
              <a:gd name="connsiteY3" fmla="*/ 1693376 h 1715410"/>
              <a:gd name="connsiteX0" fmla="*/ 33289 w 12192237"/>
              <a:gd name="connsiteY0" fmla="*/ 1652981 h 1715410"/>
              <a:gd name="connsiteX1" fmla="*/ 237 w 12192237"/>
              <a:gd name="connsiteY1" fmla="*/ 0 h 1715410"/>
              <a:gd name="connsiteX2" fmla="*/ 12192237 w 12192237"/>
              <a:gd name="connsiteY2" fmla="*/ 1715410 h 1715410"/>
              <a:gd name="connsiteX3" fmla="*/ 33289 w 12192237"/>
              <a:gd name="connsiteY3" fmla="*/ 1652981 h 1715410"/>
              <a:gd name="connsiteX0" fmla="*/ 1060 w 12193059"/>
              <a:gd name="connsiteY0" fmla="*/ 1682359 h 1715410"/>
              <a:gd name="connsiteX1" fmla="*/ 1059 w 12193059"/>
              <a:gd name="connsiteY1" fmla="*/ 0 h 1715410"/>
              <a:gd name="connsiteX2" fmla="*/ 12193059 w 12193059"/>
              <a:gd name="connsiteY2" fmla="*/ 1715410 h 1715410"/>
              <a:gd name="connsiteX3" fmla="*/ 1060 w 12193059"/>
              <a:gd name="connsiteY3" fmla="*/ 1682359 h 1715410"/>
              <a:gd name="connsiteX0" fmla="*/ 1060 w 12189647"/>
              <a:gd name="connsiteY0" fmla="*/ 1682359 h 1682359"/>
              <a:gd name="connsiteX1" fmla="*/ 1059 w 12189647"/>
              <a:gd name="connsiteY1" fmla="*/ 0 h 1682359"/>
              <a:gd name="connsiteX2" fmla="*/ 12189647 w 12189647"/>
              <a:gd name="connsiteY2" fmla="*/ 1674467 h 1682359"/>
              <a:gd name="connsiteX3" fmla="*/ 1060 w 12189647"/>
              <a:gd name="connsiteY3" fmla="*/ 1682359 h 1682359"/>
              <a:gd name="connsiteX0" fmla="*/ 1060 w 12169175"/>
              <a:gd name="connsiteY0" fmla="*/ 1682359 h 1682359"/>
              <a:gd name="connsiteX1" fmla="*/ 1059 w 12169175"/>
              <a:gd name="connsiteY1" fmla="*/ 0 h 1682359"/>
              <a:gd name="connsiteX2" fmla="*/ 12169175 w 12169175"/>
              <a:gd name="connsiteY2" fmla="*/ 1674467 h 1682359"/>
              <a:gd name="connsiteX3" fmla="*/ 1060 w 12169175"/>
              <a:gd name="connsiteY3" fmla="*/ 1682359 h 1682359"/>
              <a:gd name="connsiteX0" fmla="*/ 1060 w 12196471"/>
              <a:gd name="connsiteY0" fmla="*/ 1682359 h 1682359"/>
              <a:gd name="connsiteX1" fmla="*/ 1059 w 12196471"/>
              <a:gd name="connsiteY1" fmla="*/ 0 h 1682359"/>
              <a:gd name="connsiteX2" fmla="*/ 12196471 w 12196471"/>
              <a:gd name="connsiteY2" fmla="*/ 1674467 h 1682359"/>
              <a:gd name="connsiteX3" fmla="*/ 1060 w 12196471"/>
              <a:gd name="connsiteY3" fmla="*/ 1682359 h 1682359"/>
              <a:gd name="connsiteX0" fmla="*/ 1060 w 12213530"/>
              <a:gd name="connsiteY0" fmla="*/ 1682359 h 1682359"/>
              <a:gd name="connsiteX1" fmla="*/ 1059 w 12213530"/>
              <a:gd name="connsiteY1" fmla="*/ 0 h 1682359"/>
              <a:gd name="connsiteX2" fmla="*/ 12213530 w 12213530"/>
              <a:gd name="connsiteY2" fmla="*/ 1677879 h 1682359"/>
              <a:gd name="connsiteX3" fmla="*/ 1060 w 12213530"/>
              <a:gd name="connsiteY3" fmla="*/ 1682359 h 1682359"/>
              <a:gd name="connsiteX0" fmla="*/ 1060 w 12199882"/>
              <a:gd name="connsiteY0" fmla="*/ 1682359 h 1684703"/>
              <a:gd name="connsiteX1" fmla="*/ 1059 w 12199882"/>
              <a:gd name="connsiteY1" fmla="*/ 0 h 1684703"/>
              <a:gd name="connsiteX2" fmla="*/ 12199882 w 12199882"/>
              <a:gd name="connsiteY2" fmla="*/ 1684703 h 1684703"/>
              <a:gd name="connsiteX3" fmla="*/ 1060 w 12199882"/>
              <a:gd name="connsiteY3" fmla="*/ 1682359 h 1684703"/>
              <a:gd name="connsiteX0" fmla="*/ 0 w 12205172"/>
              <a:gd name="connsiteY0" fmla="*/ 1688709 h 1688709"/>
              <a:gd name="connsiteX1" fmla="*/ 6349 w 12205172"/>
              <a:gd name="connsiteY1" fmla="*/ 0 h 1688709"/>
              <a:gd name="connsiteX2" fmla="*/ 12205172 w 12205172"/>
              <a:gd name="connsiteY2" fmla="*/ 1684703 h 1688709"/>
              <a:gd name="connsiteX3" fmla="*/ 0 w 12205172"/>
              <a:gd name="connsiteY3" fmla="*/ 1688709 h 1688709"/>
            </a:gdLst>
            <a:ahLst/>
            <a:cxnLst>
              <a:cxn ang="0">
                <a:pos x="connsiteX0" y="connsiteY0"/>
              </a:cxn>
              <a:cxn ang="0">
                <a:pos x="connsiteX1" y="connsiteY1"/>
              </a:cxn>
              <a:cxn ang="0">
                <a:pos x="connsiteX2" y="connsiteY2"/>
              </a:cxn>
              <a:cxn ang="0">
                <a:pos x="connsiteX3" y="connsiteY3"/>
              </a:cxn>
            </a:cxnLst>
            <a:rect l="l" t="t" r="r" b="b"/>
            <a:pathLst>
              <a:path w="12205172" h="1688709">
                <a:moveTo>
                  <a:pt x="0" y="1688709"/>
                </a:moveTo>
                <a:cubicBezTo>
                  <a:pt x="3672" y="1119354"/>
                  <a:pt x="2677" y="569355"/>
                  <a:pt x="6349" y="0"/>
                </a:cubicBezTo>
                <a:lnTo>
                  <a:pt x="12205172" y="1684703"/>
                </a:lnTo>
                <a:lnTo>
                  <a:pt x="0" y="1688709"/>
                </a:lnTo>
                <a:close/>
              </a:path>
            </a:pathLst>
          </a:custGeom>
          <a:solidFill>
            <a:srgbClr val="17788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9574BAA-4979-4D28-B11D-6E5919CBE198}"/>
              </a:ext>
            </a:extLst>
          </p:cNvPr>
          <p:cNvSpPr>
            <a:spLocks noGrp="1"/>
          </p:cNvSpPr>
          <p:nvPr>
            <p:ph type="title"/>
          </p:nvPr>
        </p:nvSpPr>
        <p:spPr>
          <a:xfrm>
            <a:off x="628650" y="237098"/>
            <a:ext cx="7886700" cy="656851"/>
          </a:xfrm>
        </p:spPr>
        <p:txBody>
          <a:bodyPr>
            <a:normAutofit/>
          </a:bodyPr>
          <a:lstStyle>
            <a:lvl1pPr algn="l">
              <a:defRPr sz="3600" cap="all" spc="300" baseline="0">
                <a:solidFill>
                  <a:schemeClr val="bg1"/>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xmlns="" id="{A6607F76-D83A-43CE-AB32-51954C82C518}"/>
              </a:ext>
            </a:extLst>
          </p:cNvPr>
          <p:cNvSpPr txBox="1"/>
          <p:nvPr userDrawn="1"/>
        </p:nvSpPr>
        <p:spPr>
          <a:xfrm>
            <a:off x="6200571" y="6333148"/>
            <a:ext cx="2453399" cy="276999"/>
          </a:xfrm>
          <a:prstGeom prst="rect">
            <a:avLst/>
          </a:prstGeom>
          <a:noFill/>
        </p:spPr>
        <p:txBody>
          <a:bodyPr wrap="square" rtlCol="0">
            <a:spAutoFit/>
          </a:bodyPr>
          <a:lstStyle/>
          <a:p>
            <a:r>
              <a:rPr lang="en-US" sz="1200" dirty="0">
                <a:solidFill>
                  <a:schemeClr val="tx1"/>
                </a:solidFill>
              </a:rPr>
              <a:t>©2020 National Main Street Center</a:t>
            </a:r>
          </a:p>
        </p:txBody>
      </p:sp>
    </p:spTree>
    <p:extLst>
      <p:ext uri="{BB962C8B-B14F-4D97-AF65-F5344CB8AC3E}">
        <p14:creationId xmlns:p14="http://schemas.microsoft.com/office/powerpoint/2010/main" val="3416606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Yellow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97F5647-8830-4219-AC43-F46B0C466440}"/>
              </a:ext>
            </a:extLst>
          </p:cNvPr>
          <p:cNvSpPr>
            <a:spLocks noGrp="1"/>
          </p:cNvSpPr>
          <p:nvPr>
            <p:ph idx="1"/>
          </p:nvPr>
        </p:nvSpPr>
        <p:spPr/>
        <p:txBody>
          <a:bodyPr/>
          <a:lstStyle>
            <a:lvl1pPr marL="228594" indent="-228594">
              <a:lnSpc>
                <a:spcPct val="100000"/>
              </a:lnSpc>
              <a:spcBef>
                <a:spcPts val="1200"/>
              </a:spcBef>
              <a:buClr>
                <a:srgbClr val="DFB904"/>
              </a:buClr>
              <a:buFont typeface="Calibri" panose="020F0502020204030204" pitchFamily="34" charset="0"/>
              <a:buChar char="+"/>
              <a:defRPr/>
            </a:lvl1pPr>
            <a:lvl2pPr marL="685783" indent="-228594">
              <a:lnSpc>
                <a:spcPct val="100000"/>
              </a:lnSpc>
              <a:spcBef>
                <a:spcPts val="1200"/>
              </a:spcBef>
              <a:buClr>
                <a:srgbClr val="DFB904"/>
              </a:buClr>
              <a:buFont typeface="Calibri" panose="020F0502020204030204" pitchFamily="34" charset="0"/>
              <a:buChar char="–"/>
              <a:defRPr/>
            </a:lvl2pPr>
            <a:lvl3pPr marL="1142971" indent="-228594">
              <a:lnSpc>
                <a:spcPct val="100000"/>
              </a:lnSpc>
              <a:spcBef>
                <a:spcPts val="1200"/>
              </a:spcBef>
              <a:buClr>
                <a:srgbClr val="DFB904"/>
              </a:buClr>
              <a:buFont typeface="Calibri" panose="020F0502020204030204" pitchFamily="34" charset="0"/>
              <a:buChar char="–"/>
              <a:defRPr/>
            </a:lvl3pPr>
            <a:lvl4pPr marL="1600160" indent="-228594">
              <a:lnSpc>
                <a:spcPct val="100000"/>
              </a:lnSpc>
              <a:spcBef>
                <a:spcPts val="1200"/>
              </a:spcBef>
              <a:buClr>
                <a:srgbClr val="DFB904"/>
              </a:buClr>
              <a:buFont typeface="Calibri" panose="020F0502020204030204" pitchFamily="34" charset="0"/>
              <a:buChar char="–"/>
              <a:defRPr/>
            </a:lvl4pPr>
            <a:lvl5pPr marL="2057349" indent="-228594">
              <a:lnSpc>
                <a:spcPct val="100000"/>
              </a:lnSpc>
              <a:spcBef>
                <a:spcPts val="1200"/>
              </a:spcBef>
              <a:buClr>
                <a:srgbClr val="DFB904"/>
              </a:buClr>
              <a:buFont typeface="Calibri" panose="020F050202020403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riangle 6">
            <a:extLst>
              <a:ext uri="{FF2B5EF4-FFF2-40B4-BE49-F238E27FC236}">
                <a16:creationId xmlns:a16="http://schemas.microsoft.com/office/drawing/2014/main" xmlns="" id="{AE759738-CD03-4071-BBFD-5B5BDE14E34F}"/>
              </a:ext>
            </a:extLst>
          </p:cNvPr>
          <p:cNvSpPr/>
          <p:nvPr userDrawn="1"/>
        </p:nvSpPr>
        <p:spPr>
          <a:xfrm rot="10800000">
            <a:off x="-3586" y="4001"/>
            <a:ext cx="9152504" cy="1801406"/>
          </a:xfrm>
          <a:custGeom>
            <a:avLst/>
            <a:gdLst>
              <a:gd name="connsiteX0" fmla="*/ 0 w 18987249"/>
              <a:gd name="connsiteY0" fmla="*/ 1918756 h 1918756"/>
              <a:gd name="connsiteX1" fmla="*/ 479689 w 18987249"/>
              <a:gd name="connsiteY1" fmla="*/ 0 h 1918756"/>
              <a:gd name="connsiteX2" fmla="*/ 18507560 w 18987249"/>
              <a:gd name="connsiteY2" fmla="*/ 0 h 1918756"/>
              <a:gd name="connsiteX3" fmla="*/ 18987249 w 18987249"/>
              <a:gd name="connsiteY3" fmla="*/ 1918756 h 1918756"/>
              <a:gd name="connsiteX4" fmla="*/ 0 w 18987249"/>
              <a:gd name="connsiteY4" fmla="*/ 1918756 h 1918756"/>
              <a:gd name="connsiteX0" fmla="*/ 0 w 18987249"/>
              <a:gd name="connsiteY0" fmla="*/ 1918756 h 1918756"/>
              <a:gd name="connsiteX1" fmla="*/ 3599407 w 18987249"/>
              <a:gd name="connsiteY1" fmla="*/ 1102659 h 1918756"/>
              <a:gd name="connsiteX2" fmla="*/ 18507560 w 18987249"/>
              <a:gd name="connsiteY2" fmla="*/ 0 h 1918756"/>
              <a:gd name="connsiteX3" fmla="*/ 18987249 w 18987249"/>
              <a:gd name="connsiteY3" fmla="*/ 1918756 h 1918756"/>
              <a:gd name="connsiteX4" fmla="*/ 0 w 18987249"/>
              <a:gd name="connsiteY4" fmla="*/ 1918756 h 1918756"/>
              <a:gd name="connsiteX0" fmla="*/ 3298934 w 15387842"/>
              <a:gd name="connsiteY0" fmla="*/ 1905309 h 1918756"/>
              <a:gd name="connsiteX1" fmla="*/ 0 w 15387842"/>
              <a:gd name="connsiteY1" fmla="*/ 1102659 h 1918756"/>
              <a:gd name="connsiteX2" fmla="*/ 14908153 w 15387842"/>
              <a:gd name="connsiteY2" fmla="*/ 0 h 1918756"/>
              <a:gd name="connsiteX3" fmla="*/ 15387842 w 15387842"/>
              <a:gd name="connsiteY3" fmla="*/ 1918756 h 1918756"/>
              <a:gd name="connsiteX4" fmla="*/ 3298934 w 15387842"/>
              <a:gd name="connsiteY4" fmla="*/ 1905309 h 1918756"/>
              <a:gd name="connsiteX0" fmla="*/ 4404 w 12093312"/>
              <a:gd name="connsiteY0" fmla="*/ 1905309 h 1918756"/>
              <a:gd name="connsiteX1" fmla="*/ 0 w 12093312"/>
              <a:gd name="connsiteY1" fmla="*/ 1250577 h 1918756"/>
              <a:gd name="connsiteX2" fmla="*/ 11613623 w 12093312"/>
              <a:gd name="connsiteY2" fmla="*/ 0 h 1918756"/>
              <a:gd name="connsiteX3" fmla="*/ 12093312 w 12093312"/>
              <a:gd name="connsiteY3" fmla="*/ 1918756 h 1918756"/>
              <a:gd name="connsiteX4" fmla="*/ 4404 w 12093312"/>
              <a:gd name="connsiteY4" fmla="*/ 1905309 h 1918756"/>
              <a:gd name="connsiteX0" fmla="*/ 4404 w 12111164"/>
              <a:gd name="connsiteY0" fmla="*/ 1811180 h 1824627"/>
              <a:gd name="connsiteX1" fmla="*/ 0 w 12111164"/>
              <a:gd name="connsiteY1" fmla="*/ 1156448 h 1824627"/>
              <a:gd name="connsiteX2" fmla="*/ 12111164 w 12111164"/>
              <a:gd name="connsiteY2" fmla="*/ 0 h 1824627"/>
              <a:gd name="connsiteX3" fmla="*/ 12093312 w 12111164"/>
              <a:gd name="connsiteY3" fmla="*/ 1824627 h 1824627"/>
              <a:gd name="connsiteX4" fmla="*/ 4404 w 12111164"/>
              <a:gd name="connsiteY4" fmla="*/ 1811180 h 1824627"/>
              <a:gd name="connsiteX0" fmla="*/ 0 w 12268124"/>
              <a:gd name="connsiteY0" fmla="*/ 1824627 h 1824627"/>
              <a:gd name="connsiteX1" fmla="*/ 156960 w 12268124"/>
              <a:gd name="connsiteY1" fmla="*/ 1156448 h 1824627"/>
              <a:gd name="connsiteX2" fmla="*/ 12268124 w 12268124"/>
              <a:gd name="connsiteY2" fmla="*/ 0 h 1824627"/>
              <a:gd name="connsiteX3" fmla="*/ 12250272 w 12268124"/>
              <a:gd name="connsiteY3" fmla="*/ 1824627 h 1824627"/>
              <a:gd name="connsiteX4" fmla="*/ 0 w 12268124"/>
              <a:gd name="connsiteY4" fmla="*/ 1824627 h 1824627"/>
              <a:gd name="connsiteX0" fmla="*/ 0 w 12268124"/>
              <a:gd name="connsiteY0" fmla="*/ 1824627 h 1824627"/>
              <a:gd name="connsiteX1" fmla="*/ 49384 w 12268124"/>
              <a:gd name="connsiteY1" fmla="*/ 1116107 h 1824627"/>
              <a:gd name="connsiteX2" fmla="*/ 12268124 w 12268124"/>
              <a:gd name="connsiteY2" fmla="*/ 0 h 1824627"/>
              <a:gd name="connsiteX3" fmla="*/ 12250272 w 12268124"/>
              <a:gd name="connsiteY3" fmla="*/ 1824627 h 1824627"/>
              <a:gd name="connsiteX4" fmla="*/ 0 w 12268124"/>
              <a:gd name="connsiteY4" fmla="*/ 1824627 h 1824627"/>
              <a:gd name="connsiteX0" fmla="*/ 0 w 12271538"/>
              <a:gd name="connsiteY0" fmla="*/ 1824627 h 1824627"/>
              <a:gd name="connsiteX1" fmla="*/ 49384 w 12271538"/>
              <a:gd name="connsiteY1" fmla="*/ 1116107 h 1824627"/>
              <a:gd name="connsiteX2" fmla="*/ 12268124 w 12271538"/>
              <a:gd name="connsiteY2" fmla="*/ 0 h 1824627"/>
              <a:gd name="connsiteX3" fmla="*/ 12271538 w 12271538"/>
              <a:gd name="connsiteY3" fmla="*/ 1824627 h 1824627"/>
              <a:gd name="connsiteX4" fmla="*/ 0 w 12271538"/>
              <a:gd name="connsiteY4" fmla="*/ 1824627 h 1824627"/>
              <a:gd name="connsiteX0" fmla="*/ 25044 w 12222154"/>
              <a:gd name="connsiteY0" fmla="*/ 1856525 h 1856525"/>
              <a:gd name="connsiteX1" fmla="*/ 0 w 12222154"/>
              <a:gd name="connsiteY1" fmla="*/ 1116107 h 1856525"/>
              <a:gd name="connsiteX2" fmla="*/ 12218740 w 12222154"/>
              <a:gd name="connsiteY2" fmla="*/ 0 h 1856525"/>
              <a:gd name="connsiteX3" fmla="*/ 12222154 w 12222154"/>
              <a:gd name="connsiteY3" fmla="*/ 1824627 h 1856525"/>
              <a:gd name="connsiteX4" fmla="*/ 25044 w 12222154"/>
              <a:gd name="connsiteY4" fmla="*/ 1856525 h 1856525"/>
              <a:gd name="connsiteX0" fmla="*/ 25044 w 12222154"/>
              <a:gd name="connsiteY0" fmla="*/ 1845892 h 1845892"/>
              <a:gd name="connsiteX1" fmla="*/ 0 w 12222154"/>
              <a:gd name="connsiteY1" fmla="*/ 1116107 h 1845892"/>
              <a:gd name="connsiteX2" fmla="*/ 12218740 w 12222154"/>
              <a:gd name="connsiteY2" fmla="*/ 0 h 1845892"/>
              <a:gd name="connsiteX3" fmla="*/ 12222154 w 12222154"/>
              <a:gd name="connsiteY3" fmla="*/ 1824627 h 1845892"/>
              <a:gd name="connsiteX4" fmla="*/ 25044 w 12222154"/>
              <a:gd name="connsiteY4" fmla="*/ 1845892 h 1845892"/>
              <a:gd name="connsiteX0" fmla="*/ 14411 w 12222154"/>
              <a:gd name="connsiteY0" fmla="*/ 1856524 h 1856524"/>
              <a:gd name="connsiteX1" fmla="*/ 0 w 12222154"/>
              <a:gd name="connsiteY1" fmla="*/ 1116107 h 1856524"/>
              <a:gd name="connsiteX2" fmla="*/ 12218740 w 12222154"/>
              <a:gd name="connsiteY2" fmla="*/ 0 h 1856524"/>
              <a:gd name="connsiteX3" fmla="*/ 12222154 w 12222154"/>
              <a:gd name="connsiteY3" fmla="*/ 1824627 h 1856524"/>
              <a:gd name="connsiteX4" fmla="*/ 14411 w 12222154"/>
              <a:gd name="connsiteY4" fmla="*/ 1856524 h 1856524"/>
              <a:gd name="connsiteX0" fmla="*/ 14411 w 12222154"/>
              <a:gd name="connsiteY0" fmla="*/ 1861073 h 1861073"/>
              <a:gd name="connsiteX1" fmla="*/ 0 w 12222154"/>
              <a:gd name="connsiteY1" fmla="*/ 1120656 h 1861073"/>
              <a:gd name="connsiteX2" fmla="*/ 12205093 w 12222154"/>
              <a:gd name="connsiteY2" fmla="*/ 0 h 1861073"/>
              <a:gd name="connsiteX3" fmla="*/ 12222154 w 12222154"/>
              <a:gd name="connsiteY3" fmla="*/ 1829176 h 1861073"/>
              <a:gd name="connsiteX4" fmla="*/ 14411 w 12222154"/>
              <a:gd name="connsiteY4" fmla="*/ 1861073 h 1861073"/>
              <a:gd name="connsiteX0" fmla="*/ 14411 w 12205093"/>
              <a:gd name="connsiteY0" fmla="*/ 1861073 h 1861073"/>
              <a:gd name="connsiteX1" fmla="*/ 0 w 12205093"/>
              <a:gd name="connsiteY1" fmla="*/ 1120656 h 1861073"/>
              <a:gd name="connsiteX2" fmla="*/ 12205093 w 12205093"/>
              <a:gd name="connsiteY2" fmla="*/ 0 h 1861073"/>
              <a:gd name="connsiteX3" fmla="*/ 12199408 w 12205093"/>
              <a:gd name="connsiteY3" fmla="*/ 1829176 h 1861073"/>
              <a:gd name="connsiteX4" fmla="*/ 14411 w 12205093"/>
              <a:gd name="connsiteY4" fmla="*/ 1861073 h 1861073"/>
              <a:gd name="connsiteX0" fmla="*/ 14411 w 12213056"/>
              <a:gd name="connsiteY0" fmla="*/ 1861073 h 1861073"/>
              <a:gd name="connsiteX1" fmla="*/ 0 w 12213056"/>
              <a:gd name="connsiteY1" fmla="*/ 1120656 h 1861073"/>
              <a:gd name="connsiteX2" fmla="*/ 12205093 w 12213056"/>
              <a:gd name="connsiteY2" fmla="*/ 0 h 1861073"/>
              <a:gd name="connsiteX3" fmla="*/ 12213056 w 12213056"/>
              <a:gd name="connsiteY3" fmla="*/ 1829176 h 1861073"/>
              <a:gd name="connsiteX4" fmla="*/ 14411 w 12213056"/>
              <a:gd name="connsiteY4" fmla="*/ 1861073 h 1861073"/>
              <a:gd name="connsiteX0" fmla="*/ 14411 w 12213056"/>
              <a:gd name="connsiteY0" fmla="*/ 1817006 h 1829176"/>
              <a:gd name="connsiteX1" fmla="*/ 0 w 12213056"/>
              <a:gd name="connsiteY1" fmla="*/ 1120656 h 1829176"/>
              <a:gd name="connsiteX2" fmla="*/ 12205093 w 12213056"/>
              <a:gd name="connsiteY2" fmla="*/ 0 h 1829176"/>
              <a:gd name="connsiteX3" fmla="*/ 12213056 w 12213056"/>
              <a:gd name="connsiteY3" fmla="*/ 1829176 h 1829176"/>
              <a:gd name="connsiteX4" fmla="*/ 14411 w 12213056"/>
              <a:gd name="connsiteY4" fmla="*/ 1817006 h 1829176"/>
              <a:gd name="connsiteX0" fmla="*/ 14411 w 12213056"/>
              <a:gd name="connsiteY0" fmla="*/ 1820678 h 1829176"/>
              <a:gd name="connsiteX1" fmla="*/ 0 w 12213056"/>
              <a:gd name="connsiteY1" fmla="*/ 1120656 h 1829176"/>
              <a:gd name="connsiteX2" fmla="*/ 12205093 w 12213056"/>
              <a:gd name="connsiteY2" fmla="*/ 0 h 1829176"/>
              <a:gd name="connsiteX3" fmla="*/ 12213056 w 12213056"/>
              <a:gd name="connsiteY3" fmla="*/ 1829176 h 1829176"/>
              <a:gd name="connsiteX4" fmla="*/ 14411 w 12213056"/>
              <a:gd name="connsiteY4" fmla="*/ 1820678 h 1829176"/>
              <a:gd name="connsiteX0" fmla="*/ 7067 w 12205712"/>
              <a:gd name="connsiteY0" fmla="*/ 1820678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7067 w 12205712"/>
              <a:gd name="connsiteY4" fmla="*/ 1820678 h 1829176"/>
              <a:gd name="connsiteX0" fmla="*/ 3395 w 12205712"/>
              <a:gd name="connsiteY0" fmla="*/ 1813333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3395 w 12205712"/>
              <a:gd name="connsiteY4" fmla="*/ 1813333 h 1829176"/>
              <a:gd name="connsiteX0" fmla="*/ 410 w 12210072"/>
              <a:gd name="connsiteY0" fmla="*/ 1754576 h 1829176"/>
              <a:gd name="connsiteX1" fmla="*/ 4360 w 12210072"/>
              <a:gd name="connsiteY1" fmla="*/ 1124329 h 1829176"/>
              <a:gd name="connsiteX2" fmla="*/ 12202109 w 12210072"/>
              <a:gd name="connsiteY2" fmla="*/ 0 h 1829176"/>
              <a:gd name="connsiteX3" fmla="*/ 12210072 w 12210072"/>
              <a:gd name="connsiteY3" fmla="*/ 1829176 h 1829176"/>
              <a:gd name="connsiteX4" fmla="*/ 410 w 12210072"/>
              <a:gd name="connsiteY4" fmla="*/ 1754576 h 1829176"/>
              <a:gd name="connsiteX0" fmla="*/ 95201 w 12205712"/>
              <a:gd name="connsiteY0" fmla="*/ 1710508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95201 w 12205712"/>
              <a:gd name="connsiteY4" fmla="*/ 1710508 h 1829176"/>
              <a:gd name="connsiteX0" fmla="*/ 87856 w 12198367"/>
              <a:gd name="connsiteY0" fmla="*/ 1710508 h 1829176"/>
              <a:gd name="connsiteX1" fmla="*/ 0 w 12198367"/>
              <a:gd name="connsiteY1" fmla="*/ 1120657 h 1829176"/>
              <a:gd name="connsiteX2" fmla="*/ 12190404 w 12198367"/>
              <a:gd name="connsiteY2" fmla="*/ 0 h 1829176"/>
              <a:gd name="connsiteX3" fmla="*/ 12198367 w 12198367"/>
              <a:gd name="connsiteY3" fmla="*/ 1829176 h 1829176"/>
              <a:gd name="connsiteX4" fmla="*/ 87856 w 12198367"/>
              <a:gd name="connsiteY4" fmla="*/ 1710508 h 1829176"/>
              <a:gd name="connsiteX0" fmla="*/ 410 w 12202728"/>
              <a:gd name="connsiteY0" fmla="*/ 1798643 h 1829176"/>
              <a:gd name="connsiteX1" fmla="*/ 4361 w 12202728"/>
              <a:gd name="connsiteY1" fmla="*/ 1120657 h 1829176"/>
              <a:gd name="connsiteX2" fmla="*/ 12194765 w 12202728"/>
              <a:gd name="connsiteY2" fmla="*/ 0 h 1829176"/>
              <a:gd name="connsiteX3" fmla="*/ 12202728 w 12202728"/>
              <a:gd name="connsiteY3" fmla="*/ 1829176 h 1829176"/>
              <a:gd name="connsiteX4" fmla="*/ 410 w 12202728"/>
              <a:gd name="connsiteY4" fmla="*/ 1798643 h 1829176"/>
              <a:gd name="connsiteX0" fmla="*/ 410 w 12199316"/>
              <a:gd name="connsiteY0" fmla="*/ 1798643 h 1798643"/>
              <a:gd name="connsiteX1" fmla="*/ 4361 w 12199316"/>
              <a:gd name="connsiteY1" fmla="*/ 1120657 h 1798643"/>
              <a:gd name="connsiteX2" fmla="*/ 12194765 w 12199316"/>
              <a:gd name="connsiteY2" fmla="*/ 0 h 1798643"/>
              <a:gd name="connsiteX3" fmla="*/ 12199316 w 12199316"/>
              <a:gd name="connsiteY3" fmla="*/ 1754113 h 1798643"/>
              <a:gd name="connsiteX4" fmla="*/ 410 w 12199316"/>
              <a:gd name="connsiteY4" fmla="*/ 1798643 h 1798643"/>
              <a:gd name="connsiteX0" fmla="*/ 410 w 12194863"/>
              <a:gd name="connsiteY0" fmla="*/ 1798643 h 1798643"/>
              <a:gd name="connsiteX1" fmla="*/ 4361 w 12194863"/>
              <a:gd name="connsiteY1" fmla="*/ 1120657 h 1798643"/>
              <a:gd name="connsiteX2" fmla="*/ 12194765 w 12194863"/>
              <a:gd name="connsiteY2" fmla="*/ 0 h 1798643"/>
              <a:gd name="connsiteX3" fmla="*/ 12148137 w 12194863"/>
              <a:gd name="connsiteY3" fmla="*/ 1566456 h 1798643"/>
              <a:gd name="connsiteX4" fmla="*/ 410 w 12194863"/>
              <a:gd name="connsiteY4" fmla="*/ 1798643 h 1798643"/>
              <a:gd name="connsiteX0" fmla="*/ 623 w 12195076"/>
              <a:gd name="connsiteY0" fmla="*/ 1798643 h 1798643"/>
              <a:gd name="connsiteX1" fmla="*/ 1162 w 12195076"/>
              <a:gd name="connsiteY1" fmla="*/ 1120657 h 1798643"/>
              <a:gd name="connsiteX2" fmla="*/ 12194978 w 12195076"/>
              <a:gd name="connsiteY2" fmla="*/ 0 h 1798643"/>
              <a:gd name="connsiteX3" fmla="*/ 12148350 w 12195076"/>
              <a:gd name="connsiteY3" fmla="*/ 1566456 h 1798643"/>
              <a:gd name="connsiteX4" fmla="*/ 623 w 12195076"/>
              <a:gd name="connsiteY4" fmla="*/ 1798643 h 1798643"/>
              <a:gd name="connsiteX0" fmla="*/ 2873 w 12197326"/>
              <a:gd name="connsiteY0" fmla="*/ 1798643 h 1798643"/>
              <a:gd name="connsiteX1" fmla="*/ 0 w 12197326"/>
              <a:gd name="connsiteY1" fmla="*/ 1124069 h 1798643"/>
              <a:gd name="connsiteX2" fmla="*/ 12197228 w 12197326"/>
              <a:gd name="connsiteY2" fmla="*/ 0 h 1798643"/>
              <a:gd name="connsiteX3" fmla="*/ 12150600 w 12197326"/>
              <a:gd name="connsiteY3" fmla="*/ 1566456 h 1798643"/>
              <a:gd name="connsiteX4" fmla="*/ 2873 w 12197326"/>
              <a:gd name="connsiteY4" fmla="*/ 1798643 h 1798643"/>
              <a:gd name="connsiteX0" fmla="*/ 647 w 12198275"/>
              <a:gd name="connsiteY0" fmla="*/ 1798643 h 1798643"/>
              <a:gd name="connsiteX1" fmla="*/ 949 w 12198275"/>
              <a:gd name="connsiteY1" fmla="*/ 1124069 h 1798643"/>
              <a:gd name="connsiteX2" fmla="*/ 12198177 w 12198275"/>
              <a:gd name="connsiteY2" fmla="*/ 0 h 1798643"/>
              <a:gd name="connsiteX3" fmla="*/ 12151549 w 12198275"/>
              <a:gd name="connsiteY3" fmla="*/ 1566456 h 1798643"/>
              <a:gd name="connsiteX4" fmla="*/ 647 w 12198275"/>
              <a:gd name="connsiteY4" fmla="*/ 1798643 h 1798643"/>
              <a:gd name="connsiteX0" fmla="*/ 647 w 12198605"/>
              <a:gd name="connsiteY0" fmla="*/ 1798643 h 1801406"/>
              <a:gd name="connsiteX1" fmla="*/ 949 w 12198605"/>
              <a:gd name="connsiteY1" fmla="*/ 1124069 h 1801406"/>
              <a:gd name="connsiteX2" fmla="*/ 12198177 w 12198605"/>
              <a:gd name="connsiteY2" fmla="*/ 0 h 1801406"/>
              <a:gd name="connsiteX3" fmla="*/ 12192824 w 12198605"/>
              <a:gd name="connsiteY3" fmla="*/ 1801406 h 1801406"/>
              <a:gd name="connsiteX4" fmla="*/ 647 w 12198605"/>
              <a:gd name="connsiteY4" fmla="*/ 1798643 h 1801406"/>
              <a:gd name="connsiteX0" fmla="*/ 647 w 12198755"/>
              <a:gd name="connsiteY0" fmla="*/ 1798643 h 1801406"/>
              <a:gd name="connsiteX1" fmla="*/ 949 w 12198755"/>
              <a:gd name="connsiteY1" fmla="*/ 1124069 h 1801406"/>
              <a:gd name="connsiteX2" fmla="*/ 12198177 w 12198755"/>
              <a:gd name="connsiteY2" fmla="*/ 0 h 1801406"/>
              <a:gd name="connsiteX3" fmla="*/ 12195999 w 12198755"/>
              <a:gd name="connsiteY3" fmla="*/ 1801406 h 1801406"/>
              <a:gd name="connsiteX4" fmla="*/ 647 w 12198755"/>
              <a:gd name="connsiteY4" fmla="*/ 1798643 h 1801406"/>
              <a:gd name="connsiteX0" fmla="*/ 304 w 12205556"/>
              <a:gd name="connsiteY0" fmla="*/ 1798643 h 1801406"/>
              <a:gd name="connsiteX1" fmla="*/ 7750 w 12205556"/>
              <a:gd name="connsiteY1" fmla="*/ 1124069 h 1801406"/>
              <a:gd name="connsiteX2" fmla="*/ 12204978 w 12205556"/>
              <a:gd name="connsiteY2" fmla="*/ 0 h 1801406"/>
              <a:gd name="connsiteX3" fmla="*/ 12202800 w 12205556"/>
              <a:gd name="connsiteY3" fmla="*/ 1801406 h 1801406"/>
              <a:gd name="connsiteX4" fmla="*/ 304 w 12205556"/>
              <a:gd name="connsiteY4" fmla="*/ 1798643 h 1801406"/>
              <a:gd name="connsiteX0" fmla="*/ 470 w 12200960"/>
              <a:gd name="connsiteY0" fmla="*/ 1798643 h 1801406"/>
              <a:gd name="connsiteX1" fmla="*/ 3154 w 12200960"/>
              <a:gd name="connsiteY1" fmla="*/ 1124069 h 1801406"/>
              <a:gd name="connsiteX2" fmla="*/ 12200382 w 12200960"/>
              <a:gd name="connsiteY2" fmla="*/ 0 h 1801406"/>
              <a:gd name="connsiteX3" fmla="*/ 12198204 w 12200960"/>
              <a:gd name="connsiteY3" fmla="*/ 1801406 h 1801406"/>
              <a:gd name="connsiteX4" fmla="*/ 470 w 12200960"/>
              <a:gd name="connsiteY4" fmla="*/ 1798643 h 1801406"/>
              <a:gd name="connsiteX0" fmla="*/ 2079 w 12197806"/>
              <a:gd name="connsiteY0" fmla="*/ 1798643 h 1801406"/>
              <a:gd name="connsiteX1" fmla="*/ 0 w 12197806"/>
              <a:gd name="connsiteY1" fmla="*/ 1124069 h 1801406"/>
              <a:gd name="connsiteX2" fmla="*/ 12197228 w 12197806"/>
              <a:gd name="connsiteY2" fmla="*/ 0 h 1801406"/>
              <a:gd name="connsiteX3" fmla="*/ 12195050 w 12197806"/>
              <a:gd name="connsiteY3" fmla="*/ 1801406 h 1801406"/>
              <a:gd name="connsiteX4" fmla="*/ 2079 w 12197806"/>
              <a:gd name="connsiteY4" fmla="*/ 1798643 h 1801406"/>
              <a:gd name="connsiteX0" fmla="*/ 647 w 12198755"/>
              <a:gd name="connsiteY0" fmla="*/ 1791500 h 1801406"/>
              <a:gd name="connsiteX1" fmla="*/ 949 w 12198755"/>
              <a:gd name="connsiteY1" fmla="*/ 1124069 h 1801406"/>
              <a:gd name="connsiteX2" fmla="*/ 12198177 w 12198755"/>
              <a:gd name="connsiteY2" fmla="*/ 0 h 1801406"/>
              <a:gd name="connsiteX3" fmla="*/ 12195999 w 12198755"/>
              <a:gd name="connsiteY3" fmla="*/ 1801406 h 1801406"/>
              <a:gd name="connsiteX4" fmla="*/ 647 w 12198755"/>
              <a:gd name="connsiteY4" fmla="*/ 1791500 h 1801406"/>
              <a:gd name="connsiteX0" fmla="*/ 647 w 12198755"/>
              <a:gd name="connsiteY0" fmla="*/ 1803407 h 1803407"/>
              <a:gd name="connsiteX1" fmla="*/ 949 w 12198755"/>
              <a:gd name="connsiteY1" fmla="*/ 1124069 h 1803407"/>
              <a:gd name="connsiteX2" fmla="*/ 12198177 w 12198755"/>
              <a:gd name="connsiteY2" fmla="*/ 0 h 1803407"/>
              <a:gd name="connsiteX3" fmla="*/ 12195999 w 12198755"/>
              <a:gd name="connsiteY3" fmla="*/ 1801406 h 1803407"/>
              <a:gd name="connsiteX4" fmla="*/ 647 w 12198755"/>
              <a:gd name="connsiteY4" fmla="*/ 1803407 h 1803407"/>
              <a:gd name="connsiteX0" fmla="*/ 369 w 12203239"/>
              <a:gd name="connsiteY0" fmla="*/ 1805788 h 1805788"/>
              <a:gd name="connsiteX1" fmla="*/ 5433 w 12203239"/>
              <a:gd name="connsiteY1" fmla="*/ 1124069 h 1805788"/>
              <a:gd name="connsiteX2" fmla="*/ 12202661 w 12203239"/>
              <a:gd name="connsiteY2" fmla="*/ 0 h 1805788"/>
              <a:gd name="connsiteX3" fmla="*/ 12200483 w 12203239"/>
              <a:gd name="connsiteY3" fmla="*/ 1801406 h 1805788"/>
              <a:gd name="connsiteX4" fmla="*/ 369 w 12203239"/>
              <a:gd name="connsiteY4" fmla="*/ 1805788 h 1805788"/>
              <a:gd name="connsiteX0" fmla="*/ 369 w 12203239"/>
              <a:gd name="connsiteY0" fmla="*/ 1801026 h 1801406"/>
              <a:gd name="connsiteX1" fmla="*/ 5433 w 12203239"/>
              <a:gd name="connsiteY1" fmla="*/ 1124069 h 1801406"/>
              <a:gd name="connsiteX2" fmla="*/ 12202661 w 12203239"/>
              <a:gd name="connsiteY2" fmla="*/ 0 h 1801406"/>
              <a:gd name="connsiteX3" fmla="*/ 12200483 w 12203239"/>
              <a:gd name="connsiteY3" fmla="*/ 1801406 h 1801406"/>
              <a:gd name="connsiteX4" fmla="*/ 369 w 12203239"/>
              <a:gd name="connsiteY4" fmla="*/ 1801026 h 1801406"/>
              <a:gd name="connsiteX0" fmla="*/ 469 w 12203339"/>
              <a:gd name="connsiteY0" fmla="*/ 1801026 h 1801406"/>
              <a:gd name="connsiteX1" fmla="*/ 3152 w 12203339"/>
              <a:gd name="connsiteY1" fmla="*/ 1124069 h 1801406"/>
              <a:gd name="connsiteX2" fmla="*/ 12202761 w 12203339"/>
              <a:gd name="connsiteY2" fmla="*/ 0 h 1801406"/>
              <a:gd name="connsiteX3" fmla="*/ 12200583 w 12203339"/>
              <a:gd name="connsiteY3" fmla="*/ 1801406 h 1801406"/>
              <a:gd name="connsiteX4" fmla="*/ 469 w 12203339"/>
              <a:gd name="connsiteY4" fmla="*/ 1801026 h 1801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3339" h="1801406">
                <a:moveTo>
                  <a:pt x="469" y="1801026"/>
                </a:moveTo>
                <a:cubicBezTo>
                  <a:pt x="-1887" y="1568910"/>
                  <a:pt x="5508" y="1356185"/>
                  <a:pt x="3152" y="1124069"/>
                </a:cubicBezTo>
                <a:lnTo>
                  <a:pt x="12202761" y="0"/>
                </a:lnTo>
                <a:cubicBezTo>
                  <a:pt x="12205415" y="609725"/>
                  <a:pt x="12197929" y="1191681"/>
                  <a:pt x="12200583" y="1801406"/>
                </a:cubicBezTo>
                <a:lnTo>
                  <a:pt x="469" y="1801026"/>
                </a:lnTo>
                <a:close/>
              </a:path>
            </a:pathLst>
          </a:custGeom>
          <a:solidFill>
            <a:srgbClr val="006C7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a:t>
            </a:r>
          </a:p>
        </p:txBody>
      </p:sp>
      <p:sp>
        <p:nvSpPr>
          <p:cNvPr id="8" name="Triangle 11">
            <a:extLst>
              <a:ext uri="{FF2B5EF4-FFF2-40B4-BE49-F238E27FC236}">
                <a16:creationId xmlns:a16="http://schemas.microsoft.com/office/drawing/2014/main" xmlns="" id="{5F120A03-C0E7-4F9E-BCB6-422AD7A6FEC8}"/>
              </a:ext>
            </a:extLst>
          </p:cNvPr>
          <p:cNvSpPr/>
          <p:nvPr userDrawn="1"/>
        </p:nvSpPr>
        <p:spPr>
          <a:xfrm rot="10800000">
            <a:off x="-5117" y="2938"/>
            <a:ext cx="9153879" cy="1688709"/>
          </a:xfrm>
          <a:custGeom>
            <a:avLst/>
            <a:gdLst>
              <a:gd name="connsiteX0" fmla="*/ 0 w 12192000"/>
              <a:gd name="connsiteY0" fmla="*/ 1715410 h 1715410"/>
              <a:gd name="connsiteX1" fmla="*/ 0 w 12192000"/>
              <a:gd name="connsiteY1" fmla="*/ 0 h 1715410"/>
              <a:gd name="connsiteX2" fmla="*/ 12192000 w 12192000"/>
              <a:gd name="connsiteY2" fmla="*/ 1715410 h 1715410"/>
              <a:gd name="connsiteX3" fmla="*/ 0 w 12192000"/>
              <a:gd name="connsiteY3" fmla="*/ 1715410 h 1715410"/>
              <a:gd name="connsiteX0" fmla="*/ 0 w 12192000"/>
              <a:gd name="connsiteY0" fmla="*/ 1708065 h 1715410"/>
              <a:gd name="connsiteX1" fmla="*/ 0 w 12192000"/>
              <a:gd name="connsiteY1" fmla="*/ 0 h 1715410"/>
              <a:gd name="connsiteX2" fmla="*/ 12192000 w 12192000"/>
              <a:gd name="connsiteY2" fmla="*/ 1715410 h 1715410"/>
              <a:gd name="connsiteX3" fmla="*/ 0 w 12192000"/>
              <a:gd name="connsiteY3" fmla="*/ 1708065 h 1715410"/>
              <a:gd name="connsiteX0" fmla="*/ 0 w 12192000"/>
              <a:gd name="connsiteY0" fmla="*/ 1708065 h 1715410"/>
              <a:gd name="connsiteX1" fmla="*/ 11017 w 12192000"/>
              <a:gd name="connsiteY1" fmla="*/ 0 h 1715410"/>
              <a:gd name="connsiteX2" fmla="*/ 12192000 w 12192000"/>
              <a:gd name="connsiteY2" fmla="*/ 1715410 h 1715410"/>
              <a:gd name="connsiteX3" fmla="*/ 0 w 12192000"/>
              <a:gd name="connsiteY3" fmla="*/ 1708065 h 1715410"/>
              <a:gd name="connsiteX0" fmla="*/ 0 w 12192000"/>
              <a:gd name="connsiteY0" fmla="*/ 1708065 h 1715410"/>
              <a:gd name="connsiteX1" fmla="*/ 3673 w 12192000"/>
              <a:gd name="connsiteY1" fmla="*/ 0 h 1715410"/>
              <a:gd name="connsiteX2" fmla="*/ 12192000 w 12192000"/>
              <a:gd name="connsiteY2" fmla="*/ 1715410 h 1715410"/>
              <a:gd name="connsiteX3" fmla="*/ 0 w 12192000"/>
              <a:gd name="connsiteY3" fmla="*/ 1708065 h 1715410"/>
              <a:gd name="connsiteX0" fmla="*/ 1061 w 12189388"/>
              <a:gd name="connsiteY0" fmla="*/ 1708065 h 1715410"/>
              <a:gd name="connsiteX1" fmla="*/ 1061 w 12189388"/>
              <a:gd name="connsiteY1" fmla="*/ 0 h 1715410"/>
              <a:gd name="connsiteX2" fmla="*/ 12189388 w 12189388"/>
              <a:gd name="connsiteY2" fmla="*/ 1715410 h 1715410"/>
              <a:gd name="connsiteX3" fmla="*/ 1061 w 12189388"/>
              <a:gd name="connsiteY3" fmla="*/ 1708065 h 1715410"/>
              <a:gd name="connsiteX0" fmla="*/ 1061 w 12189388"/>
              <a:gd name="connsiteY0" fmla="*/ 1708065 h 1715410"/>
              <a:gd name="connsiteX1" fmla="*/ 1061 w 12189388"/>
              <a:gd name="connsiteY1" fmla="*/ 0 h 1715410"/>
              <a:gd name="connsiteX2" fmla="*/ 12189388 w 12189388"/>
              <a:gd name="connsiteY2" fmla="*/ 1715410 h 1715410"/>
              <a:gd name="connsiteX3" fmla="*/ 1061 w 12189388"/>
              <a:gd name="connsiteY3" fmla="*/ 1708065 h 1715410"/>
              <a:gd name="connsiteX0" fmla="*/ 0 w 12191999"/>
              <a:gd name="connsiteY0" fmla="*/ 1693376 h 1715410"/>
              <a:gd name="connsiteX1" fmla="*/ 3672 w 12191999"/>
              <a:gd name="connsiteY1" fmla="*/ 0 h 1715410"/>
              <a:gd name="connsiteX2" fmla="*/ 12191999 w 12191999"/>
              <a:gd name="connsiteY2" fmla="*/ 1715410 h 1715410"/>
              <a:gd name="connsiteX3" fmla="*/ 0 w 12191999"/>
              <a:gd name="connsiteY3" fmla="*/ 1693376 h 1715410"/>
              <a:gd name="connsiteX0" fmla="*/ 1060 w 12193059"/>
              <a:gd name="connsiteY0" fmla="*/ 1693376 h 1715410"/>
              <a:gd name="connsiteX1" fmla="*/ 1059 w 12193059"/>
              <a:gd name="connsiteY1" fmla="*/ 0 h 1715410"/>
              <a:gd name="connsiteX2" fmla="*/ 12193059 w 12193059"/>
              <a:gd name="connsiteY2" fmla="*/ 1715410 h 1715410"/>
              <a:gd name="connsiteX3" fmla="*/ 1060 w 12193059"/>
              <a:gd name="connsiteY3" fmla="*/ 1693376 h 1715410"/>
              <a:gd name="connsiteX0" fmla="*/ 33289 w 12192237"/>
              <a:gd name="connsiteY0" fmla="*/ 1652981 h 1715410"/>
              <a:gd name="connsiteX1" fmla="*/ 237 w 12192237"/>
              <a:gd name="connsiteY1" fmla="*/ 0 h 1715410"/>
              <a:gd name="connsiteX2" fmla="*/ 12192237 w 12192237"/>
              <a:gd name="connsiteY2" fmla="*/ 1715410 h 1715410"/>
              <a:gd name="connsiteX3" fmla="*/ 33289 w 12192237"/>
              <a:gd name="connsiteY3" fmla="*/ 1652981 h 1715410"/>
              <a:gd name="connsiteX0" fmla="*/ 1060 w 12193059"/>
              <a:gd name="connsiteY0" fmla="*/ 1682359 h 1715410"/>
              <a:gd name="connsiteX1" fmla="*/ 1059 w 12193059"/>
              <a:gd name="connsiteY1" fmla="*/ 0 h 1715410"/>
              <a:gd name="connsiteX2" fmla="*/ 12193059 w 12193059"/>
              <a:gd name="connsiteY2" fmla="*/ 1715410 h 1715410"/>
              <a:gd name="connsiteX3" fmla="*/ 1060 w 12193059"/>
              <a:gd name="connsiteY3" fmla="*/ 1682359 h 1715410"/>
              <a:gd name="connsiteX0" fmla="*/ 1060 w 12189647"/>
              <a:gd name="connsiteY0" fmla="*/ 1682359 h 1682359"/>
              <a:gd name="connsiteX1" fmla="*/ 1059 w 12189647"/>
              <a:gd name="connsiteY1" fmla="*/ 0 h 1682359"/>
              <a:gd name="connsiteX2" fmla="*/ 12189647 w 12189647"/>
              <a:gd name="connsiteY2" fmla="*/ 1674467 h 1682359"/>
              <a:gd name="connsiteX3" fmla="*/ 1060 w 12189647"/>
              <a:gd name="connsiteY3" fmla="*/ 1682359 h 1682359"/>
              <a:gd name="connsiteX0" fmla="*/ 1060 w 12169175"/>
              <a:gd name="connsiteY0" fmla="*/ 1682359 h 1682359"/>
              <a:gd name="connsiteX1" fmla="*/ 1059 w 12169175"/>
              <a:gd name="connsiteY1" fmla="*/ 0 h 1682359"/>
              <a:gd name="connsiteX2" fmla="*/ 12169175 w 12169175"/>
              <a:gd name="connsiteY2" fmla="*/ 1674467 h 1682359"/>
              <a:gd name="connsiteX3" fmla="*/ 1060 w 12169175"/>
              <a:gd name="connsiteY3" fmla="*/ 1682359 h 1682359"/>
              <a:gd name="connsiteX0" fmla="*/ 1060 w 12196471"/>
              <a:gd name="connsiteY0" fmla="*/ 1682359 h 1682359"/>
              <a:gd name="connsiteX1" fmla="*/ 1059 w 12196471"/>
              <a:gd name="connsiteY1" fmla="*/ 0 h 1682359"/>
              <a:gd name="connsiteX2" fmla="*/ 12196471 w 12196471"/>
              <a:gd name="connsiteY2" fmla="*/ 1674467 h 1682359"/>
              <a:gd name="connsiteX3" fmla="*/ 1060 w 12196471"/>
              <a:gd name="connsiteY3" fmla="*/ 1682359 h 1682359"/>
              <a:gd name="connsiteX0" fmla="*/ 1060 w 12213530"/>
              <a:gd name="connsiteY0" fmla="*/ 1682359 h 1682359"/>
              <a:gd name="connsiteX1" fmla="*/ 1059 w 12213530"/>
              <a:gd name="connsiteY1" fmla="*/ 0 h 1682359"/>
              <a:gd name="connsiteX2" fmla="*/ 12213530 w 12213530"/>
              <a:gd name="connsiteY2" fmla="*/ 1677879 h 1682359"/>
              <a:gd name="connsiteX3" fmla="*/ 1060 w 12213530"/>
              <a:gd name="connsiteY3" fmla="*/ 1682359 h 1682359"/>
              <a:gd name="connsiteX0" fmla="*/ 1060 w 12199882"/>
              <a:gd name="connsiteY0" fmla="*/ 1682359 h 1684703"/>
              <a:gd name="connsiteX1" fmla="*/ 1059 w 12199882"/>
              <a:gd name="connsiteY1" fmla="*/ 0 h 1684703"/>
              <a:gd name="connsiteX2" fmla="*/ 12199882 w 12199882"/>
              <a:gd name="connsiteY2" fmla="*/ 1684703 h 1684703"/>
              <a:gd name="connsiteX3" fmla="*/ 1060 w 12199882"/>
              <a:gd name="connsiteY3" fmla="*/ 1682359 h 1684703"/>
              <a:gd name="connsiteX0" fmla="*/ 0 w 12205172"/>
              <a:gd name="connsiteY0" fmla="*/ 1688709 h 1688709"/>
              <a:gd name="connsiteX1" fmla="*/ 6349 w 12205172"/>
              <a:gd name="connsiteY1" fmla="*/ 0 h 1688709"/>
              <a:gd name="connsiteX2" fmla="*/ 12205172 w 12205172"/>
              <a:gd name="connsiteY2" fmla="*/ 1684703 h 1688709"/>
              <a:gd name="connsiteX3" fmla="*/ 0 w 12205172"/>
              <a:gd name="connsiteY3" fmla="*/ 1688709 h 1688709"/>
            </a:gdLst>
            <a:ahLst/>
            <a:cxnLst>
              <a:cxn ang="0">
                <a:pos x="connsiteX0" y="connsiteY0"/>
              </a:cxn>
              <a:cxn ang="0">
                <a:pos x="connsiteX1" y="connsiteY1"/>
              </a:cxn>
              <a:cxn ang="0">
                <a:pos x="connsiteX2" y="connsiteY2"/>
              </a:cxn>
              <a:cxn ang="0">
                <a:pos x="connsiteX3" y="connsiteY3"/>
              </a:cxn>
            </a:cxnLst>
            <a:rect l="l" t="t" r="r" b="b"/>
            <a:pathLst>
              <a:path w="12205172" h="1688709">
                <a:moveTo>
                  <a:pt x="0" y="1688709"/>
                </a:moveTo>
                <a:cubicBezTo>
                  <a:pt x="3672" y="1119354"/>
                  <a:pt x="2677" y="569355"/>
                  <a:pt x="6349" y="0"/>
                </a:cubicBezTo>
                <a:lnTo>
                  <a:pt x="12205172" y="1684703"/>
                </a:lnTo>
                <a:lnTo>
                  <a:pt x="0" y="1688709"/>
                </a:lnTo>
                <a:close/>
              </a:path>
            </a:pathLst>
          </a:custGeom>
          <a:solidFill>
            <a:srgbClr val="17788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9574BAA-4979-4D28-B11D-6E5919CBE198}"/>
              </a:ext>
            </a:extLst>
          </p:cNvPr>
          <p:cNvSpPr>
            <a:spLocks noGrp="1"/>
          </p:cNvSpPr>
          <p:nvPr>
            <p:ph type="title"/>
          </p:nvPr>
        </p:nvSpPr>
        <p:spPr>
          <a:xfrm>
            <a:off x="628650" y="237098"/>
            <a:ext cx="7886700" cy="656851"/>
          </a:xfrm>
        </p:spPr>
        <p:txBody>
          <a:bodyPr>
            <a:normAutofit/>
          </a:bodyPr>
          <a:lstStyle>
            <a:lvl1pPr algn="l">
              <a:defRPr sz="3600" cap="all" spc="300" baseline="0">
                <a:solidFill>
                  <a:schemeClr val="bg1"/>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xmlns="" id="{7986744E-8B04-45CD-9B12-A560C54F3B82}"/>
              </a:ext>
            </a:extLst>
          </p:cNvPr>
          <p:cNvSpPr txBox="1"/>
          <p:nvPr userDrawn="1"/>
        </p:nvSpPr>
        <p:spPr>
          <a:xfrm>
            <a:off x="6200571" y="6333148"/>
            <a:ext cx="2453399" cy="276999"/>
          </a:xfrm>
          <a:prstGeom prst="rect">
            <a:avLst/>
          </a:prstGeom>
          <a:noFill/>
        </p:spPr>
        <p:txBody>
          <a:bodyPr wrap="square" rtlCol="0">
            <a:spAutoFit/>
          </a:bodyPr>
          <a:lstStyle/>
          <a:p>
            <a:r>
              <a:rPr lang="en-US" sz="1200" dirty="0">
                <a:solidFill>
                  <a:schemeClr val="tx1"/>
                </a:solidFill>
              </a:rPr>
              <a:t>©2020 National Main Street Center</a:t>
            </a:r>
          </a:p>
        </p:txBody>
      </p:sp>
    </p:spTree>
    <p:extLst>
      <p:ext uri="{BB962C8B-B14F-4D97-AF65-F5344CB8AC3E}">
        <p14:creationId xmlns:p14="http://schemas.microsoft.com/office/powerpoint/2010/main" val="2325375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Green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97F5647-8830-4219-AC43-F46B0C466440}"/>
              </a:ext>
            </a:extLst>
          </p:cNvPr>
          <p:cNvSpPr>
            <a:spLocks noGrp="1"/>
          </p:cNvSpPr>
          <p:nvPr>
            <p:ph idx="1"/>
          </p:nvPr>
        </p:nvSpPr>
        <p:spPr/>
        <p:txBody>
          <a:bodyPr/>
          <a:lstStyle>
            <a:lvl1pPr marL="228594" indent="-228594">
              <a:lnSpc>
                <a:spcPct val="100000"/>
              </a:lnSpc>
              <a:spcBef>
                <a:spcPts val="1200"/>
              </a:spcBef>
              <a:buClr>
                <a:srgbClr val="629B33"/>
              </a:buClr>
              <a:buFont typeface="Calibri" panose="020F0502020204030204" pitchFamily="34" charset="0"/>
              <a:buChar char="+"/>
              <a:defRPr/>
            </a:lvl1pPr>
            <a:lvl2pPr marL="685783" indent="-228594">
              <a:lnSpc>
                <a:spcPct val="100000"/>
              </a:lnSpc>
              <a:spcBef>
                <a:spcPts val="1200"/>
              </a:spcBef>
              <a:buClr>
                <a:srgbClr val="629B33"/>
              </a:buClr>
              <a:buFont typeface="Calibri" panose="020F0502020204030204" pitchFamily="34" charset="0"/>
              <a:buChar char="–"/>
              <a:defRPr/>
            </a:lvl2pPr>
            <a:lvl3pPr marL="1142971" indent="-228594">
              <a:lnSpc>
                <a:spcPct val="100000"/>
              </a:lnSpc>
              <a:spcBef>
                <a:spcPts val="1200"/>
              </a:spcBef>
              <a:buClr>
                <a:srgbClr val="629B33"/>
              </a:buClr>
              <a:buFont typeface="Calibri" panose="020F0502020204030204" pitchFamily="34" charset="0"/>
              <a:buChar char="–"/>
              <a:defRPr/>
            </a:lvl3pPr>
            <a:lvl4pPr marL="1600160" indent="-228594">
              <a:lnSpc>
                <a:spcPct val="100000"/>
              </a:lnSpc>
              <a:spcBef>
                <a:spcPts val="1200"/>
              </a:spcBef>
              <a:buClr>
                <a:srgbClr val="629B33"/>
              </a:buClr>
              <a:buFont typeface="Calibri" panose="020F0502020204030204" pitchFamily="34" charset="0"/>
              <a:buChar char="–"/>
              <a:defRPr/>
            </a:lvl4pPr>
            <a:lvl5pPr marL="2057349" indent="-228594">
              <a:lnSpc>
                <a:spcPct val="100000"/>
              </a:lnSpc>
              <a:spcBef>
                <a:spcPts val="1200"/>
              </a:spcBef>
              <a:buClr>
                <a:srgbClr val="629B33"/>
              </a:buClr>
              <a:buFont typeface="Calibri" panose="020F050202020403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riangle 6">
            <a:extLst>
              <a:ext uri="{FF2B5EF4-FFF2-40B4-BE49-F238E27FC236}">
                <a16:creationId xmlns:a16="http://schemas.microsoft.com/office/drawing/2014/main" xmlns="" id="{AE759738-CD03-4071-BBFD-5B5BDE14E34F}"/>
              </a:ext>
            </a:extLst>
          </p:cNvPr>
          <p:cNvSpPr/>
          <p:nvPr userDrawn="1"/>
        </p:nvSpPr>
        <p:spPr>
          <a:xfrm rot="10800000">
            <a:off x="-3586" y="4001"/>
            <a:ext cx="9152504" cy="1801406"/>
          </a:xfrm>
          <a:custGeom>
            <a:avLst/>
            <a:gdLst>
              <a:gd name="connsiteX0" fmla="*/ 0 w 18987249"/>
              <a:gd name="connsiteY0" fmla="*/ 1918756 h 1918756"/>
              <a:gd name="connsiteX1" fmla="*/ 479689 w 18987249"/>
              <a:gd name="connsiteY1" fmla="*/ 0 h 1918756"/>
              <a:gd name="connsiteX2" fmla="*/ 18507560 w 18987249"/>
              <a:gd name="connsiteY2" fmla="*/ 0 h 1918756"/>
              <a:gd name="connsiteX3" fmla="*/ 18987249 w 18987249"/>
              <a:gd name="connsiteY3" fmla="*/ 1918756 h 1918756"/>
              <a:gd name="connsiteX4" fmla="*/ 0 w 18987249"/>
              <a:gd name="connsiteY4" fmla="*/ 1918756 h 1918756"/>
              <a:gd name="connsiteX0" fmla="*/ 0 w 18987249"/>
              <a:gd name="connsiteY0" fmla="*/ 1918756 h 1918756"/>
              <a:gd name="connsiteX1" fmla="*/ 3599407 w 18987249"/>
              <a:gd name="connsiteY1" fmla="*/ 1102659 h 1918756"/>
              <a:gd name="connsiteX2" fmla="*/ 18507560 w 18987249"/>
              <a:gd name="connsiteY2" fmla="*/ 0 h 1918756"/>
              <a:gd name="connsiteX3" fmla="*/ 18987249 w 18987249"/>
              <a:gd name="connsiteY3" fmla="*/ 1918756 h 1918756"/>
              <a:gd name="connsiteX4" fmla="*/ 0 w 18987249"/>
              <a:gd name="connsiteY4" fmla="*/ 1918756 h 1918756"/>
              <a:gd name="connsiteX0" fmla="*/ 3298934 w 15387842"/>
              <a:gd name="connsiteY0" fmla="*/ 1905309 h 1918756"/>
              <a:gd name="connsiteX1" fmla="*/ 0 w 15387842"/>
              <a:gd name="connsiteY1" fmla="*/ 1102659 h 1918756"/>
              <a:gd name="connsiteX2" fmla="*/ 14908153 w 15387842"/>
              <a:gd name="connsiteY2" fmla="*/ 0 h 1918756"/>
              <a:gd name="connsiteX3" fmla="*/ 15387842 w 15387842"/>
              <a:gd name="connsiteY3" fmla="*/ 1918756 h 1918756"/>
              <a:gd name="connsiteX4" fmla="*/ 3298934 w 15387842"/>
              <a:gd name="connsiteY4" fmla="*/ 1905309 h 1918756"/>
              <a:gd name="connsiteX0" fmla="*/ 4404 w 12093312"/>
              <a:gd name="connsiteY0" fmla="*/ 1905309 h 1918756"/>
              <a:gd name="connsiteX1" fmla="*/ 0 w 12093312"/>
              <a:gd name="connsiteY1" fmla="*/ 1250577 h 1918756"/>
              <a:gd name="connsiteX2" fmla="*/ 11613623 w 12093312"/>
              <a:gd name="connsiteY2" fmla="*/ 0 h 1918756"/>
              <a:gd name="connsiteX3" fmla="*/ 12093312 w 12093312"/>
              <a:gd name="connsiteY3" fmla="*/ 1918756 h 1918756"/>
              <a:gd name="connsiteX4" fmla="*/ 4404 w 12093312"/>
              <a:gd name="connsiteY4" fmla="*/ 1905309 h 1918756"/>
              <a:gd name="connsiteX0" fmla="*/ 4404 w 12111164"/>
              <a:gd name="connsiteY0" fmla="*/ 1811180 h 1824627"/>
              <a:gd name="connsiteX1" fmla="*/ 0 w 12111164"/>
              <a:gd name="connsiteY1" fmla="*/ 1156448 h 1824627"/>
              <a:gd name="connsiteX2" fmla="*/ 12111164 w 12111164"/>
              <a:gd name="connsiteY2" fmla="*/ 0 h 1824627"/>
              <a:gd name="connsiteX3" fmla="*/ 12093312 w 12111164"/>
              <a:gd name="connsiteY3" fmla="*/ 1824627 h 1824627"/>
              <a:gd name="connsiteX4" fmla="*/ 4404 w 12111164"/>
              <a:gd name="connsiteY4" fmla="*/ 1811180 h 1824627"/>
              <a:gd name="connsiteX0" fmla="*/ 0 w 12268124"/>
              <a:gd name="connsiteY0" fmla="*/ 1824627 h 1824627"/>
              <a:gd name="connsiteX1" fmla="*/ 156960 w 12268124"/>
              <a:gd name="connsiteY1" fmla="*/ 1156448 h 1824627"/>
              <a:gd name="connsiteX2" fmla="*/ 12268124 w 12268124"/>
              <a:gd name="connsiteY2" fmla="*/ 0 h 1824627"/>
              <a:gd name="connsiteX3" fmla="*/ 12250272 w 12268124"/>
              <a:gd name="connsiteY3" fmla="*/ 1824627 h 1824627"/>
              <a:gd name="connsiteX4" fmla="*/ 0 w 12268124"/>
              <a:gd name="connsiteY4" fmla="*/ 1824627 h 1824627"/>
              <a:gd name="connsiteX0" fmla="*/ 0 w 12268124"/>
              <a:gd name="connsiteY0" fmla="*/ 1824627 h 1824627"/>
              <a:gd name="connsiteX1" fmla="*/ 49384 w 12268124"/>
              <a:gd name="connsiteY1" fmla="*/ 1116107 h 1824627"/>
              <a:gd name="connsiteX2" fmla="*/ 12268124 w 12268124"/>
              <a:gd name="connsiteY2" fmla="*/ 0 h 1824627"/>
              <a:gd name="connsiteX3" fmla="*/ 12250272 w 12268124"/>
              <a:gd name="connsiteY3" fmla="*/ 1824627 h 1824627"/>
              <a:gd name="connsiteX4" fmla="*/ 0 w 12268124"/>
              <a:gd name="connsiteY4" fmla="*/ 1824627 h 1824627"/>
              <a:gd name="connsiteX0" fmla="*/ 0 w 12271538"/>
              <a:gd name="connsiteY0" fmla="*/ 1824627 h 1824627"/>
              <a:gd name="connsiteX1" fmla="*/ 49384 w 12271538"/>
              <a:gd name="connsiteY1" fmla="*/ 1116107 h 1824627"/>
              <a:gd name="connsiteX2" fmla="*/ 12268124 w 12271538"/>
              <a:gd name="connsiteY2" fmla="*/ 0 h 1824627"/>
              <a:gd name="connsiteX3" fmla="*/ 12271538 w 12271538"/>
              <a:gd name="connsiteY3" fmla="*/ 1824627 h 1824627"/>
              <a:gd name="connsiteX4" fmla="*/ 0 w 12271538"/>
              <a:gd name="connsiteY4" fmla="*/ 1824627 h 1824627"/>
              <a:gd name="connsiteX0" fmla="*/ 25044 w 12222154"/>
              <a:gd name="connsiteY0" fmla="*/ 1856525 h 1856525"/>
              <a:gd name="connsiteX1" fmla="*/ 0 w 12222154"/>
              <a:gd name="connsiteY1" fmla="*/ 1116107 h 1856525"/>
              <a:gd name="connsiteX2" fmla="*/ 12218740 w 12222154"/>
              <a:gd name="connsiteY2" fmla="*/ 0 h 1856525"/>
              <a:gd name="connsiteX3" fmla="*/ 12222154 w 12222154"/>
              <a:gd name="connsiteY3" fmla="*/ 1824627 h 1856525"/>
              <a:gd name="connsiteX4" fmla="*/ 25044 w 12222154"/>
              <a:gd name="connsiteY4" fmla="*/ 1856525 h 1856525"/>
              <a:gd name="connsiteX0" fmla="*/ 25044 w 12222154"/>
              <a:gd name="connsiteY0" fmla="*/ 1845892 h 1845892"/>
              <a:gd name="connsiteX1" fmla="*/ 0 w 12222154"/>
              <a:gd name="connsiteY1" fmla="*/ 1116107 h 1845892"/>
              <a:gd name="connsiteX2" fmla="*/ 12218740 w 12222154"/>
              <a:gd name="connsiteY2" fmla="*/ 0 h 1845892"/>
              <a:gd name="connsiteX3" fmla="*/ 12222154 w 12222154"/>
              <a:gd name="connsiteY3" fmla="*/ 1824627 h 1845892"/>
              <a:gd name="connsiteX4" fmla="*/ 25044 w 12222154"/>
              <a:gd name="connsiteY4" fmla="*/ 1845892 h 1845892"/>
              <a:gd name="connsiteX0" fmla="*/ 14411 w 12222154"/>
              <a:gd name="connsiteY0" fmla="*/ 1856524 h 1856524"/>
              <a:gd name="connsiteX1" fmla="*/ 0 w 12222154"/>
              <a:gd name="connsiteY1" fmla="*/ 1116107 h 1856524"/>
              <a:gd name="connsiteX2" fmla="*/ 12218740 w 12222154"/>
              <a:gd name="connsiteY2" fmla="*/ 0 h 1856524"/>
              <a:gd name="connsiteX3" fmla="*/ 12222154 w 12222154"/>
              <a:gd name="connsiteY3" fmla="*/ 1824627 h 1856524"/>
              <a:gd name="connsiteX4" fmla="*/ 14411 w 12222154"/>
              <a:gd name="connsiteY4" fmla="*/ 1856524 h 1856524"/>
              <a:gd name="connsiteX0" fmla="*/ 14411 w 12222154"/>
              <a:gd name="connsiteY0" fmla="*/ 1861073 h 1861073"/>
              <a:gd name="connsiteX1" fmla="*/ 0 w 12222154"/>
              <a:gd name="connsiteY1" fmla="*/ 1120656 h 1861073"/>
              <a:gd name="connsiteX2" fmla="*/ 12205093 w 12222154"/>
              <a:gd name="connsiteY2" fmla="*/ 0 h 1861073"/>
              <a:gd name="connsiteX3" fmla="*/ 12222154 w 12222154"/>
              <a:gd name="connsiteY3" fmla="*/ 1829176 h 1861073"/>
              <a:gd name="connsiteX4" fmla="*/ 14411 w 12222154"/>
              <a:gd name="connsiteY4" fmla="*/ 1861073 h 1861073"/>
              <a:gd name="connsiteX0" fmla="*/ 14411 w 12205093"/>
              <a:gd name="connsiteY0" fmla="*/ 1861073 h 1861073"/>
              <a:gd name="connsiteX1" fmla="*/ 0 w 12205093"/>
              <a:gd name="connsiteY1" fmla="*/ 1120656 h 1861073"/>
              <a:gd name="connsiteX2" fmla="*/ 12205093 w 12205093"/>
              <a:gd name="connsiteY2" fmla="*/ 0 h 1861073"/>
              <a:gd name="connsiteX3" fmla="*/ 12199408 w 12205093"/>
              <a:gd name="connsiteY3" fmla="*/ 1829176 h 1861073"/>
              <a:gd name="connsiteX4" fmla="*/ 14411 w 12205093"/>
              <a:gd name="connsiteY4" fmla="*/ 1861073 h 1861073"/>
              <a:gd name="connsiteX0" fmla="*/ 14411 w 12213056"/>
              <a:gd name="connsiteY0" fmla="*/ 1861073 h 1861073"/>
              <a:gd name="connsiteX1" fmla="*/ 0 w 12213056"/>
              <a:gd name="connsiteY1" fmla="*/ 1120656 h 1861073"/>
              <a:gd name="connsiteX2" fmla="*/ 12205093 w 12213056"/>
              <a:gd name="connsiteY2" fmla="*/ 0 h 1861073"/>
              <a:gd name="connsiteX3" fmla="*/ 12213056 w 12213056"/>
              <a:gd name="connsiteY3" fmla="*/ 1829176 h 1861073"/>
              <a:gd name="connsiteX4" fmla="*/ 14411 w 12213056"/>
              <a:gd name="connsiteY4" fmla="*/ 1861073 h 1861073"/>
              <a:gd name="connsiteX0" fmla="*/ 14411 w 12213056"/>
              <a:gd name="connsiteY0" fmla="*/ 1817006 h 1829176"/>
              <a:gd name="connsiteX1" fmla="*/ 0 w 12213056"/>
              <a:gd name="connsiteY1" fmla="*/ 1120656 h 1829176"/>
              <a:gd name="connsiteX2" fmla="*/ 12205093 w 12213056"/>
              <a:gd name="connsiteY2" fmla="*/ 0 h 1829176"/>
              <a:gd name="connsiteX3" fmla="*/ 12213056 w 12213056"/>
              <a:gd name="connsiteY3" fmla="*/ 1829176 h 1829176"/>
              <a:gd name="connsiteX4" fmla="*/ 14411 w 12213056"/>
              <a:gd name="connsiteY4" fmla="*/ 1817006 h 1829176"/>
              <a:gd name="connsiteX0" fmla="*/ 14411 w 12213056"/>
              <a:gd name="connsiteY0" fmla="*/ 1820678 h 1829176"/>
              <a:gd name="connsiteX1" fmla="*/ 0 w 12213056"/>
              <a:gd name="connsiteY1" fmla="*/ 1120656 h 1829176"/>
              <a:gd name="connsiteX2" fmla="*/ 12205093 w 12213056"/>
              <a:gd name="connsiteY2" fmla="*/ 0 h 1829176"/>
              <a:gd name="connsiteX3" fmla="*/ 12213056 w 12213056"/>
              <a:gd name="connsiteY3" fmla="*/ 1829176 h 1829176"/>
              <a:gd name="connsiteX4" fmla="*/ 14411 w 12213056"/>
              <a:gd name="connsiteY4" fmla="*/ 1820678 h 1829176"/>
              <a:gd name="connsiteX0" fmla="*/ 7067 w 12205712"/>
              <a:gd name="connsiteY0" fmla="*/ 1820678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7067 w 12205712"/>
              <a:gd name="connsiteY4" fmla="*/ 1820678 h 1829176"/>
              <a:gd name="connsiteX0" fmla="*/ 3395 w 12205712"/>
              <a:gd name="connsiteY0" fmla="*/ 1813333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3395 w 12205712"/>
              <a:gd name="connsiteY4" fmla="*/ 1813333 h 1829176"/>
              <a:gd name="connsiteX0" fmla="*/ 410 w 12210072"/>
              <a:gd name="connsiteY0" fmla="*/ 1754576 h 1829176"/>
              <a:gd name="connsiteX1" fmla="*/ 4360 w 12210072"/>
              <a:gd name="connsiteY1" fmla="*/ 1124329 h 1829176"/>
              <a:gd name="connsiteX2" fmla="*/ 12202109 w 12210072"/>
              <a:gd name="connsiteY2" fmla="*/ 0 h 1829176"/>
              <a:gd name="connsiteX3" fmla="*/ 12210072 w 12210072"/>
              <a:gd name="connsiteY3" fmla="*/ 1829176 h 1829176"/>
              <a:gd name="connsiteX4" fmla="*/ 410 w 12210072"/>
              <a:gd name="connsiteY4" fmla="*/ 1754576 h 1829176"/>
              <a:gd name="connsiteX0" fmla="*/ 95201 w 12205712"/>
              <a:gd name="connsiteY0" fmla="*/ 1710508 h 1829176"/>
              <a:gd name="connsiteX1" fmla="*/ 0 w 12205712"/>
              <a:gd name="connsiteY1" fmla="*/ 1124329 h 1829176"/>
              <a:gd name="connsiteX2" fmla="*/ 12197749 w 12205712"/>
              <a:gd name="connsiteY2" fmla="*/ 0 h 1829176"/>
              <a:gd name="connsiteX3" fmla="*/ 12205712 w 12205712"/>
              <a:gd name="connsiteY3" fmla="*/ 1829176 h 1829176"/>
              <a:gd name="connsiteX4" fmla="*/ 95201 w 12205712"/>
              <a:gd name="connsiteY4" fmla="*/ 1710508 h 1829176"/>
              <a:gd name="connsiteX0" fmla="*/ 87856 w 12198367"/>
              <a:gd name="connsiteY0" fmla="*/ 1710508 h 1829176"/>
              <a:gd name="connsiteX1" fmla="*/ 0 w 12198367"/>
              <a:gd name="connsiteY1" fmla="*/ 1120657 h 1829176"/>
              <a:gd name="connsiteX2" fmla="*/ 12190404 w 12198367"/>
              <a:gd name="connsiteY2" fmla="*/ 0 h 1829176"/>
              <a:gd name="connsiteX3" fmla="*/ 12198367 w 12198367"/>
              <a:gd name="connsiteY3" fmla="*/ 1829176 h 1829176"/>
              <a:gd name="connsiteX4" fmla="*/ 87856 w 12198367"/>
              <a:gd name="connsiteY4" fmla="*/ 1710508 h 1829176"/>
              <a:gd name="connsiteX0" fmla="*/ 410 w 12202728"/>
              <a:gd name="connsiteY0" fmla="*/ 1798643 h 1829176"/>
              <a:gd name="connsiteX1" fmla="*/ 4361 w 12202728"/>
              <a:gd name="connsiteY1" fmla="*/ 1120657 h 1829176"/>
              <a:gd name="connsiteX2" fmla="*/ 12194765 w 12202728"/>
              <a:gd name="connsiteY2" fmla="*/ 0 h 1829176"/>
              <a:gd name="connsiteX3" fmla="*/ 12202728 w 12202728"/>
              <a:gd name="connsiteY3" fmla="*/ 1829176 h 1829176"/>
              <a:gd name="connsiteX4" fmla="*/ 410 w 12202728"/>
              <a:gd name="connsiteY4" fmla="*/ 1798643 h 1829176"/>
              <a:gd name="connsiteX0" fmla="*/ 410 w 12199316"/>
              <a:gd name="connsiteY0" fmla="*/ 1798643 h 1798643"/>
              <a:gd name="connsiteX1" fmla="*/ 4361 w 12199316"/>
              <a:gd name="connsiteY1" fmla="*/ 1120657 h 1798643"/>
              <a:gd name="connsiteX2" fmla="*/ 12194765 w 12199316"/>
              <a:gd name="connsiteY2" fmla="*/ 0 h 1798643"/>
              <a:gd name="connsiteX3" fmla="*/ 12199316 w 12199316"/>
              <a:gd name="connsiteY3" fmla="*/ 1754113 h 1798643"/>
              <a:gd name="connsiteX4" fmla="*/ 410 w 12199316"/>
              <a:gd name="connsiteY4" fmla="*/ 1798643 h 1798643"/>
              <a:gd name="connsiteX0" fmla="*/ 410 w 12194863"/>
              <a:gd name="connsiteY0" fmla="*/ 1798643 h 1798643"/>
              <a:gd name="connsiteX1" fmla="*/ 4361 w 12194863"/>
              <a:gd name="connsiteY1" fmla="*/ 1120657 h 1798643"/>
              <a:gd name="connsiteX2" fmla="*/ 12194765 w 12194863"/>
              <a:gd name="connsiteY2" fmla="*/ 0 h 1798643"/>
              <a:gd name="connsiteX3" fmla="*/ 12148137 w 12194863"/>
              <a:gd name="connsiteY3" fmla="*/ 1566456 h 1798643"/>
              <a:gd name="connsiteX4" fmla="*/ 410 w 12194863"/>
              <a:gd name="connsiteY4" fmla="*/ 1798643 h 1798643"/>
              <a:gd name="connsiteX0" fmla="*/ 623 w 12195076"/>
              <a:gd name="connsiteY0" fmla="*/ 1798643 h 1798643"/>
              <a:gd name="connsiteX1" fmla="*/ 1162 w 12195076"/>
              <a:gd name="connsiteY1" fmla="*/ 1120657 h 1798643"/>
              <a:gd name="connsiteX2" fmla="*/ 12194978 w 12195076"/>
              <a:gd name="connsiteY2" fmla="*/ 0 h 1798643"/>
              <a:gd name="connsiteX3" fmla="*/ 12148350 w 12195076"/>
              <a:gd name="connsiteY3" fmla="*/ 1566456 h 1798643"/>
              <a:gd name="connsiteX4" fmla="*/ 623 w 12195076"/>
              <a:gd name="connsiteY4" fmla="*/ 1798643 h 1798643"/>
              <a:gd name="connsiteX0" fmla="*/ 2873 w 12197326"/>
              <a:gd name="connsiteY0" fmla="*/ 1798643 h 1798643"/>
              <a:gd name="connsiteX1" fmla="*/ 0 w 12197326"/>
              <a:gd name="connsiteY1" fmla="*/ 1124069 h 1798643"/>
              <a:gd name="connsiteX2" fmla="*/ 12197228 w 12197326"/>
              <a:gd name="connsiteY2" fmla="*/ 0 h 1798643"/>
              <a:gd name="connsiteX3" fmla="*/ 12150600 w 12197326"/>
              <a:gd name="connsiteY3" fmla="*/ 1566456 h 1798643"/>
              <a:gd name="connsiteX4" fmla="*/ 2873 w 12197326"/>
              <a:gd name="connsiteY4" fmla="*/ 1798643 h 1798643"/>
              <a:gd name="connsiteX0" fmla="*/ 647 w 12198275"/>
              <a:gd name="connsiteY0" fmla="*/ 1798643 h 1798643"/>
              <a:gd name="connsiteX1" fmla="*/ 949 w 12198275"/>
              <a:gd name="connsiteY1" fmla="*/ 1124069 h 1798643"/>
              <a:gd name="connsiteX2" fmla="*/ 12198177 w 12198275"/>
              <a:gd name="connsiteY2" fmla="*/ 0 h 1798643"/>
              <a:gd name="connsiteX3" fmla="*/ 12151549 w 12198275"/>
              <a:gd name="connsiteY3" fmla="*/ 1566456 h 1798643"/>
              <a:gd name="connsiteX4" fmla="*/ 647 w 12198275"/>
              <a:gd name="connsiteY4" fmla="*/ 1798643 h 1798643"/>
              <a:gd name="connsiteX0" fmla="*/ 647 w 12198605"/>
              <a:gd name="connsiteY0" fmla="*/ 1798643 h 1801406"/>
              <a:gd name="connsiteX1" fmla="*/ 949 w 12198605"/>
              <a:gd name="connsiteY1" fmla="*/ 1124069 h 1801406"/>
              <a:gd name="connsiteX2" fmla="*/ 12198177 w 12198605"/>
              <a:gd name="connsiteY2" fmla="*/ 0 h 1801406"/>
              <a:gd name="connsiteX3" fmla="*/ 12192824 w 12198605"/>
              <a:gd name="connsiteY3" fmla="*/ 1801406 h 1801406"/>
              <a:gd name="connsiteX4" fmla="*/ 647 w 12198605"/>
              <a:gd name="connsiteY4" fmla="*/ 1798643 h 1801406"/>
              <a:gd name="connsiteX0" fmla="*/ 647 w 12198755"/>
              <a:gd name="connsiteY0" fmla="*/ 1798643 h 1801406"/>
              <a:gd name="connsiteX1" fmla="*/ 949 w 12198755"/>
              <a:gd name="connsiteY1" fmla="*/ 1124069 h 1801406"/>
              <a:gd name="connsiteX2" fmla="*/ 12198177 w 12198755"/>
              <a:gd name="connsiteY2" fmla="*/ 0 h 1801406"/>
              <a:gd name="connsiteX3" fmla="*/ 12195999 w 12198755"/>
              <a:gd name="connsiteY3" fmla="*/ 1801406 h 1801406"/>
              <a:gd name="connsiteX4" fmla="*/ 647 w 12198755"/>
              <a:gd name="connsiteY4" fmla="*/ 1798643 h 1801406"/>
              <a:gd name="connsiteX0" fmla="*/ 304 w 12205556"/>
              <a:gd name="connsiteY0" fmla="*/ 1798643 h 1801406"/>
              <a:gd name="connsiteX1" fmla="*/ 7750 w 12205556"/>
              <a:gd name="connsiteY1" fmla="*/ 1124069 h 1801406"/>
              <a:gd name="connsiteX2" fmla="*/ 12204978 w 12205556"/>
              <a:gd name="connsiteY2" fmla="*/ 0 h 1801406"/>
              <a:gd name="connsiteX3" fmla="*/ 12202800 w 12205556"/>
              <a:gd name="connsiteY3" fmla="*/ 1801406 h 1801406"/>
              <a:gd name="connsiteX4" fmla="*/ 304 w 12205556"/>
              <a:gd name="connsiteY4" fmla="*/ 1798643 h 1801406"/>
              <a:gd name="connsiteX0" fmla="*/ 470 w 12200960"/>
              <a:gd name="connsiteY0" fmla="*/ 1798643 h 1801406"/>
              <a:gd name="connsiteX1" fmla="*/ 3154 w 12200960"/>
              <a:gd name="connsiteY1" fmla="*/ 1124069 h 1801406"/>
              <a:gd name="connsiteX2" fmla="*/ 12200382 w 12200960"/>
              <a:gd name="connsiteY2" fmla="*/ 0 h 1801406"/>
              <a:gd name="connsiteX3" fmla="*/ 12198204 w 12200960"/>
              <a:gd name="connsiteY3" fmla="*/ 1801406 h 1801406"/>
              <a:gd name="connsiteX4" fmla="*/ 470 w 12200960"/>
              <a:gd name="connsiteY4" fmla="*/ 1798643 h 1801406"/>
              <a:gd name="connsiteX0" fmla="*/ 2079 w 12197806"/>
              <a:gd name="connsiteY0" fmla="*/ 1798643 h 1801406"/>
              <a:gd name="connsiteX1" fmla="*/ 0 w 12197806"/>
              <a:gd name="connsiteY1" fmla="*/ 1124069 h 1801406"/>
              <a:gd name="connsiteX2" fmla="*/ 12197228 w 12197806"/>
              <a:gd name="connsiteY2" fmla="*/ 0 h 1801406"/>
              <a:gd name="connsiteX3" fmla="*/ 12195050 w 12197806"/>
              <a:gd name="connsiteY3" fmla="*/ 1801406 h 1801406"/>
              <a:gd name="connsiteX4" fmla="*/ 2079 w 12197806"/>
              <a:gd name="connsiteY4" fmla="*/ 1798643 h 1801406"/>
              <a:gd name="connsiteX0" fmla="*/ 647 w 12198755"/>
              <a:gd name="connsiteY0" fmla="*/ 1791500 h 1801406"/>
              <a:gd name="connsiteX1" fmla="*/ 949 w 12198755"/>
              <a:gd name="connsiteY1" fmla="*/ 1124069 h 1801406"/>
              <a:gd name="connsiteX2" fmla="*/ 12198177 w 12198755"/>
              <a:gd name="connsiteY2" fmla="*/ 0 h 1801406"/>
              <a:gd name="connsiteX3" fmla="*/ 12195999 w 12198755"/>
              <a:gd name="connsiteY3" fmla="*/ 1801406 h 1801406"/>
              <a:gd name="connsiteX4" fmla="*/ 647 w 12198755"/>
              <a:gd name="connsiteY4" fmla="*/ 1791500 h 1801406"/>
              <a:gd name="connsiteX0" fmla="*/ 647 w 12198755"/>
              <a:gd name="connsiteY0" fmla="*/ 1803407 h 1803407"/>
              <a:gd name="connsiteX1" fmla="*/ 949 w 12198755"/>
              <a:gd name="connsiteY1" fmla="*/ 1124069 h 1803407"/>
              <a:gd name="connsiteX2" fmla="*/ 12198177 w 12198755"/>
              <a:gd name="connsiteY2" fmla="*/ 0 h 1803407"/>
              <a:gd name="connsiteX3" fmla="*/ 12195999 w 12198755"/>
              <a:gd name="connsiteY3" fmla="*/ 1801406 h 1803407"/>
              <a:gd name="connsiteX4" fmla="*/ 647 w 12198755"/>
              <a:gd name="connsiteY4" fmla="*/ 1803407 h 1803407"/>
              <a:gd name="connsiteX0" fmla="*/ 369 w 12203239"/>
              <a:gd name="connsiteY0" fmla="*/ 1805788 h 1805788"/>
              <a:gd name="connsiteX1" fmla="*/ 5433 w 12203239"/>
              <a:gd name="connsiteY1" fmla="*/ 1124069 h 1805788"/>
              <a:gd name="connsiteX2" fmla="*/ 12202661 w 12203239"/>
              <a:gd name="connsiteY2" fmla="*/ 0 h 1805788"/>
              <a:gd name="connsiteX3" fmla="*/ 12200483 w 12203239"/>
              <a:gd name="connsiteY3" fmla="*/ 1801406 h 1805788"/>
              <a:gd name="connsiteX4" fmla="*/ 369 w 12203239"/>
              <a:gd name="connsiteY4" fmla="*/ 1805788 h 1805788"/>
              <a:gd name="connsiteX0" fmla="*/ 369 w 12203239"/>
              <a:gd name="connsiteY0" fmla="*/ 1801026 h 1801406"/>
              <a:gd name="connsiteX1" fmla="*/ 5433 w 12203239"/>
              <a:gd name="connsiteY1" fmla="*/ 1124069 h 1801406"/>
              <a:gd name="connsiteX2" fmla="*/ 12202661 w 12203239"/>
              <a:gd name="connsiteY2" fmla="*/ 0 h 1801406"/>
              <a:gd name="connsiteX3" fmla="*/ 12200483 w 12203239"/>
              <a:gd name="connsiteY3" fmla="*/ 1801406 h 1801406"/>
              <a:gd name="connsiteX4" fmla="*/ 369 w 12203239"/>
              <a:gd name="connsiteY4" fmla="*/ 1801026 h 1801406"/>
              <a:gd name="connsiteX0" fmla="*/ 469 w 12203339"/>
              <a:gd name="connsiteY0" fmla="*/ 1801026 h 1801406"/>
              <a:gd name="connsiteX1" fmla="*/ 3152 w 12203339"/>
              <a:gd name="connsiteY1" fmla="*/ 1124069 h 1801406"/>
              <a:gd name="connsiteX2" fmla="*/ 12202761 w 12203339"/>
              <a:gd name="connsiteY2" fmla="*/ 0 h 1801406"/>
              <a:gd name="connsiteX3" fmla="*/ 12200583 w 12203339"/>
              <a:gd name="connsiteY3" fmla="*/ 1801406 h 1801406"/>
              <a:gd name="connsiteX4" fmla="*/ 469 w 12203339"/>
              <a:gd name="connsiteY4" fmla="*/ 1801026 h 1801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3339" h="1801406">
                <a:moveTo>
                  <a:pt x="469" y="1801026"/>
                </a:moveTo>
                <a:cubicBezTo>
                  <a:pt x="-1887" y="1568910"/>
                  <a:pt x="5508" y="1356185"/>
                  <a:pt x="3152" y="1124069"/>
                </a:cubicBezTo>
                <a:lnTo>
                  <a:pt x="12202761" y="0"/>
                </a:lnTo>
                <a:cubicBezTo>
                  <a:pt x="12205415" y="609725"/>
                  <a:pt x="12197929" y="1191681"/>
                  <a:pt x="12200583" y="1801406"/>
                </a:cubicBezTo>
                <a:lnTo>
                  <a:pt x="469" y="1801026"/>
                </a:lnTo>
                <a:close/>
              </a:path>
            </a:pathLst>
          </a:custGeom>
          <a:solidFill>
            <a:srgbClr val="006C7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a:t>
            </a:r>
          </a:p>
        </p:txBody>
      </p:sp>
      <p:sp>
        <p:nvSpPr>
          <p:cNvPr id="8" name="Triangle 11">
            <a:extLst>
              <a:ext uri="{FF2B5EF4-FFF2-40B4-BE49-F238E27FC236}">
                <a16:creationId xmlns:a16="http://schemas.microsoft.com/office/drawing/2014/main" xmlns="" id="{5F120A03-C0E7-4F9E-BCB6-422AD7A6FEC8}"/>
              </a:ext>
            </a:extLst>
          </p:cNvPr>
          <p:cNvSpPr/>
          <p:nvPr userDrawn="1"/>
        </p:nvSpPr>
        <p:spPr>
          <a:xfrm rot="10800000">
            <a:off x="-5117" y="2938"/>
            <a:ext cx="9153879" cy="1688709"/>
          </a:xfrm>
          <a:custGeom>
            <a:avLst/>
            <a:gdLst>
              <a:gd name="connsiteX0" fmla="*/ 0 w 12192000"/>
              <a:gd name="connsiteY0" fmla="*/ 1715410 h 1715410"/>
              <a:gd name="connsiteX1" fmla="*/ 0 w 12192000"/>
              <a:gd name="connsiteY1" fmla="*/ 0 h 1715410"/>
              <a:gd name="connsiteX2" fmla="*/ 12192000 w 12192000"/>
              <a:gd name="connsiteY2" fmla="*/ 1715410 h 1715410"/>
              <a:gd name="connsiteX3" fmla="*/ 0 w 12192000"/>
              <a:gd name="connsiteY3" fmla="*/ 1715410 h 1715410"/>
              <a:gd name="connsiteX0" fmla="*/ 0 w 12192000"/>
              <a:gd name="connsiteY0" fmla="*/ 1708065 h 1715410"/>
              <a:gd name="connsiteX1" fmla="*/ 0 w 12192000"/>
              <a:gd name="connsiteY1" fmla="*/ 0 h 1715410"/>
              <a:gd name="connsiteX2" fmla="*/ 12192000 w 12192000"/>
              <a:gd name="connsiteY2" fmla="*/ 1715410 h 1715410"/>
              <a:gd name="connsiteX3" fmla="*/ 0 w 12192000"/>
              <a:gd name="connsiteY3" fmla="*/ 1708065 h 1715410"/>
              <a:gd name="connsiteX0" fmla="*/ 0 w 12192000"/>
              <a:gd name="connsiteY0" fmla="*/ 1708065 h 1715410"/>
              <a:gd name="connsiteX1" fmla="*/ 11017 w 12192000"/>
              <a:gd name="connsiteY1" fmla="*/ 0 h 1715410"/>
              <a:gd name="connsiteX2" fmla="*/ 12192000 w 12192000"/>
              <a:gd name="connsiteY2" fmla="*/ 1715410 h 1715410"/>
              <a:gd name="connsiteX3" fmla="*/ 0 w 12192000"/>
              <a:gd name="connsiteY3" fmla="*/ 1708065 h 1715410"/>
              <a:gd name="connsiteX0" fmla="*/ 0 w 12192000"/>
              <a:gd name="connsiteY0" fmla="*/ 1708065 h 1715410"/>
              <a:gd name="connsiteX1" fmla="*/ 3673 w 12192000"/>
              <a:gd name="connsiteY1" fmla="*/ 0 h 1715410"/>
              <a:gd name="connsiteX2" fmla="*/ 12192000 w 12192000"/>
              <a:gd name="connsiteY2" fmla="*/ 1715410 h 1715410"/>
              <a:gd name="connsiteX3" fmla="*/ 0 w 12192000"/>
              <a:gd name="connsiteY3" fmla="*/ 1708065 h 1715410"/>
              <a:gd name="connsiteX0" fmla="*/ 1061 w 12189388"/>
              <a:gd name="connsiteY0" fmla="*/ 1708065 h 1715410"/>
              <a:gd name="connsiteX1" fmla="*/ 1061 w 12189388"/>
              <a:gd name="connsiteY1" fmla="*/ 0 h 1715410"/>
              <a:gd name="connsiteX2" fmla="*/ 12189388 w 12189388"/>
              <a:gd name="connsiteY2" fmla="*/ 1715410 h 1715410"/>
              <a:gd name="connsiteX3" fmla="*/ 1061 w 12189388"/>
              <a:gd name="connsiteY3" fmla="*/ 1708065 h 1715410"/>
              <a:gd name="connsiteX0" fmla="*/ 1061 w 12189388"/>
              <a:gd name="connsiteY0" fmla="*/ 1708065 h 1715410"/>
              <a:gd name="connsiteX1" fmla="*/ 1061 w 12189388"/>
              <a:gd name="connsiteY1" fmla="*/ 0 h 1715410"/>
              <a:gd name="connsiteX2" fmla="*/ 12189388 w 12189388"/>
              <a:gd name="connsiteY2" fmla="*/ 1715410 h 1715410"/>
              <a:gd name="connsiteX3" fmla="*/ 1061 w 12189388"/>
              <a:gd name="connsiteY3" fmla="*/ 1708065 h 1715410"/>
              <a:gd name="connsiteX0" fmla="*/ 0 w 12191999"/>
              <a:gd name="connsiteY0" fmla="*/ 1693376 h 1715410"/>
              <a:gd name="connsiteX1" fmla="*/ 3672 w 12191999"/>
              <a:gd name="connsiteY1" fmla="*/ 0 h 1715410"/>
              <a:gd name="connsiteX2" fmla="*/ 12191999 w 12191999"/>
              <a:gd name="connsiteY2" fmla="*/ 1715410 h 1715410"/>
              <a:gd name="connsiteX3" fmla="*/ 0 w 12191999"/>
              <a:gd name="connsiteY3" fmla="*/ 1693376 h 1715410"/>
              <a:gd name="connsiteX0" fmla="*/ 1060 w 12193059"/>
              <a:gd name="connsiteY0" fmla="*/ 1693376 h 1715410"/>
              <a:gd name="connsiteX1" fmla="*/ 1059 w 12193059"/>
              <a:gd name="connsiteY1" fmla="*/ 0 h 1715410"/>
              <a:gd name="connsiteX2" fmla="*/ 12193059 w 12193059"/>
              <a:gd name="connsiteY2" fmla="*/ 1715410 h 1715410"/>
              <a:gd name="connsiteX3" fmla="*/ 1060 w 12193059"/>
              <a:gd name="connsiteY3" fmla="*/ 1693376 h 1715410"/>
              <a:gd name="connsiteX0" fmla="*/ 33289 w 12192237"/>
              <a:gd name="connsiteY0" fmla="*/ 1652981 h 1715410"/>
              <a:gd name="connsiteX1" fmla="*/ 237 w 12192237"/>
              <a:gd name="connsiteY1" fmla="*/ 0 h 1715410"/>
              <a:gd name="connsiteX2" fmla="*/ 12192237 w 12192237"/>
              <a:gd name="connsiteY2" fmla="*/ 1715410 h 1715410"/>
              <a:gd name="connsiteX3" fmla="*/ 33289 w 12192237"/>
              <a:gd name="connsiteY3" fmla="*/ 1652981 h 1715410"/>
              <a:gd name="connsiteX0" fmla="*/ 1060 w 12193059"/>
              <a:gd name="connsiteY0" fmla="*/ 1682359 h 1715410"/>
              <a:gd name="connsiteX1" fmla="*/ 1059 w 12193059"/>
              <a:gd name="connsiteY1" fmla="*/ 0 h 1715410"/>
              <a:gd name="connsiteX2" fmla="*/ 12193059 w 12193059"/>
              <a:gd name="connsiteY2" fmla="*/ 1715410 h 1715410"/>
              <a:gd name="connsiteX3" fmla="*/ 1060 w 12193059"/>
              <a:gd name="connsiteY3" fmla="*/ 1682359 h 1715410"/>
              <a:gd name="connsiteX0" fmla="*/ 1060 w 12189647"/>
              <a:gd name="connsiteY0" fmla="*/ 1682359 h 1682359"/>
              <a:gd name="connsiteX1" fmla="*/ 1059 w 12189647"/>
              <a:gd name="connsiteY1" fmla="*/ 0 h 1682359"/>
              <a:gd name="connsiteX2" fmla="*/ 12189647 w 12189647"/>
              <a:gd name="connsiteY2" fmla="*/ 1674467 h 1682359"/>
              <a:gd name="connsiteX3" fmla="*/ 1060 w 12189647"/>
              <a:gd name="connsiteY3" fmla="*/ 1682359 h 1682359"/>
              <a:gd name="connsiteX0" fmla="*/ 1060 w 12169175"/>
              <a:gd name="connsiteY0" fmla="*/ 1682359 h 1682359"/>
              <a:gd name="connsiteX1" fmla="*/ 1059 w 12169175"/>
              <a:gd name="connsiteY1" fmla="*/ 0 h 1682359"/>
              <a:gd name="connsiteX2" fmla="*/ 12169175 w 12169175"/>
              <a:gd name="connsiteY2" fmla="*/ 1674467 h 1682359"/>
              <a:gd name="connsiteX3" fmla="*/ 1060 w 12169175"/>
              <a:gd name="connsiteY3" fmla="*/ 1682359 h 1682359"/>
              <a:gd name="connsiteX0" fmla="*/ 1060 w 12196471"/>
              <a:gd name="connsiteY0" fmla="*/ 1682359 h 1682359"/>
              <a:gd name="connsiteX1" fmla="*/ 1059 w 12196471"/>
              <a:gd name="connsiteY1" fmla="*/ 0 h 1682359"/>
              <a:gd name="connsiteX2" fmla="*/ 12196471 w 12196471"/>
              <a:gd name="connsiteY2" fmla="*/ 1674467 h 1682359"/>
              <a:gd name="connsiteX3" fmla="*/ 1060 w 12196471"/>
              <a:gd name="connsiteY3" fmla="*/ 1682359 h 1682359"/>
              <a:gd name="connsiteX0" fmla="*/ 1060 w 12213530"/>
              <a:gd name="connsiteY0" fmla="*/ 1682359 h 1682359"/>
              <a:gd name="connsiteX1" fmla="*/ 1059 w 12213530"/>
              <a:gd name="connsiteY1" fmla="*/ 0 h 1682359"/>
              <a:gd name="connsiteX2" fmla="*/ 12213530 w 12213530"/>
              <a:gd name="connsiteY2" fmla="*/ 1677879 h 1682359"/>
              <a:gd name="connsiteX3" fmla="*/ 1060 w 12213530"/>
              <a:gd name="connsiteY3" fmla="*/ 1682359 h 1682359"/>
              <a:gd name="connsiteX0" fmla="*/ 1060 w 12199882"/>
              <a:gd name="connsiteY0" fmla="*/ 1682359 h 1684703"/>
              <a:gd name="connsiteX1" fmla="*/ 1059 w 12199882"/>
              <a:gd name="connsiteY1" fmla="*/ 0 h 1684703"/>
              <a:gd name="connsiteX2" fmla="*/ 12199882 w 12199882"/>
              <a:gd name="connsiteY2" fmla="*/ 1684703 h 1684703"/>
              <a:gd name="connsiteX3" fmla="*/ 1060 w 12199882"/>
              <a:gd name="connsiteY3" fmla="*/ 1682359 h 1684703"/>
              <a:gd name="connsiteX0" fmla="*/ 0 w 12205172"/>
              <a:gd name="connsiteY0" fmla="*/ 1688709 h 1688709"/>
              <a:gd name="connsiteX1" fmla="*/ 6349 w 12205172"/>
              <a:gd name="connsiteY1" fmla="*/ 0 h 1688709"/>
              <a:gd name="connsiteX2" fmla="*/ 12205172 w 12205172"/>
              <a:gd name="connsiteY2" fmla="*/ 1684703 h 1688709"/>
              <a:gd name="connsiteX3" fmla="*/ 0 w 12205172"/>
              <a:gd name="connsiteY3" fmla="*/ 1688709 h 1688709"/>
            </a:gdLst>
            <a:ahLst/>
            <a:cxnLst>
              <a:cxn ang="0">
                <a:pos x="connsiteX0" y="connsiteY0"/>
              </a:cxn>
              <a:cxn ang="0">
                <a:pos x="connsiteX1" y="connsiteY1"/>
              </a:cxn>
              <a:cxn ang="0">
                <a:pos x="connsiteX2" y="connsiteY2"/>
              </a:cxn>
              <a:cxn ang="0">
                <a:pos x="connsiteX3" y="connsiteY3"/>
              </a:cxn>
            </a:cxnLst>
            <a:rect l="l" t="t" r="r" b="b"/>
            <a:pathLst>
              <a:path w="12205172" h="1688709">
                <a:moveTo>
                  <a:pt x="0" y="1688709"/>
                </a:moveTo>
                <a:cubicBezTo>
                  <a:pt x="3672" y="1119354"/>
                  <a:pt x="2677" y="569355"/>
                  <a:pt x="6349" y="0"/>
                </a:cubicBezTo>
                <a:lnTo>
                  <a:pt x="12205172" y="1684703"/>
                </a:lnTo>
                <a:lnTo>
                  <a:pt x="0" y="1688709"/>
                </a:lnTo>
                <a:close/>
              </a:path>
            </a:pathLst>
          </a:custGeom>
          <a:solidFill>
            <a:srgbClr val="17788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9574BAA-4979-4D28-B11D-6E5919CBE198}"/>
              </a:ext>
            </a:extLst>
          </p:cNvPr>
          <p:cNvSpPr>
            <a:spLocks noGrp="1"/>
          </p:cNvSpPr>
          <p:nvPr>
            <p:ph type="title"/>
          </p:nvPr>
        </p:nvSpPr>
        <p:spPr>
          <a:xfrm>
            <a:off x="628650" y="237098"/>
            <a:ext cx="7886700" cy="656851"/>
          </a:xfrm>
        </p:spPr>
        <p:txBody>
          <a:bodyPr>
            <a:normAutofit/>
          </a:bodyPr>
          <a:lstStyle>
            <a:lvl1pPr algn="l">
              <a:defRPr sz="3600" cap="all" spc="300" baseline="0">
                <a:solidFill>
                  <a:schemeClr val="bg1"/>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xmlns="" id="{DD995512-A8A8-4953-823E-CFF79ADA15CB}"/>
              </a:ext>
            </a:extLst>
          </p:cNvPr>
          <p:cNvSpPr txBox="1"/>
          <p:nvPr userDrawn="1"/>
        </p:nvSpPr>
        <p:spPr>
          <a:xfrm>
            <a:off x="6200571" y="6333148"/>
            <a:ext cx="2453399" cy="276999"/>
          </a:xfrm>
          <a:prstGeom prst="rect">
            <a:avLst/>
          </a:prstGeom>
          <a:noFill/>
        </p:spPr>
        <p:txBody>
          <a:bodyPr wrap="square" rtlCol="0">
            <a:spAutoFit/>
          </a:bodyPr>
          <a:lstStyle/>
          <a:p>
            <a:r>
              <a:rPr lang="en-US" sz="1200" dirty="0">
                <a:solidFill>
                  <a:schemeClr val="tx1"/>
                </a:solidFill>
              </a:rPr>
              <a:t>©2020 National Main Street Center</a:t>
            </a:r>
          </a:p>
        </p:txBody>
      </p:sp>
    </p:spTree>
    <p:extLst>
      <p:ext uri="{BB962C8B-B14F-4D97-AF65-F5344CB8AC3E}">
        <p14:creationId xmlns:p14="http://schemas.microsoft.com/office/powerpoint/2010/main" val="2019543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017CD41-CC0B-4746-814E-BEDC1DF472F8}"/>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B8E8754-004D-4DED-888A-B9662AE166B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8983F5BD-B3FD-473C-B7CE-BA6E9C21AC4B}"/>
              </a:ext>
            </a:extLst>
          </p:cNvPr>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F81B26-C2F8-4C30-B002-EE2E2676C6CB}" type="datetimeFigureOut">
              <a:rPr lang="en-US" smtClean="0"/>
              <a:t>5/20/2022</a:t>
            </a:fld>
            <a:endParaRPr lang="en-US"/>
          </a:p>
        </p:txBody>
      </p:sp>
      <p:sp>
        <p:nvSpPr>
          <p:cNvPr id="5" name="Footer Placeholder 4">
            <a:extLst>
              <a:ext uri="{FF2B5EF4-FFF2-40B4-BE49-F238E27FC236}">
                <a16:creationId xmlns:a16="http://schemas.microsoft.com/office/drawing/2014/main" xmlns="" id="{DA42B577-A5F7-4BB0-B25A-D670359EB821}"/>
              </a:ext>
            </a:extLst>
          </p:cNvPr>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6E75E79-2457-421B-A6C4-0DE89C670131}"/>
              </a:ext>
            </a:extLst>
          </p:cNvPr>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5BFE48-06E4-4048-AF13-1E7418356422}" type="slidenum">
              <a:rPr lang="en-US" smtClean="0"/>
              <a:t>‹#›</a:t>
            </a:fld>
            <a:endParaRPr lang="en-US"/>
          </a:p>
        </p:txBody>
      </p:sp>
    </p:spTree>
    <p:extLst>
      <p:ext uri="{BB962C8B-B14F-4D97-AF65-F5344CB8AC3E}">
        <p14:creationId xmlns:p14="http://schemas.microsoft.com/office/powerpoint/2010/main" val="296947674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9" r:id="rId3"/>
    <p:sldLayoutId id="2147483655" r:id="rId4"/>
    <p:sldLayoutId id="2147483661" r:id="rId5"/>
    <p:sldLayoutId id="2147483673" r:id="rId6"/>
    <p:sldLayoutId id="2147483650" r:id="rId7"/>
    <p:sldLayoutId id="2147483666" r:id="rId8"/>
    <p:sldLayoutId id="2147483660" r:id="rId9"/>
    <p:sldLayoutId id="2147483668" r:id="rId10"/>
    <p:sldLayoutId id="2147483658" r:id="rId11"/>
    <p:sldLayoutId id="2147483663" r:id="rId12"/>
    <p:sldLayoutId id="2147483653" r:id="rId13"/>
    <p:sldLayoutId id="2147483656" r:id="rId14"/>
    <p:sldLayoutId id="2147483665" r:id="rId15"/>
    <p:sldLayoutId id="2147483671" r:id="rId16"/>
    <p:sldLayoutId id="2147483670" r:id="rId17"/>
    <p:sldLayoutId id="2147483674" r:id="rId18"/>
    <p:sldLayoutId id="2147483672" r:id="rId19"/>
    <p:sldLayoutId id="2147483664" r:id="rId20"/>
    <p:sldLayoutId id="2147483652" r:id="rId2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Clr>
          <a:srgbClr val="629B33"/>
        </a:buClr>
        <a:buFont typeface="Calibri" panose="020F050202020403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629B33"/>
        </a:buClr>
        <a:buFont typeface="Calibri" panose="020F050202020403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629B33"/>
        </a:buClr>
        <a:buFont typeface="Calibri" panose="020F050202020403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629B33"/>
        </a:buClr>
        <a:buFont typeface="Calibri" panose="020F050202020403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629B33"/>
        </a:buClr>
        <a:buFont typeface="Calibri" panose="020F050202020403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nationalmainstreetcenter.submittable.com/submit/222520/2022-fort-worth-main-street-pilot-request-for-applications"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8.png"/><Relationship Id="rId7" Type="http://schemas.openxmlformats.org/officeDocument/2006/relationships/diagramColors" Target="../diagrams/colors2.xml"/><Relationship Id="rId2" Type="http://schemas.openxmlformats.org/officeDocument/2006/relationships/image" Target="../media/image37.png"/><Relationship Id="rId1" Type="http://schemas.openxmlformats.org/officeDocument/2006/relationships/slideLayout" Target="../slideLayouts/slideLayout1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mailto:dbaux@savingplaces.org" TargetMode="External"/><Relationship Id="rId2" Type="http://schemas.openxmlformats.org/officeDocument/2006/relationships/image" Target="../media/image41.emf"/><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hyperlink" Target="mailto:gustariz@saviingplaces.org" TargetMode="Externa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7AD9AD-DB75-42E9-BAD1-85FFF514FEF3}"/>
              </a:ext>
            </a:extLst>
          </p:cNvPr>
          <p:cNvSpPr>
            <a:spLocks noGrp="1"/>
          </p:cNvSpPr>
          <p:nvPr>
            <p:ph type="ctrTitle"/>
          </p:nvPr>
        </p:nvSpPr>
        <p:spPr>
          <a:xfrm>
            <a:off x="2291380" y="3089743"/>
            <a:ext cx="6524513" cy="1514896"/>
          </a:xfrm>
        </p:spPr>
        <p:txBody>
          <a:bodyPr>
            <a:noAutofit/>
          </a:bodyPr>
          <a:lstStyle/>
          <a:p>
            <a:r>
              <a:rPr lang="en-US" sz="3800" dirty="0"/>
              <a:t>Fort worth Main Street America Pilot program</a:t>
            </a:r>
          </a:p>
        </p:txBody>
      </p:sp>
      <p:sp>
        <p:nvSpPr>
          <p:cNvPr id="3" name="Subtitle 2">
            <a:extLst>
              <a:ext uri="{FF2B5EF4-FFF2-40B4-BE49-F238E27FC236}">
                <a16:creationId xmlns:a16="http://schemas.microsoft.com/office/drawing/2014/main" xmlns="" id="{C71FFC4D-8814-4270-943E-940C01010CCD}"/>
              </a:ext>
            </a:extLst>
          </p:cNvPr>
          <p:cNvSpPr>
            <a:spLocks noGrp="1"/>
          </p:cNvSpPr>
          <p:nvPr>
            <p:ph type="subTitle" idx="1"/>
          </p:nvPr>
        </p:nvSpPr>
        <p:spPr>
          <a:xfrm>
            <a:off x="2291380" y="5561039"/>
            <a:ext cx="2453822" cy="365125"/>
          </a:xfrm>
        </p:spPr>
        <p:txBody>
          <a:bodyPr>
            <a:normAutofit fontScale="92500" lnSpcReduction="10000"/>
          </a:bodyPr>
          <a:lstStyle/>
          <a:p>
            <a:r>
              <a:rPr lang="en-US" dirty="0"/>
              <a:t>Fort Worth, Texas</a:t>
            </a:r>
          </a:p>
        </p:txBody>
      </p:sp>
      <p:sp>
        <p:nvSpPr>
          <p:cNvPr id="4" name="Text Placeholder 3">
            <a:extLst>
              <a:ext uri="{FF2B5EF4-FFF2-40B4-BE49-F238E27FC236}">
                <a16:creationId xmlns:a16="http://schemas.microsoft.com/office/drawing/2014/main" xmlns="" id="{FC2FC495-A8EA-4D5A-9478-0EA388FE4DCD}"/>
              </a:ext>
            </a:extLst>
          </p:cNvPr>
          <p:cNvSpPr>
            <a:spLocks noGrp="1"/>
          </p:cNvSpPr>
          <p:nvPr>
            <p:ph type="body" sz="quarter" idx="13"/>
          </p:nvPr>
        </p:nvSpPr>
        <p:spPr>
          <a:xfrm>
            <a:off x="2291380" y="5982205"/>
            <a:ext cx="2453822" cy="365125"/>
          </a:xfrm>
        </p:spPr>
        <p:txBody>
          <a:bodyPr>
            <a:normAutofit fontScale="92500" lnSpcReduction="10000"/>
          </a:bodyPr>
          <a:lstStyle/>
          <a:p>
            <a:endParaRPr lang="en-US" dirty="0"/>
          </a:p>
        </p:txBody>
      </p:sp>
      <p:sp>
        <p:nvSpPr>
          <p:cNvPr id="5" name="Text Placeholder 4">
            <a:extLst>
              <a:ext uri="{FF2B5EF4-FFF2-40B4-BE49-F238E27FC236}">
                <a16:creationId xmlns:a16="http://schemas.microsoft.com/office/drawing/2014/main" xmlns="" id="{0282AC3B-BF9B-4C68-A71C-80D8D5B94D3B}"/>
              </a:ext>
            </a:extLst>
          </p:cNvPr>
          <p:cNvSpPr>
            <a:spLocks noGrp="1"/>
          </p:cNvSpPr>
          <p:nvPr>
            <p:ph type="body" sz="quarter" idx="14"/>
          </p:nvPr>
        </p:nvSpPr>
        <p:spPr/>
        <p:txBody>
          <a:bodyPr>
            <a:normAutofit fontScale="85000" lnSpcReduction="20000"/>
          </a:bodyPr>
          <a:lstStyle/>
          <a:p>
            <a:r>
              <a:rPr lang="en-US" dirty="0"/>
              <a:t>Request for Applications:  Informational Presentation</a:t>
            </a:r>
          </a:p>
        </p:txBody>
      </p:sp>
    </p:spTree>
    <p:extLst>
      <p:ext uri="{BB962C8B-B14F-4D97-AF65-F5344CB8AC3E}">
        <p14:creationId xmlns:p14="http://schemas.microsoft.com/office/powerpoint/2010/main" val="3287500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09BEE7D-5CBA-4438-8645-440DC3AB2604}"/>
              </a:ext>
            </a:extLst>
          </p:cNvPr>
          <p:cNvPicPr>
            <a:picLocks noChangeAspect="1"/>
          </p:cNvPicPr>
          <p:nvPr/>
        </p:nvPicPr>
        <p:blipFill>
          <a:blip r:embed="rId2">
            <a:alphaModFix amt="59000"/>
            <a:extLst>
              <a:ext uri="{28A0092B-C50C-407E-A947-70E740481C1C}">
                <a14:useLocalDpi xmlns:a14="http://schemas.microsoft.com/office/drawing/2010/main" val="0"/>
              </a:ext>
            </a:extLst>
          </a:blip>
          <a:stretch>
            <a:fillRect/>
          </a:stretch>
        </p:blipFill>
        <p:spPr>
          <a:xfrm>
            <a:off x="-9378" y="732927"/>
            <a:ext cx="9162755" cy="6353735"/>
          </a:xfrm>
          <a:prstGeom prst="rect">
            <a:avLst/>
          </a:prstGeom>
          <a:effectLst>
            <a:outerShdw blurRad="50800" dist="50800" dir="5400000" algn="ctr" rotWithShape="0">
              <a:srgbClr val="000000">
                <a:alpha val="16000"/>
              </a:srgbClr>
            </a:outerShdw>
          </a:effectLst>
        </p:spPr>
      </p:pic>
      <p:sp>
        <p:nvSpPr>
          <p:cNvPr id="6" name="Triangle 5"/>
          <p:cNvSpPr/>
          <p:nvPr/>
        </p:nvSpPr>
        <p:spPr>
          <a:xfrm>
            <a:off x="96948" y="498694"/>
            <a:ext cx="9047052" cy="6587968"/>
          </a:xfrm>
          <a:prstGeom prst="triangle">
            <a:avLst>
              <a:gd name="adj" fmla="val 100000"/>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FFFF"/>
              </a:solidFill>
              <a:latin typeface="Calibri" panose="020F0502020204030204"/>
            </a:endParaRPr>
          </a:p>
        </p:txBody>
      </p:sp>
      <p:sp>
        <p:nvSpPr>
          <p:cNvPr id="3" name="Content Placeholder 2"/>
          <p:cNvSpPr>
            <a:spLocks noGrp="1"/>
          </p:cNvSpPr>
          <p:nvPr>
            <p:ph idx="1"/>
          </p:nvPr>
        </p:nvSpPr>
        <p:spPr>
          <a:xfrm>
            <a:off x="1357184" y="1502017"/>
            <a:ext cx="5831396" cy="3710127"/>
          </a:xfrm>
        </p:spPr>
        <p:txBody>
          <a:bodyPr>
            <a:normAutofit/>
          </a:bodyPr>
          <a:lstStyle/>
          <a:p>
            <a:pPr marL="0" indent="0" algn="ctr">
              <a:spcBef>
                <a:spcPts val="0"/>
              </a:spcBef>
              <a:buClrTx/>
              <a:buNone/>
            </a:pPr>
            <a:r>
              <a:rPr lang="en-US" sz="5600" b="1" dirty="0">
                <a:solidFill>
                  <a:schemeClr val="accent3"/>
                </a:solidFill>
                <a:ea typeface="Avenir Heavy" charset="0"/>
                <a:cs typeface="Avenir Heavy" charset="0"/>
              </a:rPr>
              <a:t>Our work in</a:t>
            </a:r>
          </a:p>
          <a:p>
            <a:pPr marL="0" indent="0" algn="ctr">
              <a:spcBef>
                <a:spcPts val="0"/>
              </a:spcBef>
              <a:buClrTx/>
              <a:buNone/>
            </a:pPr>
            <a:r>
              <a:rPr lang="en-US" sz="5600" b="1" dirty="0">
                <a:solidFill>
                  <a:schemeClr val="accent3"/>
                </a:solidFill>
                <a:ea typeface="Avenir Heavy" charset="0"/>
                <a:cs typeface="Avenir Heavy" charset="0"/>
              </a:rPr>
              <a:t>Big cities</a:t>
            </a:r>
          </a:p>
        </p:txBody>
      </p:sp>
    </p:spTree>
    <p:extLst>
      <p:ext uri="{BB962C8B-B14F-4D97-AF65-F5344CB8AC3E}">
        <p14:creationId xmlns:p14="http://schemas.microsoft.com/office/powerpoint/2010/main" val="1324372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6AC0E113-BF61-4449-9B4A-72374FDA7460}"/>
              </a:ext>
            </a:extLst>
          </p:cNvPr>
          <p:cNvSpPr>
            <a:spLocks noGrp="1"/>
          </p:cNvSpPr>
          <p:nvPr>
            <p:ph idx="1"/>
          </p:nvPr>
        </p:nvSpPr>
        <p:spPr>
          <a:xfrm>
            <a:off x="375236" y="2149435"/>
            <a:ext cx="5805333" cy="3932866"/>
          </a:xfrm>
        </p:spPr>
        <p:txBody>
          <a:bodyPr>
            <a:normAutofit/>
          </a:bodyPr>
          <a:lstStyle/>
          <a:p>
            <a:pPr>
              <a:buClr>
                <a:srgbClr val="177886"/>
              </a:buClr>
              <a:buSzPct val="100000"/>
              <a:buFont typeface="Arial" panose="020B0604020202020204" pitchFamily="34" charset="0"/>
              <a:buChar char="•"/>
            </a:pPr>
            <a:r>
              <a:rPr lang="en-US" dirty="0"/>
              <a:t>20 Commercial Districts</a:t>
            </a:r>
          </a:p>
          <a:p>
            <a:pPr>
              <a:buClr>
                <a:srgbClr val="177886"/>
              </a:buClr>
              <a:buSzPct val="100000"/>
              <a:buFont typeface="Arial" panose="020B0604020202020204" pitchFamily="34" charset="0"/>
              <a:buChar char="•"/>
            </a:pPr>
            <a:r>
              <a:rPr lang="en-US" dirty="0"/>
              <a:t>$ 217,312,475.00 of private dollars invested in 606 new businesses launched; 3,354 new jobs.</a:t>
            </a:r>
          </a:p>
          <a:p>
            <a:pPr>
              <a:buClr>
                <a:srgbClr val="177886"/>
              </a:buClr>
              <a:buSzPct val="100000"/>
              <a:buFont typeface="Arial" panose="020B0604020202020204" pitchFamily="34" charset="0"/>
              <a:buChar char="•"/>
            </a:pPr>
            <a:r>
              <a:rPr lang="en-US" dirty="0"/>
              <a:t>Over 179,614 hours of volunteer time invested (value of $5.9 million)</a:t>
            </a:r>
          </a:p>
          <a:p>
            <a:pPr>
              <a:buClr>
                <a:srgbClr val="177886"/>
              </a:buClr>
              <a:buSzPct val="100000"/>
              <a:buFont typeface="Arial" panose="020B0604020202020204" pitchFamily="34" charset="0"/>
              <a:buChar char="•"/>
            </a:pPr>
            <a:r>
              <a:rPr lang="en-US" dirty="0"/>
              <a:t>450+ buildings have been rehabbed </a:t>
            </a:r>
          </a:p>
          <a:p>
            <a:endParaRPr lang="en-US" dirty="0"/>
          </a:p>
        </p:txBody>
      </p:sp>
      <p:sp>
        <p:nvSpPr>
          <p:cNvPr id="3" name="Title 2">
            <a:extLst>
              <a:ext uri="{FF2B5EF4-FFF2-40B4-BE49-F238E27FC236}">
                <a16:creationId xmlns:a16="http://schemas.microsoft.com/office/drawing/2014/main" xmlns="" id="{F5627033-2D9F-4386-9154-C508DA879DAB}"/>
              </a:ext>
            </a:extLst>
          </p:cNvPr>
          <p:cNvSpPr>
            <a:spLocks noGrp="1"/>
          </p:cNvSpPr>
          <p:nvPr>
            <p:ph type="title"/>
          </p:nvPr>
        </p:nvSpPr>
        <p:spPr>
          <a:xfrm>
            <a:off x="722400" y="129145"/>
            <a:ext cx="7886701" cy="1335887"/>
          </a:xfrm>
        </p:spPr>
        <p:txBody>
          <a:bodyPr>
            <a:normAutofit/>
          </a:bodyPr>
          <a:lstStyle/>
          <a:p>
            <a:r>
              <a:rPr lang="en-US" dirty="0"/>
              <a:t>Boston Main streets impact (2013 – 2019)</a:t>
            </a:r>
          </a:p>
        </p:txBody>
      </p:sp>
      <p:pic>
        <p:nvPicPr>
          <p:cNvPr id="4" name="Picture 3">
            <a:extLst>
              <a:ext uri="{FF2B5EF4-FFF2-40B4-BE49-F238E27FC236}">
                <a16:creationId xmlns:a16="http://schemas.microsoft.com/office/drawing/2014/main" xmlns="" id="{093FE50B-4664-415F-BE7F-15555F6DA1F4}"/>
              </a:ext>
            </a:extLst>
          </p:cNvPr>
          <p:cNvPicPr>
            <a:picLocks noChangeAspect="1"/>
          </p:cNvPicPr>
          <p:nvPr/>
        </p:nvPicPr>
        <p:blipFill>
          <a:blip r:embed="rId2"/>
          <a:stretch>
            <a:fillRect/>
          </a:stretch>
        </p:blipFill>
        <p:spPr>
          <a:xfrm>
            <a:off x="6121148" y="2180372"/>
            <a:ext cx="2487953" cy="2312324"/>
          </a:xfrm>
          <a:prstGeom prst="rect">
            <a:avLst/>
          </a:prstGeom>
        </p:spPr>
      </p:pic>
      <p:sp>
        <p:nvSpPr>
          <p:cNvPr id="5" name="Content Placeholder 1">
            <a:extLst>
              <a:ext uri="{FF2B5EF4-FFF2-40B4-BE49-F238E27FC236}">
                <a16:creationId xmlns:a16="http://schemas.microsoft.com/office/drawing/2014/main" xmlns="" id="{E24A51DC-46CA-4D73-8601-AD58F63E6FD1}"/>
              </a:ext>
            </a:extLst>
          </p:cNvPr>
          <p:cNvSpPr txBox="1">
            <a:spLocks/>
          </p:cNvSpPr>
          <p:nvPr/>
        </p:nvSpPr>
        <p:spPr>
          <a:xfrm>
            <a:off x="534899" y="2115449"/>
            <a:ext cx="7886700" cy="1061192"/>
          </a:xfrm>
          <a:prstGeom prst="rect">
            <a:avLst/>
          </a:prstGeom>
        </p:spPr>
        <p:txBody>
          <a:bodyPr vert="horz" lIns="68580" tIns="34290" rIns="68580" bIns="34290" rtlCol="0">
            <a:normAutofit/>
          </a:bodyPr>
          <a:lstStyle>
            <a:lvl1pPr marL="228600" indent="-228600" algn="l" defTabSz="914400" rtl="0" eaLnBrk="1" latinLnBrk="0" hangingPunct="1">
              <a:lnSpc>
                <a:spcPct val="80000"/>
              </a:lnSpc>
              <a:spcBef>
                <a:spcPts val="1200"/>
              </a:spcBef>
              <a:buClr>
                <a:srgbClr val="629B33"/>
              </a:buClr>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80000"/>
              </a:lnSpc>
              <a:spcBef>
                <a:spcPts val="1200"/>
              </a:spcBef>
              <a:buClr>
                <a:srgbClr val="629B33"/>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80000"/>
              </a:lnSpc>
              <a:spcBef>
                <a:spcPts val="1200"/>
              </a:spcBef>
              <a:buClr>
                <a:srgbClr val="629B33"/>
              </a:buClr>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80000"/>
              </a:lnSpc>
              <a:spcBef>
                <a:spcPts val="1200"/>
              </a:spcBef>
              <a:buClr>
                <a:srgbClr val="629B33"/>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80000"/>
              </a:lnSpc>
              <a:spcBef>
                <a:spcPts val="1200"/>
              </a:spcBef>
              <a:buClr>
                <a:srgbClr val="629B33"/>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pic>
        <p:nvPicPr>
          <p:cNvPr id="10" name="Picture 9" descr="Logo&#10;&#10;Description automatically generated">
            <a:extLst>
              <a:ext uri="{FF2B5EF4-FFF2-40B4-BE49-F238E27FC236}">
                <a16:creationId xmlns:a16="http://schemas.microsoft.com/office/drawing/2014/main" xmlns="" id="{2AD6C184-E7A0-4FDA-8C38-44158A3D0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8071" y="4899890"/>
            <a:ext cx="2053527" cy="1266851"/>
          </a:xfrm>
          <a:prstGeom prst="rect">
            <a:avLst/>
          </a:prstGeom>
        </p:spPr>
      </p:pic>
    </p:spTree>
    <p:extLst>
      <p:ext uri="{BB962C8B-B14F-4D97-AF65-F5344CB8AC3E}">
        <p14:creationId xmlns:p14="http://schemas.microsoft.com/office/powerpoint/2010/main" val="487658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6F561317-836B-4A16-BA04-F8228DCC8719}"/>
              </a:ext>
            </a:extLst>
          </p:cNvPr>
          <p:cNvSpPr>
            <a:spLocks noGrp="1"/>
          </p:cNvSpPr>
          <p:nvPr>
            <p:ph idx="1"/>
          </p:nvPr>
        </p:nvSpPr>
        <p:spPr>
          <a:xfrm>
            <a:off x="390274" y="1849347"/>
            <a:ext cx="5910407" cy="4469259"/>
          </a:xfrm>
        </p:spPr>
        <p:txBody>
          <a:bodyPr>
            <a:normAutofit fontScale="62500" lnSpcReduction="20000"/>
          </a:bodyPr>
          <a:lstStyle/>
          <a:p>
            <a:pPr>
              <a:buClr>
                <a:srgbClr val="177886"/>
              </a:buClr>
              <a:buFont typeface="Arial" panose="020B0604020202020204" pitchFamily="34" charset="0"/>
              <a:buChar char="•"/>
            </a:pPr>
            <a:r>
              <a:rPr lang="en-US" sz="3800" dirty="0"/>
              <a:t>The city of Boston allocates approximately $1.8 million to the Main Street program annually. </a:t>
            </a:r>
          </a:p>
          <a:p>
            <a:pPr>
              <a:buClr>
                <a:srgbClr val="177886"/>
              </a:buClr>
              <a:buFont typeface="Arial" panose="020B0604020202020204" pitchFamily="34" charset="0"/>
              <a:buChar char="•"/>
            </a:pPr>
            <a:r>
              <a:rPr lang="en-US" sz="3800" b="1" dirty="0"/>
              <a:t>Between 2015 and 2016, the program generated nearly $7.3 million more city tax revenue than would have been expected without the presence of a Main Street program –a $5.5 million net fiscal gain for the city. </a:t>
            </a:r>
          </a:p>
          <a:p>
            <a:pPr>
              <a:buClr>
                <a:srgbClr val="177886"/>
              </a:buClr>
              <a:buFont typeface="Arial" panose="020B0604020202020204" pitchFamily="34" charset="0"/>
              <a:buChar char="•"/>
            </a:pPr>
            <a:r>
              <a:rPr lang="en-US" sz="3800" b="1" dirty="0"/>
              <a:t>Stated another way, for every $1 in tax revenue invested in Main Street, there is a $4 return on investment. </a:t>
            </a:r>
          </a:p>
          <a:p>
            <a:pPr lvl="1">
              <a:buClrTx/>
            </a:pPr>
            <a:r>
              <a:rPr lang="en-US" dirty="0"/>
              <a:t>Jon Stover and Associates. (2017). </a:t>
            </a:r>
            <a:r>
              <a:rPr lang="en-US" i="1" dirty="0"/>
              <a:t>Fiscal Impact Analysis of Public Sector Spending on Four Main Street Programs</a:t>
            </a:r>
            <a:endParaRPr lang="en-US" b="1" dirty="0"/>
          </a:p>
          <a:p>
            <a:endParaRPr lang="en-US" dirty="0"/>
          </a:p>
        </p:txBody>
      </p:sp>
      <p:sp>
        <p:nvSpPr>
          <p:cNvPr id="3" name="Title 2">
            <a:extLst>
              <a:ext uri="{FF2B5EF4-FFF2-40B4-BE49-F238E27FC236}">
                <a16:creationId xmlns:a16="http://schemas.microsoft.com/office/drawing/2014/main" xmlns="" id="{C0D85226-2CC1-440A-9B65-C2FE544FBAAF}"/>
              </a:ext>
            </a:extLst>
          </p:cNvPr>
          <p:cNvSpPr>
            <a:spLocks noGrp="1"/>
          </p:cNvSpPr>
          <p:nvPr>
            <p:ph type="title"/>
          </p:nvPr>
        </p:nvSpPr>
        <p:spPr>
          <a:xfrm>
            <a:off x="780836" y="247484"/>
            <a:ext cx="7694367" cy="1190898"/>
          </a:xfrm>
        </p:spPr>
        <p:txBody>
          <a:bodyPr>
            <a:noAutofit/>
          </a:bodyPr>
          <a:lstStyle/>
          <a:p>
            <a:r>
              <a:rPr lang="en-US" dirty="0"/>
              <a:t>Boston main streets impact, continued</a:t>
            </a:r>
          </a:p>
        </p:txBody>
      </p:sp>
      <p:pic>
        <p:nvPicPr>
          <p:cNvPr id="5" name="Picture 4">
            <a:extLst>
              <a:ext uri="{FF2B5EF4-FFF2-40B4-BE49-F238E27FC236}">
                <a16:creationId xmlns:a16="http://schemas.microsoft.com/office/drawing/2014/main" xmlns="" id="{6673D20C-83A9-4376-A994-CBDECA4EF0FB}"/>
              </a:ext>
            </a:extLst>
          </p:cNvPr>
          <p:cNvPicPr>
            <a:picLocks noChangeAspect="1"/>
          </p:cNvPicPr>
          <p:nvPr/>
        </p:nvPicPr>
        <p:blipFill>
          <a:blip r:embed="rId2"/>
          <a:stretch>
            <a:fillRect/>
          </a:stretch>
        </p:blipFill>
        <p:spPr>
          <a:xfrm>
            <a:off x="6750106" y="2300621"/>
            <a:ext cx="1592749" cy="1440294"/>
          </a:xfrm>
          <a:prstGeom prst="rect">
            <a:avLst/>
          </a:prstGeom>
          <a:ln>
            <a:noFill/>
          </a:ln>
          <a:effectLst>
            <a:outerShdw blurRad="292100" dist="139700" dir="2700000" algn="tl" rotWithShape="0">
              <a:srgbClr val="333333">
                <a:alpha val="65000"/>
              </a:srgbClr>
            </a:outerShdw>
          </a:effectLst>
        </p:spPr>
      </p:pic>
      <p:sp>
        <p:nvSpPr>
          <p:cNvPr id="8" name="Content Placeholder 1">
            <a:extLst>
              <a:ext uri="{FF2B5EF4-FFF2-40B4-BE49-F238E27FC236}">
                <a16:creationId xmlns:a16="http://schemas.microsoft.com/office/drawing/2014/main" xmlns="" id="{FA31A677-8125-4323-A5DE-FA91E1BF6BD9}"/>
              </a:ext>
            </a:extLst>
          </p:cNvPr>
          <p:cNvSpPr txBox="1">
            <a:spLocks/>
          </p:cNvSpPr>
          <p:nvPr/>
        </p:nvSpPr>
        <p:spPr>
          <a:xfrm>
            <a:off x="218515" y="3838284"/>
            <a:ext cx="4943475" cy="1038159"/>
          </a:xfrm>
          <a:prstGeom prst="rect">
            <a:avLst/>
          </a:prstGeom>
        </p:spPr>
        <p:txBody>
          <a:bodyPr vert="horz" lIns="68580" tIns="34290" rIns="68580" bIns="34290" rtlCol="0">
            <a:normAutofit/>
          </a:bodyPr>
          <a:lstStyle>
            <a:lvl1pPr marL="228600" indent="-228600" algn="l" defTabSz="914400" rtl="0" eaLnBrk="1" latinLnBrk="0" hangingPunct="1">
              <a:lnSpc>
                <a:spcPct val="80000"/>
              </a:lnSpc>
              <a:spcBef>
                <a:spcPts val="1200"/>
              </a:spcBef>
              <a:buClr>
                <a:srgbClr val="629B33"/>
              </a:buClr>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80000"/>
              </a:lnSpc>
              <a:spcBef>
                <a:spcPts val="1200"/>
              </a:spcBef>
              <a:buClr>
                <a:srgbClr val="629B33"/>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80000"/>
              </a:lnSpc>
              <a:spcBef>
                <a:spcPts val="1200"/>
              </a:spcBef>
              <a:buClr>
                <a:srgbClr val="629B33"/>
              </a:buClr>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80000"/>
              </a:lnSpc>
              <a:spcBef>
                <a:spcPts val="1200"/>
              </a:spcBef>
              <a:buClr>
                <a:srgbClr val="629B33"/>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80000"/>
              </a:lnSpc>
              <a:spcBef>
                <a:spcPts val="1200"/>
              </a:spcBef>
              <a:buClr>
                <a:srgbClr val="629B33"/>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endParaRPr lang="en-US" sz="1500" dirty="0"/>
          </a:p>
          <a:p>
            <a:endParaRPr lang="en-US" sz="2100" dirty="0"/>
          </a:p>
        </p:txBody>
      </p:sp>
      <p:pic>
        <p:nvPicPr>
          <p:cNvPr id="7" name="Picture 6" descr="Logo&#10;&#10;Description automatically generated">
            <a:extLst>
              <a:ext uri="{FF2B5EF4-FFF2-40B4-BE49-F238E27FC236}">
                <a16:creationId xmlns:a16="http://schemas.microsoft.com/office/drawing/2014/main" xmlns="" id="{C49C4011-D741-444D-9E24-B9C3E23010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0106" y="5184661"/>
            <a:ext cx="1592749" cy="982590"/>
          </a:xfrm>
          <a:prstGeom prst="rect">
            <a:avLst/>
          </a:prstGeom>
        </p:spPr>
      </p:pic>
      <p:sp>
        <p:nvSpPr>
          <p:cNvPr id="10" name="Content Placeholder 1">
            <a:extLst>
              <a:ext uri="{FF2B5EF4-FFF2-40B4-BE49-F238E27FC236}">
                <a16:creationId xmlns:a16="http://schemas.microsoft.com/office/drawing/2014/main" xmlns="" id="{C964F3C8-48A9-4F78-A2C1-706660339C21}"/>
              </a:ext>
            </a:extLst>
          </p:cNvPr>
          <p:cNvSpPr txBox="1">
            <a:spLocks/>
          </p:cNvSpPr>
          <p:nvPr/>
        </p:nvSpPr>
        <p:spPr>
          <a:xfrm>
            <a:off x="-192865" y="4876443"/>
            <a:ext cx="5664995" cy="465168"/>
          </a:xfrm>
          <a:prstGeom prst="rect">
            <a:avLst/>
          </a:prstGeom>
        </p:spPr>
        <p:txBody>
          <a:bodyPr vert="horz" lIns="68580" tIns="34290" rIns="68580" bIns="34290" rtlCol="0">
            <a:normAutofit/>
          </a:bodyPr>
          <a:lstStyle>
            <a:lvl1pPr marL="228600" indent="-228600" algn="l" defTabSz="914400" rtl="0" eaLnBrk="1" latinLnBrk="0" hangingPunct="1">
              <a:lnSpc>
                <a:spcPct val="80000"/>
              </a:lnSpc>
              <a:spcBef>
                <a:spcPts val="1200"/>
              </a:spcBef>
              <a:buClr>
                <a:srgbClr val="629B33"/>
              </a:buClr>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80000"/>
              </a:lnSpc>
              <a:spcBef>
                <a:spcPts val="1200"/>
              </a:spcBef>
              <a:buClr>
                <a:srgbClr val="629B33"/>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80000"/>
              </a:lnSpc>
              <a:spcBef>
                <a:spcPts val="1200"/>
              </a:spcBef>
              <a:buClr>
                <a:srgbClr val="629B33"/>
              </a:buClr>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80000"/>
              </a:lnSpc>
              <a:spcBef>
                <a:spcPts val="1200"/>
              </a:spcBef>
              <a:buClr>
                <a:srgbClr val="629B33"/>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80000"/>
              </a:lnSpc>
              <a:spcBef>
                <a:spcPts val="1200"/>
              </a:spcBef>
              <a:buClr>
                <a:srgbClr val="629B33"/>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endParaRPr lang="en-US" sz="1500" dirty="0"/>
          </a:p>
          <a:p>
            <a:pPr lvl="2"/>
            <a:endParaRPr lang="en-US" sz="1500" dirty="0"/>
          </a:p>
          <a:p>
            <a:endParaRPr lang="en-US" sz="2100" dirty="0"/>
          </a:p>
        </p:txBody>
      </p:sp>
    </p:spTree>
    <p:extLst>
      <p:ext uri="{BB962C8B-B14F-4D97-AF65-F5344CB8AC3E}">
        <p14:creationId xmlns:p14="http://schemas.microsoft.com/office/powerpoint/2010/main" val="1990886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A2FF718-7F89-4ED8-9F47-090918401535}"/>
              </a:ext>
            </a:extLst>
          </p:cNvPr>
          <p:cNvSpPr>
            <a:spLocks noGrp="1"/>
          </p:cNvSpPr>
          <p:nvPr>
            <p:ph type="title"/>
          </p:nvPr>
        </p:nvSpPr>
        <p:spPr>
          <a:xfrm>
            <a:off x="196948" y="237098"/>
            <a:ext cx="8318402" cy="934156"/>
          </a:xfrm>
        </p:spPr>
        <p:txBody>
          <a:bodyPr>
            <a:normAutofit fontScale="90000"/>
          </a:bodyPr>
          <a:lstStyle/>
          <a:p>
            <a:r>
              <a:rPr lang="en-US" dirty="0"/>
              <a:t>District of Columbia main streets impact (2013 – 2020)</a:t>
            </a:r>
          </a:p>
        </p:txBody>
      </p:sp>
      <p:sp>
        <p:nvSpPr>
          <p:cNvPr id="4" name="Content Placeholder 2">
            <a:extLst>
              <a:ext uri="{FF2B5EF4-FFF2-40B4-BE49-F238E27FC236}">
                <a16:creationId xmlns:a16="http://schemas.microsoft.com/office/drawing/2014/main" xmlns="" id="{A420BCA5-2B82-4D7A-A015-43402AB46FCC}"/>
              </a:ext>
            </a:extLst>
          </p:cNvPr>
          <p:cNvSpPr txBox="1">
            <a:spLocks/>
          </p:cNvSpPr>
          <p:nvPr/>
        </p:nvSpPr>
        <p:spPr>
          <a:xfrm>
            <a:off x="422985" y="2219219"/>
            <a:ext cx="5472489" cy="3390471"/>
          </a:xfrm>
          <a:prstGeom prst="rect">
            <a:avLst/>
          </a:prstGeom>
        </p:spPr>
        <p:txBody>
          <a:bodyPr vert="horz" lIns="68580" tIns="34290" rIns="68580" bIns="34290" rtlCol="0">
            <a:normAutofit/>
          </a:bodyPr>
          <a:lstStyle>
            <a:lvl1pPr marL="228600" indent="-228600" algn="l" defTabSz="914400" rtl="0" eaLnBrk="1" latinLnBrk="0" hangingPunct="1">
              <a:lnSpc>
                <a:spcPct val="80000"/>
              </a:lnSpc>
              <a:spcBef>
                <a:spcPts val="1200"/>
              </a:spcBef>
              <a:buClr>
                <a:srgbClr val="629B33"/>
              </a:buClr>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80000"/>
              </a:lnSpc>
              <a:spcBef>
                <a:spcPts val="1200"/>
              </a:spcBef>
              <a:buClr>
                <a:srgbClr val="629B33"/>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80000"/>
              </a:lnSpc>
              <a:spcBef>
                <a:spcPts val="1200"/>
              </a:spcBef>
              <a:buClr>
                <a:srgbClr val="629B33"/>
              </a:buClr>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80000"/>
              </a:lnSpc>
              <a:spcBef>
                <a:spcPts val="1200"/>
              </a:spcBef>
              <a:buClr>
                <a:srgbClr val="629B33"/>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80000"/>
              </a:lnSpc>
              <a:spcBef>
                <a:spcPts val="1200"/>
              </a:spcBef>
              <a:buClr>
                <a:srgbClr val="629B33"/>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77886"/>
              </a:buClr>
              <a:buFont typeface="Arial" panose="020B0604020202020204" pitchFamily="34" charset="0"/>
              <a:buChar char="•"/>
            </a:pPr>
            <a:r>
              <a:rPr lang="en-US" sz="2400" dirty="0">
                <a:ea typeface="Avenir Roman" charset="0"/>
                <a:cs typeface="Avenir Roman" charset="0"/>
              </a:rPr>
              <a:t>28 commercial districts</a:t>
            </a:r>
          </a:p>
          <a:p>
            <a:pPr>
              <a:buClr>
                <a:srgbClr val="177886"/>
              </a:buClr>
              <a:buFont typeface="Arial" panose="020B0604020202020204" pitchFamily="34" charset="0"/>
              <a:buChar char="•"/>
            </a:pPr>
            <a:r>
              <a:rPr lang="en-US" sz="2400" dirty="0">
                <a:ea typeface="Avenir Roman" charset="0"/>
                <a:cs typeface="Avenir Roman" charset="0"/>
              </a:rPr>
              <a:t>$3,253,893.93 of private dollars have been reinvested into the Main Streets.</a:t>
            </a:r>
          </a:p>
          <a:p>
            <a:pPr>
              <a:buClr>
                <a:srgbClr val="177886"/>
              </a:buClr>
              <a:buFont typeface="Arial" panose="020B0604020202020204" pitchFamily="34" charset="0"/>
              <a:buChar char="•"/>
            </a:pPr>
            <a:r>
              <a:rPr lang="en-US" sz="2400" dirty="0">
                <a:ea typeface="Avenir Roman" charset="0"/>
                <a:cs typeface="Avenir Roman" charset="0"/>
              </a:rPr>
              <a:t>369 new businesses launched with a total of 7,431 new jobs.</a:t>
            </a:r>
          </a:p>
          <a:p>
            <a:pPr>
              <a:buClr>
                <a:srgbClr val="177886"/>
              </a:buClr>
              <a:buFont typeface="Arial" panose="020B0604020202020204" pitchFamily="34" charset="0"/>
              <a:buChar char="•"/>
            </a:pPr>
            <a:r>
              <a:rPr lang="en-US" sz="2400" dirty="0">
                <a:ea typeface="Avenir Roman" charset="0"/>
                <a:cs typeface="Avenir Roman" charset="0"/>
              </a:rPr>
              <a:t>Over 18,692 hours of volunteer time has been invested with a value of $825,064.</a:t>
            </a:r>
          </a:p>
          <a:p>
            <a:pPr>
              <a:buClr>
                <a:srgbClr val="177886"/>
              </a:buClr>
              <a:buFont typeface="Arial" panose="020B0604020202020204" pitchFamily="34" charset="0"/>
              <a:buChar char="•"/>
            </a:pPr>
            <a:r>
              <a:rPr lang="en-US" sz="2400" dirty="0">
                <a:ea typeface="Avenir Roman" charset="0"/>
                <a:cs typeface="Avenir Roman" charset="0"/>
              </a:rPr>
              <a:t>Over 325 buildings have been rehabbed. </a:t>
            </a:r>
          </a:p>
          <a:p>
            <a:endParaRPr lang="en-US" sz="2100" dirty="0">
              <a:ea typeface="Avenir Roman" charset="0"/>
              <a:cs typeface="Avenir Roman" charset="0"/>
            </a:endParaRPr>
          </a:p>
        </p:txBody>
      </p:sp>
      <p:pic>
        <p:nvPicPr>
          <p:cNvPr id="5" name="Picture 4" descr="Logo&#10;&#10;Description automatically generated">
            <a:extLst>
              <a:ext uri="{FF2B5EF4-FFF2-40B4-BE49-F238E27FC236}">
                <a16:creationId xmlns:a16="http://schemas.microsoft.com/office/drawing/2014/main" xmlns="" id="{94F990EF-B988-4A0B-8DB0-5EB596EAF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1885" y="2728895"/>
            <a:ext cx="2620391" cy="1205380"/>
          </a:xfrm>
          <a:prstGeom prst="rect">
            <a:avLst/>
          </a:prstGeom>
          <a:ln>
            <a:noFill/>
          </a:ln>
          <a:effectLst>
            <a:outerShdw blurRad="292100" dist="139700" dir="2700000" algn="tl" rotWithShape="0">
              <a:srgbClr val="333333">
                <a:alpha val="65000"/>
              </a:srgbClr>
            </a:outerShdw>
          </a:effectLst>
        </p:spPr>
      </p:pic>
      <p:pic>
        <p:nvPicPr>
          <p:cNvPr id="7" name="Picture 6" descr="Logo&#10;&#10;Description automatically generated">
            <a:extLst>
              <a:ext uri="{FF2B5EF4-FFF2-40B4-BE49-F238E27FC236}">
                <a16:creationId xmlns:a16="http://schemas.microsoft.com/office/drawing/2014/main" xmlns="" id="{3294959C-9C38-43AA-8F0F-DB3DE17901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332" y="4653918"/>
            <a:ext cx="2431017" cy="1499731"/>
          </a:xfrm>
          <a:prstGeom prst="rect">
            <a:avLst/>
          </a:prstGeom>
        </p:spPr>
      </p:pic>
    </p:spTree>
    <p:extLst>
      <p:ext uri="{BB962C8B-B14F-4D97-AF65-F5344CB8AC3E}">
        <p14:creationId xmlns:p14="http://schemas.microsoft.com/office/powerpoint/2010/main" val="1292779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E42CAB8F-820F-4666-9DA6-9578E3421A7F}"/>
              </a:ext>
            </a:extLst>
          </p:cNvPr>
          <p:cNvSpPr>
            <a:spLocks noGrp="1"/>
          </p:cNvSpPr>
          <p:nvPr>
            <p:ph idx="1"/>
          </p:nvPr>
        </p:nvSpPr>
        <p:spPr>
          <a:xfrm>
            <a:off x="701212" y="1627059"/>
            <a:ext cx="8028451" cy="945645"/>
          </a:xfrm>
        </p:spPr>
        <p:txBody>
          <a:bodyPr>
            <a:noAutofit/>
          </a:bodyPr>
          <a:lstStyle/>
          <a:p>
            <a:pPr marL="0" indent="0">
              <a:buNone/>
            </a:pPr>
            <a:r>
              <a:rPr lang="en-US" sz="1800" dirty="0"/>
              <a:t>Between 2003 and 2014, the Barracks Row Main Street (BRMS) and H Street Main Street (HSMS) outperformed benchmark commercial corridors in business growth, revenue growth, and employment growth.</a:t>
            </a:r>
          </a:p>
        </p:txBody>
      </p:sp>
      <p:sp>
        <p:nvSpPr>
          <p:cNvPr id="3" name="Title 2">
            <a:extLst>
              <a:ext uri="{FF2B5EF4-FFF2-40B4-BE49-F238E27FC236}">
                <a16:creationId xmlns:a16="http://schemas.microsoft.com/office/drawing/2014/main" xmlns="" id="{5EEB3A82-2B3D-4E9F-9B6C-ED2975435528}"/>
              </a:ext>
            </a:extLst>
          </p:cNvPr>
          <p:cNvSpPr>
            <a:spLocks noGrp="1"/>
          </p:cNvSpPr>
          <p:nvPr>
            <p:ph type="title"/>
          </p:nvPr>
        </p:nvSpPr>
        <p:spPr>
          <a:xfrm>
            <a:off x="87458" y="282415"/>
            <a:ext cx="8355330" cy="945645"/>
          </a:xfrm>
        </p:spPr>
        <p:txBody>
          <a:bodyPr>
            <a:normAutofit fontScale="90000"/>
          </a:bodyPr>
          <a:lstStyle/>
          <a:p>
            <a:r>
              <a:rPr lang="en-US" dirty="0"/>
              <a:t>District of Columbia main streets impact, continued</a:t>
            </a:r>
          </a:p>
        </p:txBody>
      </p:sp>
      <p:graphicFrame>
        <p:nvGraphicFramePr>
          <p:cNvPr id="4" name="Chart 3">
            <a:extLst>
              <a:ext uri="{FF2B5EF4-FFF2-40B4-BE49-F238E27FC236}">
                <a16:creationId xmlns:a16="http://schemas.microsoft.com/office/drawing/2014/main" xmlns="" id="{0CC547B5-CD6C-4905-9D88-D3D6FEDE6A24}"/>
              </a:ext>
            </a:extLst>
          </p:cNvPr>
          <p:cNvGraphicFramePr>
            <a:graphicFrameLocks/>
          </p:cNvGraphicFramePr>
          <p:nvPr>
            <p:extLst>
              <p:ext uri="{D42A27DB-BD31-4B8C-83A1-F6EECF244321}">
                <p14:modId xmlns:p14="http://schemas.microsoft.com/office/powerpoint/2010/main" val="3532467506"/>
              </p:ext>
            </p:extLst>
          </p:nvPr>
        </p:nvGraphicFramePr>
        <p:xfrm>
          <a:off x="701212" y="2639461"/>
          <a:ext cx="2650733" cy="35160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xmlns="" id="{1D9949E2-515A-4C79-B353-E00ACF36152D}"/>
              </a:ext>
            </a:extLst>
          </p:cNvPr>
          <p:cNvGraphicFramePr>
            <a:graphicFrameLocks/>
          </p:cNvGraphicFramePr>
          <p:nvPr>
            <p:extLst>
              <p:ext uri="{D42A27DB-BD31-4B8C-83A1-F6EECF244321}">
                <p14:modId xmlns:p14="http://schemas.microsoft.com/office/powerpoint/2010/main" val="960896209"/>
              </p:ext>
            </p:extLst>
          </p:nvPr>
        </p:nvGraphicFramePr>
        <p:xfrm>
          <a:off x="3660570" y="2639461"/>
          <a:ext cx="2574319" cy="3463301"/>
        </p:xfrm>
        <a:graphic>
          <a:graphicData uri="http://schemas.openxmlformats.org/drawingml/2006/chart">
            <c:chart xmlns:c="http://schemas.openxmlformats.org/drawingml/2006/chart" xmlns:r="http://schemas.openxmlformats.org/officeDocument/2006/relationships" r:id="rId4"/>
          </a:graphicData>
        </a:graphic>
      </p:graphicFrame>
      <p:sp>
        <p:nvSpPr>
          <p:cNvPr id="6" name="Content Placeholder 1">
            <a:extLst>
              <a:ext uri="{FF2B5EF4-FFF2-40B4-BE49-F238E27FC236}">
                <a16:creationId xmlns:a16="http://schemas.microsoft.com/office/drawing/2014/main" xmlns="" id="{D1B44088-B9E6-4B26-8D9D-B617A10F073B}"/>
              </a:ext>
            </a:extLst>
          </p:cNvPr>
          <p:cNvSpPr txBox="1">
            <a:spLocks/>
          </p:cNvSpPr>
          <p:nvPr/>
        </p:nvSpPr>
        <p:spPr>
          <a:xfrm>
            <a:off x="6610176" y="4828884"/>
            <a:ext cx="2119487" cy="546304"/>
          </a:xfrm>
          <a:prstGeom prst="rect">
            <a:avLst/>
          </a:prstGeom>
        </p:spPr>
        <p:txBody>
          <a:bodyPr vert="horz" lIns="68580" tIns="34290" rIns="68580" bIns="34290" rtlCol="0">
            <a:noAutofit/>
          </a:bodyPr>
          <a:lstStyle>
            <a:lvl1pPr marL="228600" indent="-228600" algn="l" defTabSz="914400" rtl="0" eaLnBrk="1" latinLnBrk="0" hangingPunct="1">
              <a:lnSpc>
                <a:spcPct val="80000"/>
              </a:lnSpc>
              <a:spcBef>
                <a:spcPts val="1200"/>
              </a:spcBef>
              <a:buClr>
                <a:srgbClr val="629B33"/>
              </a:buClr>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80000"/>
              </a:lnSpc>
              <a:spcBef>
                <a:spcPts val="1200"/>
              </a:spcBef>
              <a:buClr>
                <a:srgbClr val="629B33"/>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80000"/>
              </a:lnSpc>
              <a:spcBef>
                <a:spcPts val="1200"/>
              </a:spcBef>
              <a:buClr>
                <a:srgbClr val="629B33"/>
              </a:buClr>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80000"/>
              </a:lnSpc>
              <a:spcBef>
                <a:spcPts val="1200"/>
              </a:spcBef>
              <a:buClr>
                <a:srgbClr val="629B33"/>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80000"/>
              </a:lnSpc>
              <a:spcBef>
                <a:spcPts val="1200"/>
              </a:spcBef>
              <a:buClr>
                <a:srgbClr val="629B33"/>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Aft>
                <a:spcPts val="450"/>
              </a:spcAft>
              <a:buNone/>
            </a:pPr>
            <a:r>
              <a:rPr lang="en-US" sz="1100" dirty="0">
                <a:solidFill>
                  <a:schemeClr val="tx1">
                    <a:lumMod val="65000"/>
                    <a:lumOff val="35000"/>
                  </a:schemeClr>
                </a:solidFill>
              </a:rPr>
              <a:t>Since 2003, these programs have netted the District over $7.2 million. </a:t>
            </a:r>
          </a:p>
        </p:txBody>
      </p:sp>
      <p:sp>
        <p:nvSpPr>
          <p:cNvPr id="8" name="Rectangle 7">
            <a:extLst>
              <a:ext uri="{FF2B5EF4-FFF2-40B4-BE49-F238E27FC236}">
                <a16:creationId xmlns:a16="http://schemas.microsoft.com/office/drawing/2014/main" xmlns="" id="{B700F5D4-B462-44BE-B4AE-691B30AC9D5F}"/>
              </a:ext>
            </a:extLst>
          </p:cNvPr>
          <p:cNvSpPr/>
          <p:nvPr/>
        </p:nvSpPr>
        <p:spPr>
          <a:xfrm>
            <a:off x="6515100" y="2639461"/>
            <a:ext cx="2214563" cy="34633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Content Placeholder 1">
            <a:extLst>
              <a:ext uri="{FF2B5EF4-FFF2-40B4-BE49-F238E27FC236}">
                <a16:creationId xmlns:a16="http://schemas.microsoft.com/office/drawing/2014/main" xmlns="" id="{6166CE65-80F9-4F2A-9083-63995B22095B}"/>
              </a:ext>
            </a:extLst>
          </p:cNvPr>
          <p:cNvSpPr txBox="1">
            <a:spLocks/>
          </p:cNvSpPr>
          <p:nvPr/>
        </p:nvSpPr>
        <p:spPr>
          <a:xfrm>
            <a:off x="6543514" y="2650695"/>
            <a:ext cx="2119487" cy="199889"/>
          </a:xfrm>
          <a:prstGeom prst="rect">
            <a:avLst/>
          </a:prstGeom>
        </p:spPr>
        <p:txBody>
          <a:bodyPr vert="horz" lIns="68580" tIns="34290" rIns="68580" bIns="34290" rtlCol="0">
            <a:noAutofit/>
          </a:bodyPr>
          <a:lstStyle>
            <a:lvl1pPr marL="228600" indent="-228600" algn="l" defTabSz="914400" rtl="0" eaLnBrk="1" latinLnBrk="0" hangingPunct="1">
              <a:lnSpc>
                <a:spcPct val="80000"/>
              </a:lnSpc>
              <a:spcBef>
                <a:spcPts val="1200"/>
              </a:spcBef>
              <a:buClr>
                <a:srgbClr val="629B33"/>
              </a:buClr>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80000"/>
              </a:lnSpc>
              <a:spcBef>
                <a:spcPts val="1200"/>
              </a:spcBef>
              <a:buClr>
                <a:srgbClr val="629B33"/>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80000"/>
              </a:lnSpc>
              <a:spcBef>
                <a:spcPts val="1200"/>
              </a:spcBef>
              <a:buClr>
                <a:srgbClr val="629B33"/>
              </a:buClr>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80000"/>
              </a:lnSpc>
              <a:spcBef>
                <a:spcPts val="1200"/>
              </a:spcBef>
              <a:buClr>
                <a:srgbClr val="629B33"/>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80000"/>
              </a:lnSpc>
              <a:spcBef>
                <a:spcPts val="1200"/>
              </a:spcBef>
              <a:buClr>
                <a:srgbClr val="629B33"/>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Aft>
                <a:spcPts val="450"/>
              </a:spcAft>
              <a:buNone/>
            </a:pPr>
            <a:r>
              <a:rPr lang="en-US" sz="1400" dirty="0">
                <a:solidFill>
                  <a:schemeClr val="tx1">
                    <a:lumMod val="65000"/>
                    <a:lumOff val="35000"/>
                  </a:schemeClr>
                </a:solidFill>
              </a:rPr>
              <a:t>Return on City Investment</a:t>
            </a:r>
          </a:p>
        </p:txBody>
      </p:sp>
      <p:pic>
        <p:nvPicPr>
          <p:cNvPr id="14" name="Picture 13">
            <a:extLst>
              <a:ext uri="{FF2B5EF4-FFF2-40B4-BE49-F238E27FC236}">
                <a16:creationId xmlns:a16="http://schemas.microsoft.com/office/drawing/2014/main" xmlns="" id="{CB2875A4-294C-48FA-AC7C-6EB65B4C9775}"/>
              </a:ext>
            </a:extLst>
          </p:cNvPr>
          <p:cNvPicPr>
            <a:picLocks noChangeAspect="1"/>
          </p:cNvPicPr>
          <p:nvPr/>
        </p:nvPicPr>
        <p:blipFill rotWithShape="1">
          <a:blip r:embed="rId5"/>
          <a:srcRect b="8368"/>
          <a:stretch/>
        </p:blipFill>
        <p:spPr>
          <a:xfrm>
            <a:off x="6769502" y="3236514"/>
            <a:ext cx="1673286" cy="1374648"/>
          </a:xfrm>
          <a:prstGeom prst="rect">
            <a:avLst/>
          </a:prstGeom>
        </p:spPr>
      </p:pic>
      <p:sp>
        <p:nvSpPr>
          <p:cNvPr id="11" name="Content Placeholder 1">
            <a:extLst>
              <a:ext uri="{FF2B5EF4-FFF2-40B4-BE49-F238E27FC236}">
                <a16:creationId xmlns:a16="http://schemas.microsoft.com/office/drawing/2014/main" xmlns="" id="{2532D5E2-F8B8-402E-9A50-0B7BCE97C542}"/>
              </a:ext>
            </a:extLst>
          </p:cNvPr>
          <p:cNvSpPr txBox="1">
            <a:spLocks/>
          </p:cNvSpPr>
          <p:nvPr/>
        </p:nvSpPr>
        <p:spPr>
          <a:xfrm>
            <a:off x="735004" y="6218362"/>
            <a:ext cx="8155754" cy="478940"/>
          </a:xfrm>
          <a:prstGeom prst="rect">
            <a:avLst/>
          </a:prstGeom>
        </p:spPr>
        <p:txBody>
          <a:bodyPr vert="horz" lIns="68580" tIns="34290" rIns="68580" bIns="34290" rtlCol="0">
            <a:noAutofit/>
          </a:bodyPr>
          <a:lstStyle>
            <a:lvl1pPr marL="228600" indent="-228600" algn="l" defTabSz="914400" rtl="0" eaLnBrk="1" latinLnBrk="0" hangingPunct="1">
              <a:lnSpc>
                <a:spcPct val="80000"/>
              </a:lnSpc>
              <a:spcBef>
                <a:spcPts val="1200"/>
              </a:spcBef>
              <a:buClr>
                <a:srgbClr val="629B33"/>
              </a:buClr>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80000"/>
              </a:lnSpc>
              <a:spcBef>
                <a:spcPts val="1200"/>
              </a:spcBef>
              <a:buClr>
                <a:srgbClr val="629B33"/>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80000"/>
              </a:lnSpc>
              <a:spcBef>
                <a:spcPts val="1200"/>
              </a:spcBef>
              <a:buClr>
                <a:srgbClr val="629B33"/>
              </a:buClr>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80000"/>
              </a:lnSpc>
              <a:spcBef>
                <a:spcPts val="1200"/>
              </a:spcBef>
              <a:buClr>
                <a:srgbClr val="629B33"/>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80000"/>
              </a:lnSpc>
              <a:spcBef>
                <a:spcPts val="1200"/>
              </a:spcBef>
              <a:buClr>
                <a:srgbClr val="629B33"/>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t>Source: Jon Stover and Associates. (2014). </a:t>
            </a:r>
            <a:r>
              <a:rPr lang="en-US" sz="1100" i="1" dirty="0"/>
              <a:t>The Value of H Street Main Street and Barracks Row Main Street: Return on Investment of District of Columbia Funding for Barracks Row Main Street and H Street Main Street  </a:t>
            </a:r>
          </a:p>
        </p:txBody>
      </p:sp>
    </p:spTree>
    <p:extLst>
      <p:ext uri="{BB962C8B-B14F-4D97-AF65-F5344CB8AC3E}">
        <p14:creationId xmlns:p14="http://schemas.microsoft.com/office/powerpoint/2010/main" val="973261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C0E65917-72B3-47EC-AC0C-04AD72969318}"/>
              </a:ext>
            </a:extLst>
          </p:cNvPr>
          <p:cNvSpPr>
            <a:spLocks noGrp="1"/>
          </p:cNvSpPr>
          <p:nvPr>
            <p:ph idx="1"/>
          </p:nvPr>
        </p:nvSpPr>
        <p:spPr>
          <a:xfrm>
            <a:off x="388739" y="1797978"/>
            <a:ext cx="5039908" cy="3800387"/>
          </a:xfrm>
        </p:spPr>
        <p:txBody>
          <a:bodyPr>
            <a:normAutofit lnSpcReduction="10000"/>
          </a:bodyPr>
          <a:lstStyle/>
          <a:p>
            <a:pPr marL="0" indent="0" defTabSz="685800">
              <a:spcBef>
                <a:spcPts val="450"/>
              </a:spcBef>
              <a:buClrTx/>
              <a:buSzPct val="95000"/>
              <a:buNone/>
              <a:defRPr/>
            </a:pPr>
            <a:r>
              <a:rPr lang="en-US" sz="1800" dirty="0">
                <a:solidFill>
                  <a:srgbClr val="000000"/>
                </a:solidFill>
                <a:latin typeface="Calibri" panose="020F0502020204030204"/>
              </a:rPr>
              <a:t>In 2018, </a:t>
            </a:r>
            <a:r>
              <a:rPr lang="en-US" sz="1800" dirty="0" err="1">
                <a:solidFill>
                  <a:srgbClr val="000000"/>
                </a:solidFill>
                <a:latin typeface="Calibri" panose="020F0502020204030204"/>
              </a:rPr>
              <a:t>UrbanMain</a:t>
            </a:r>
            <a:r>
              <a:rPr lang="en-US" sz="1800" dirty="0">
                <a:solidFill>
                  <a:srgbClr val="000000"/>
                </a:solidFill>
                <a:latin typeface="Calibri" panose="020F0502020204030204"/>
              </a:rPr>
              <a:t> kicked off programming in Charlotte, working in partnership with the Knight Foundation and the City of Charlotte.</a:t>
            </a:r>
          </a:p>
          <a:p>
            <a:pPr defTabSz="685800">
              <a:spcBef>
                <a:spcPts val="450"/>
              </a:spcBef>
              <a:buClr>
                <a:srgbClr val="177886"/>
              </a:buClr>
              <a:buSzPct val="100000"/>
              <a:buFont typeface="Arial" panose="020B0604020202020204" pitchFamily="34" charset="0"/>
              <a:buChar char="•"/>
              <a:defRPr/>
            </a:pPr>
            <a:r>
              <a:rPr lang="en-US" sz="1800" dirty="0">
                <a:solidFill>
                  <a:srgbClr val="000000"/>
                </a:solidFill>
                <a:latin typeface="Calibri" panose="020F0502020204030204"/>
              </a:rPr>
              <a:t>Main Street is executing Urban Main programming in one commercial corridors in Charlotte:</a:t>
            </a:r>
          </a:p>
          <a:p>
            <a:pPr lvl="1" defTabSz="685800">
              <a:spcBef>
                <a:spcPts val="450"/>
              </a:spcBef>
              <a:buClrTx/>
              <a:buSzPct val="95000"/>
              <a:defRPr/>
            </a:pPr>
            <a:r>
              <a:rPr lang="en-US" sz="1400" dirty="0">
                <a:solidFill>
                  <a:srgbClr val="000000"/>
                </a:solidFill>
                <a:latin typeface="Calibri" panose="020F0502020204030204"/>
              </a:rPr>
              <a:t> </a:t>
            </a:r>
            <a:r>
              <a:rPr lang="en-US" sz="1400" dirty="0" err="1">
                <a:solidFill>
                  <a:srgbClr val="000000"/>
                </a:solidFill>
                <a:latin typeface="Calibri" panose="020F0502020204030204"/>
              </a:rPr>
              <a:t>Beatties</a:t>
            </a:r>
            <a:r>
              <a:rPr lang="en-US" sz="1400" dirty="0">
                <a:solidFill>
                  <a:srgbClr val="000000"/>
                </a:solidFill>
                <a:latin typeface="Calibri" panose="020F0502020204030204"/>
              </a:rPr>
              <a:t> Ford / </a:t>
            </a:r>
            <a:r>
              <a:rPr lang="en-US" sz="1400" dirty="0" err="1">
                <a:solidFill>
                  <a:srgbClr val="000000"/>
                </a:solidFill>
                <a:latin typeface="Calibri" panose="020F0502020204030204"/>
              </a:rPr>
              <a:t>Lasalle</a:t>
            </a:r>
            <a:r>
              <a:rPr lang="en-US" sz="1400" dirty="0">
                <a:solidFill>
                  <a:srgbClr val="000000"/>
                </a:solidFill>
                <a:latin typeface="Calibri" panose="020F0502020204030204"/>
              </a:rPr>
              <a:t> Corridor</a:t>
            </a:r>
          </a:p>
          <a:p>
            <a:pPr defTabSz="685800">
              <a:spcBef>
                <a:spcPts val="450"/>
              </a:spcBef>
              <a:buClr>
                <a:srgbClr val="177886"/>
              </a:buClr>
              <a:buSzPct val="100000"/>
              <a:buFont typeface="Arial" panose="020B0604020202020204" pitchFamily="34" charset="0"/>
              <a:buChar char="•"/>
              <a:defRPr/>
            </a:pPr>
            <a:r>
              <a:rPr lang="en-US" sz="1800" dirty="0">
                <a:solidFill>
                  <a:srgbClr val="000000"/>
                </a:solidFill>
                <a:latin typeface="Calibri" panose="020F0502020204030204"/>
              </a:rPr>
              <a:t>The community received support and in-person technical services including:</a:t>
            </a:r>
          </a:p>
          <a:p>
            <a:pPr marL="857250" lvl="2" indent="-171450" defTabSz="685800">
              <a:lnSpc>
                <a:spcPct val="90000"/>
              </a:lnSpc>
              <a:spcBef>
                <a:spcPts val="375"/>
              </a:spcBef>
              <a:buClr>
                <a:srgbClr val="69BD45"/>
              </a:buClr>
              <a:buSzPct val="75000"/>
              <a:buFont typeface="LucidaGrande" charset="0"/>
              <a:buChar char="◆"/>
              <a:defRPr/>
            </a:pPr>
            <a:r>
              <a:rPr lang="en-US" sz="1600" dirty="0">
                <a:solidFill>
                  <a:srgbClr val="000000"/>
                </a:solidFill>
                <a:latin typeface="Calibri" panose="020F0502020204030204"/>
              </a:rPr>
              <a:t>Community engagement outreach</a:t>
            </a:r>
          </a:p>
          <a:p>
            <a:pPr marL="857250" lvl="2" indent="-171450" defTabSz="685800">
              <a:lnSpc>
                <a:spcPct val="90000"/>
              </a:lnSpc>
              <a:spcBef>
                <a:spcPts val="375"/>
              </a:spcBef>
              <a:buClr>
                <a:srgbClr val="69BD45"/>
              </a:buClr>
              <a:buSzPct val="75000"/>
              <a:buFont typeface="LucidaGrande" charset="0"/>
              <a:buChar char="◆"/>
              <a:defRPr/>
            </a:pPr>
            <a:r>
              <a:rPr lang="en-US" sz="1600" dirty="0">
                <a:solidFill>
                  <a:srgbClr val="000000"/>
                </a:solidFill>
                <a:latin typeface="Calibri" panose="020F0502020204030204"/>
              </a:rPr>
              <a:t>Capacity building in commercial corridor revitalization</a:t>
            </a:r>
          </a:p>
          <a:p>
            <a:pPr marL="857250" lvl="2" indent="-171450" defTabSz="685800">
              <a:lnSpc>
                <a:spcPct val="90000"/>
              </a:lnSpc>
              <a:spcBef>
                <a:spcPts val="375"/>
              </a:spcBef>
              <a:buClr>
                <a:srgbClr val="69BD45"/>
              </a:buClr>
              <a:buSzPct val="75000"/>
              <a:buFont typeface="LucidaGrande" charset="0"/>
              <a:buChar char="◆"/>
              <a:defRPr/>
            </a:pPr>
            <a:r>
              <a:rPr lang="en-US" sz="1600" dirty="0">
                <a:solidFill>
                  <a:srgbClr val="000000"/>
                </a:solidFill>
                <a:latin typeface="Calibri" panose="020F0502020204030204"/>
              </a:rPr>
              <a:t>Organizational development (if applicable)</a:t>
            </a:r>
          </a:p>
          <a:p>
            <a:pPr marL="857250" lvl="2" indent="-171450" defTabSz="685800">
              <a:lnSpc>
                <a:spcPct val="90000"/>
              </a:lnSpc>
              <a:spcBef>
                <a:spcPts val="375"/>
              </a:spcBef>
              <a:buClr>
                <a:srgbClr val="69BD45"/>
              </a:buClr>
              <a:buSzPct val="75000"/>
              <a:buFont typeface="LucidaGrande" charset="0"/>
              <a:buChar char="◆"/>
              <a:defRPr/>
            </a:pPr>
            <a:r>
              <a:rPr lang="en-US" sz="1600" dirty="0">
                <a:solidFill>
                  <a:srgbClr val="000000"/>
                </a:solidFill>
                <a:latin typeface="Calibri" panose="020F0502020204030204"/>
              </a:rPr>
              <a:t>Economic transformation strategy development</a:t>
            </a:r>
          </a:p>
          <a:p>
            <a:pPr marL="0" indent="0">
              <a:buNone/>
            </a:pPr>
            <a:endParaRPr lang="en-US" dirty="0"/>
          </a:p>
        </p:txBody>
      </p:sp>
      <p:sp>
        <p:nvSpPr>
          <p:cNvPr id="3" name="Title 2">
            <a:extLst>
              <a:ext uri="{FF2B5EF4-FFF2-40B4-BE49-F238E27FC236}">
                <a16:creationId xmlns:a16="http://schemas.microsoft.com/office/drawing/2014/main" xmlns="" id="{4511CB2A-441B-40F1-9B5F-06A148EDAAF3}"/>
              </a:ext>
            </a:extLst>
          </p:cNvPr>
          <p:cNvSpPr>
            <a:spLocks noGrp="1"/>
          </p:cNvSpPr>
          <p:nvPr>
            <p:ph type="title"/>
          </p:nvPr>
        </p:nvSpPr>
        <p:spPr>
          <a:xfrm>
            <a:off x="628650" y="237098"/>
            <a:ext cx="7886700" cy="1028774"/>
          </a:xfrm>
        </p:spPr>
        <p:txBody>
          <a:bodyPr>
            <a:normAutofit fontScale="90000"/>
          </a:bodyPr>
          <a:lstStyle/>
          <a:p>
            <a:r>
              <a:rPr lang="en-US" dirty="0" err="1"/>
              <a:t>Beatties</a:t>
            </a:r>
            <a:r>
              <a:rPr lang="en-US" dirty="0"/>
              <a:t> Rd / Lasalle corridor – Charlotte, NC</a:t>
            </a:r>
          </a:p>
        </p:txBody>
      </p:sp>
      <p:pic>
        <p:nvPicPr>
          <p:cNvPr id="5" name="Picture 4" descr="Logo&#10;&#10;Description automatically generated">
            <a:extLst>
              <a:ext uri="{FF2B5EF4-FFF2-40B4-BE49-F238E27FC236}">
                <a16:creationId xmlns:a16="http://schemas.microsoft.com/office/drawing/2014/main" xmlns="" id="{50CE69C6-9812-4C7F-86F7-2777FC28FA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8487" y="5395454"/>
            <a:ext cx="1303174" cy="803947"/>
          </a:xfrm>
          <a:prstGeom prst="rect">
            <a:avLst/>
          </a:prstGeom>
        </p:spPr>
      </p:pic>
      <p:pic>
        <p:nvPicPr>
          <p:cNvPr id="6" name="Picture 5">
            <a:extLst>
              <a:ext uri="{FF2B5EF4-FFF2-40B4-BE49-F238E27FC236}">
                <a16:creationId xmlns:a16="http://schemas.microsoft.com/office/drawing/2014/main" xmlns="" id="{C014E136-DBCE-49B5-A3BD-D6DD62528454}"/>
              </a:ext>
            </a:extLst>
          </p:cNvPr>
          <p:cNvPicPr>
            <a:picLocks noChangeAspect="1"/>
          </p:cNvPicPr>
          <p:nvPr/>
        </p:nvPicPr>
        <p:blipFill>
          <a:blip r:embed="rId3"/>
          <a:stretch>
            <a:fillRect/>
          </a:stretch>
        </p:blipFill>
        <p:spPr>
          <a:xfrm>
            <a:off x="5428647" y="2019431"/>
            <a:ext cx="3708214" cy="2766300"/>
          </a:xfrm>
          <a:prstGeom prst="rect">
            <a:avLst/>
          </a:prstGeom>
        </p:spPr>
      </p:pic>
      <p:pic>
        <p:nvPicPr>
          <p:cNvPr id="7" name="Picture 2" descr="Stitch Together CLT &gt; Home">
            <a:extLst>
              <a:ext uri="{FF2B5EF4-FFF2-40B4-BE49-F238E27FC236}">
                <a16:creationId xmlns:a16="http://schemas.microsoft.com/office/drawing/2014/main" xmlns="" id="{161EAA81-9883-48E4-B065-22F68C675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5805" y="5680557"/>
            <a:ext cx="2821781"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ity of Charlotte Economic Development Department - Home | Facebook">
            <a:extLst>
              <a:ext uri="{FF2B5EF4-FFF2-40B4-BE49-F238E27FC236}">
                <a16:creationId xmlns:a16="http://schemas.microsoft.com/office/drawing/2014/main" xmlns="" id="{76411659-82B9-4B9F-A80F-DF4AE76E50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5633" y="4902301"/>
            <a:ext cx="1303175" cy="130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941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4511CB2A-441B-40F1-9B5F-06A148EDAAF3}"/>
              </a:ext>
            </a:extLst>
          </p:cNvPr>
          <p:cNvSpPr>
            <a:spLocks noGrp="1"/>
          </p:cNvSpPr>
          <p:nvPr>
            <p:ph type="title"/>
          </p:nvPr>
        </p:nvSpPr>
        <p:spPr>
          <a:xfrm>
            <a:off x="397945" y="211306"/>
            <a:ext cx="7886695" cy="934308"/>
          </a:xfrm>
        </p:spPr>
        <p:txBody>
          <a:bodyPr>
            <a:normAutofit/>
          </a:bodyPr>
          <a:lstStyle/>
          <a:p>
            <a:r>
              <a:rPr lang="en-US" dirty="0"/>
              <a:t>Invest South/West– Chicago, IL</a:t>
            </a:r>
          </a:p>
        </p:txBody>
      </p:sp>
      <p:pic>
        <p:nvPicPr>
          <p:cNvPr id="5" name="Picture 4" descr="Logo&#10;&#10;Description automatically generated">
            <a:extLst>
              <a:ext uri="{FF2B5EF4-FFF2-40B4-BE49-F238E27FC236}">
                <a16:creationId xmlns:a16="http://schemas.microsoft.com/office/drawing/2014/main" xmlns="" id="{50CE69C6-9812-4C7F-86F7-2777FC28FA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9741" y="5110221"/>
            <a:ext cx="1614899" cy="996256"/>
          </a:xfrm>
          <a:prstGeom prst="rect">
            <a:avLst/>
          </a:prstGeom>
        </p:spPr>
      </p:pic>
      <p:grpSp>
        <p:nvGrpSpPr>
          <p:cNvPr id="7" name="Group 6">
            <a:extLst>
              <a:ext uri="{FF2B5EF4-FFF2-40B4-BE49-F238E27FC236}">
                <a16:creationId xmlns:a16="http://schemas.microsoft.com/office/drawing/2014/main" xmlns="" id="{450370FA-311D-43F4-950D-CAF499E69DC0}"/>
              </a:ext>
            </a:extLst>
          </p:cNvPr>
          <p:cNvGrpSpPr/>
          <p:nvPr/>
        </p:nvGrpSpPr>
        <p:grpSpPr>
          <a:xfrm>
            <a:off x="628650" y="1797978"/>
            <a:ext cx="5165975" cy="4736385"/>
            <a:chOff x="2274411" y="2271065"/>
            <a:chExt cx="4412870" cy="4080359"/>
          </a:xfrm>
        </p:grpSpPr>
        <p:sp>
          <p:nvSpPr>
            <p:cNvPr id="8" name="Rectangle 7">
              <a:extLst>
                <a:ext uri="{FF2B5EF4-FFF2-40B4-BE49-F238E27FC236}">
                  <a16:creationId xmlns:a16="http://schemas.microsoft.com/office/drawing/2014/main" xmlns="" id="{C2482662-B4B9-469A-BE2C-87E0E0D7C9CB}"/>
                </a:ext>
              </a:extLst>
            </p:cNvPr>
            <p:cNvSpPr/>
            <p:nvPr/>
          </p:nvSpPr>
          <p:spPr>
            <a:xfrm>
              <a:off x="2288097" y="2271065"/>
              <a:ext cx="4389120" cy="573260"/>
            </a:xfrm>
            <a:prstGeom prst="rect">
              <a:avLst/>
            </a:prstGeom>
            <a:solidFill>
              <a:srgbClr val="00B0F0"/>
            </a:solidFill>
            <a:ln w="12700" cap="flat" cmpd="sng" algn="ctr">
              <a:solidFill>
                <a:srgbClr val="70AD47">
                  <a:lumMod val="75000"/>
                </a:srgbClr>
              </a:solidFill>
              <a:prstDash val="solid"/>
              <a:miter lim="800000"/>
            </a:ln>
            <a:effectLst/>
          </p:spPr>
          <p:txBody>
            <a:bodyPr rtlCol="0" anchor="ctr"/>
            <a:lstStyle/>
            <a:p>
              <a:pPr algn="ctr">
                <a:defRPr/>
              </a:pPr>
              <a:r>
                <a:rPr lang="en-US" sz="2000" b="1" kern="0" dirty="0">
                  <a:solidFill>
                    <a:prstClr val="black"/>
                  </a:solidFill>
                  <a:latin typeface="Calibri" panose="020F0502020204030204" pitchFamily="34" charset="0"/>
                  <a:cs typeface="Calibri" panose="020F0502020204030204" pitchFamily="34" charset="0"/>
                </a:rPr>
                <a:t>Main Street 101 </a:t>
              </a:r>
            </a:p>
          </p:txBody>
        </p:sp>
        <p:sp>
          <p:nvSpPr>
            <p:cNvPr id="9" name="Rectangle 8">
              <a:extLst>
                <a:ext uri="{FF2B5EF4-FFF2-40B4-BE49-F238E27FC236}">
                  <a16:creationId xmlns:a16="http://schemas.microsoft.com/office/drawing/2014/main" xmlns="" id="{0D39F69C-C3F6-4935-B980-C0E3B632A35D}"/>
                </a:ext>
              </a:extLst>
            </p:cNvPr>
            <p:cNvSpPr/>
            <p:nvPr/>
          </p:nvSpPr>
          <p:spPr>
            <a:xfrm>
              <a:off x="2288097" y="2941143"/>
              <a:ext cx="4389120" cy="573261"/>
            </a:xfrm>
            <a:prstGeom prst="rect">
              <a:avLst/>
            </a:prstGeom>
            <a:solidFill>
              <a:srgbClr val="00B0F0"/>
            </a:solidFill>
            <a:ln w="12700" cap="flat" cmpd="sng" algn="ctr">
              <a:solidFill>
                <a:srgbClr val="70AD47">
                  <a:lumMod val="75000"/>
                </a:srgbClr>
              </a:solidFill>
              <a:prstDash val="solid"/>
              <a:miter lim="800000"/>
            </a:ln>
            <a:effectLst/>
          </p:spPr>
          <p:txBody>
            <a:bodyPr rtlCol="0" anchor="ctr"/>
            <a:lstStyle/>
            <a:p>
              <a:pPr algn="ctr">
                <a:defRPr/>
              </a:pPr>
              <a:r>
                <a:rPr lang="en-US" sz="2000" b="1" kern="0" dirty="0">
                  <a:solidFill>
                    <a:prstClr val="black"/>
                  </a:solidFill>
                  <a:latin typeface="Calibri "/>
                </a:rPr>
                <a:t>Community Asset Mapping, Engagement and Partnership building </a:t>
              </a:r>
            </a:p>
          </p:txBody>
        </p:sp>
        <p:sp>
          <p:nvSpPr>
            <p:cNvPr id="10" name="Rectangle 9">
              <a:extLst>
                <a:ext uri="{FF2B5EF4-FFF2-40B4-BE49-F238E27FC236}">
                  <a16:creationId xmlns:a16="http://schemas.microsoft.com/office/drawing/2014/main" xmlns="" id="{5A0BEC97-1C81-4C72-8CB6-5CDFD2EAAF66}"/>
                </a:ext>
              </a:extLst>
            </p:cNvPr>
            <p:cNvSpPr/>
            <p:nvPr/>
          </p:nvSpPr>
          <p:spPr>
            <a:xfrm>
              <a:off x="2274411" y="3650828"/>
              <a:ext cx="4389120" cy="573261"/>
            </a:xfrm>
            <a:prstGeom prst="rect">
              <a:avLst/>
            </a:prstGeom>
            <a:solidFill>
              <a:srgbClr val="00B0F0"/>
            </a:solidFill>
            <a:ln w="12700" cap="flat" cmpd="sng" algn="ctr">
              <a:solidFill>
                <a:srgbClr val="70AD47">
                  <a:lumMod val="75000"/>
                </a:srgbClr>
              </a:solidFill>
              <a:prstDash val="solid"/>
              <a:miter lim="800000"/>
            </a:ln>
            <a:effectLst/>
          </p:spPr>
          <p:txBody>
            <a:bodyPr rtlCol="0" anchor="ctr"/>
            <a:lstStyle/>
            <a:p>
              <a:pPr algn="ctr">
                <a:defRPr/>
              </a:pPr>
              <a:r>
                <a:rPr lang="en-US" sz="2000" b="1" kern="0" dirty="0">
                  <a:solidFill>
                    <a:prstClr val="black"/>
                  </a:solidFill>
                  <a:latin typeface="Calibri "/>
                </a:rPr>
                <a:t>Organization board training </a:t>
              </a:r>
            </a:p>
            <a:p>
              <a:pPr algn="ctr">
                <a:defRPr/>
              </a:pPr>
              <a:r>
                <a:rPr lang="en-US" sz="2000" b="1" kern="0" dirty="0">
                  <a:solidFill>
                    <a:prstClr val="black"/>
                  </a:solidFill>
                  <a:latin typeface="Calibri "/>
                </a:rPr>
                <a:t>(roles &amp; responsibilities)</a:t>
              </a:r>
            </a:p>
          </p:txBody>
        </p:sp>
        <p:sp>
          <p:nvSpPr>
            <p:cNvPr id="11" name="Rectangle 10">
              <a:extLst>
                <a:ext uri="{FF2B5EF4-FFF2-40B4-BE49-F238E27FC236}">
                  <a16:creationId xmlns:a16="http://schemas.microsoft.com/office/drawing/2014/main" xmlns="" id="{AE13FCB6-0AA7-4205-98A1-2FCAE0E7834F}"/>
                </a:ext>
              </a:extLst>
            </p:cNvPr>
            <p:cNvSpPr/>
            <p:nvPr/>
          </p:nvSpPr>
          <p:spPr>
            <a:xfrm>
              <a:off x="2274411" y="4358901"/>
              <a:ext cx="4389120" cy="573261"/>
            </a:xfrm>
            <a:prstGeom prst="rect">
              <a:avLst/>
            </a:prstGeom>
            <a:solidFill>
              <a:srgbClr val="00B0F0"/>
            </a:solidFill>
            <a:ln w="12700" cap="flat" cmpd="sng" algn="ctr">
              <a:solidFill>
                <a:srgbClr val="70AD47">
                  <a:lumMod val="75000"/>
                </a:srgbClr>
              </a:solidFill>
              <a:prstDash val="solid"/>
              <a:miter lim="800000"/>
            </a:ln>
            <a:effectLst/>
          </p:spPr>
          <p:txBody>
            <a:bodyPr rtlCol="0" anchor="ctr"/>
            <a:lstStyle/>
            <a:p>
              <a:pPr algn="ctr">
                <a:defRPr/>
              </a:pPr>
              <a:r>
                <a:rPr lang="en-US" sz="2000" b="1" kern="0" dirty="0">
                  <a:solidFill>
                    <a:prstClr val="black"/>
                  </a:solidFill>
                  <a:latin typeface="Calibri" panose="020F0502020204030204" pitchFamily="34" charset="0"/>
                  <a:cs typeface="Calibri" panose="020F0502020204030204" pitchFamily="34" charset="0"/>
                </a:rPr>
                <a:t>Volunteer Recruitment and Retention</a:t>
              </a:r>
            </a:p>
          </p:txBody>
        </p:sp>
        <p:sp>
          <p:nvSpPr>
            <p:cNvPr id="12" name="Rectangle 11">
              <a:extLst>
                <a:ext uri="{FF2B5EF4-FFF2-40B4-BE49-F238E27FC236}">
                  <a16:creationId xmlns:a16="http://schemas.microsoft.com/office/drawing/2014/main" xmlns="" id="{9F1149F6-8C1E-4DAA-9CA6-A6FC5775C737}"/>
                </a:ext>
              </a:extLst>
            </p:cNvPr>
            <p:cNvSpPr/>
            <p:nvPr/>
          </p:nvSpPr>
          <p:spPr>
            <a:xfrm>
              <a:off x="2281476" y="5070036"/>
              <a:ext cx="4389120" cy="573261"/>
            </a:xfrm>
            <a:prstGeom prst="rect">
              <a:avLst/>
            </a:prstGeom>
            <a:solidFill>
              <a:srgbClr val="00B0F0"/>
            </a:solidFill>
            <a:ln w="12700" cap="flat" cmpd="sng" algn="ctr">
              <a:solidFill>
                <a:srgbClr val="70AD47">
                  <a:lumMod val="75000"/>
                </a:srgbClr>
              </a:solidFill>
              <a:prstDash val="solid"/>
              <a:miter lim="800000"/>
            </a:ln>
            <a:effectLst/>
          </p:spPr>
          <p:txBody>
            <a:bodyPr rtlCol="0" anchor="ctr"/>
            <a:lstStyle/>
            <a:p>
              <a:pPr algn="ctr">
                <a:defRPr/>
              </a:pPr>
              <a:r>
                <a:rPr lang="en-US" sz="2000" b="1" kern="0" dirty="0">
                  <a:solidFill>
                    <a:prstClr val="black"/>
                  </a:solidFill>
                  <a:latin typeface="Calibri" panose="020F0502020204030204" pitchFamily="34" charset="0"/>
                  <a:cs typeface="Calibri" panose="020F0502020204030204" pitchFamily="34" charset="0"/>
                </a:rPr>
                <a:t>Resource Development (fundraising)</a:t>
              </a:r>
            </a:p>
          </p:txBody>
        </p:sp>
        <p:sp>
          <p:nvSpPr>
            <p:cNvPr id="13" name="Rectangle 12">
              <a:extLst>
                <a:ext uri="{FF2B5EF4-FFF2-40B4-BE49-F238E27FC236}">
                  <a16:creationId xmlns:a16="http://schemas.microsoft.com/office/drawing/2014/main" xmlns="" id="{53E8E572-76E6-454D-891B-353764BE4AA5}"/>
                </a:ext>
              </a:extLst>
            </p:cNvPr>
            <p:cNvSpPr/>
            <p:nvPr/>
          </p:nvSpPr>
          <p:spPr>
            <a:xfrm>
              <a:off x="2298161" y="5778163"/>
              <a:ext cx="4389120" cy="573261"/>
            </a:xfrm>
            <a:prstGeom prst="rect">
              <a:avLst/>
            </a:prstGeom>
            <a:solidFill>
              <a:srgbClr val="00B0F0"/>
            </a:solidFill>
            <a:ln w="12700" cap="flat" cmpd="sng" algn="ctr">
              <a:solidFill>
                <a:srgbClr val="70AD47">
                  <a:lumMod val="75000"/>
                </a:srgbClr>
              </a:solidFill>
              <a:prstDash val="solid"/>
              <a:miter lim="800000"/>
            </a:ln>
            <a:effectLst/>
          </p:spPr>
          <p:txBody>
            <a:bodyPr rtlCol="0" anchor="ctr"/>
            <a:lstStyle/>
            <a:p>
              <a:pPr algn="ctr">
                <a:defRPr/>
              </a:pPr>
              <a:r>
                <a:rPr lang="en-US" sz="2000" b="1" kern="0" dirty="0">
                  <a:solidFill>
                    <a:prstClr val="black"/>
                  </a:solidFill>
                  <a:latin typeface="Calibri "/>
                </a:rPr>
                <a:t>Business Recruitment/Retention Strategies</a:t>
              </a:r>
            </a:p>
          </p:txBody>
        </p:sp>
      </p:grpSp>
      <p:pic>
        <p:nvPicPr>
          <p:cNvPr id="15" name="Picture 14">
            <a:extLst>
              <a:ext uri="{FF2B5EF4-FFF2-40B4-BE49-F238E27FC236}">
                <a16:creationId xmlns:a16="http://schemas.microsoft.com/office/drawing/2014/main" xmlns="" id="{B7F61923-A0C0-4471-8A7D-28CA7276A554}"/>
              </a:ext>
            </a:extLst>
          </p:cNvPr>
          <p:cNvPicPr>
            <a:picLocks noChangeAspect="1"/>
          </p:cNvPicPr>
          <p:nvPr/>
        </p:nvPicPr>
        <p:blipFill>
          <a:blip r:embed="rId3"/>
          <a:stretch>
            <a:fillRect/>
          </a:stretch>
        </p:blipFill>
        <p:spPr>
          <a:xfrm>
            <a:off x="5885321" y="2516948"/>
            <a:ext cx="3111241" cy="1555621"/>
          </a:xfrm>
          <a:prstGeom prst="rect">
            <a:avLst/>
          </a:prstGeom>
        </p:spPr>
      </p:pic>
    </p:spTree>
    <p:extLst>
      <p:ext uri="{BB962C8B-B14F-4D97-AF65-F5344CB8AC3E}">
        <p14:creationId xmlns:p14="http://schemas.microsoft.com/office/powerpoint/2010/main" val="459933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4511CB2A-441B-40F1-9B5F-06A148EDAAF3}"/>
              </a:ext>
            </a:extLst>
          </p:cNvPr>
          <p:cNvSpPr>
            <a:spLocks noGrp="1"/>
          </p:cNvSpPr>
          <p:nvPr>
            <p:ph type="title"/>
          </p:nvPr>
        </p:nvSpPr>
        <p:spPr>
          <a:xfrm>
            <a:off x="522179" y="264064"/>
            <a:ext cx="7995097" cy="1024605"/>
          </a:xfrm>
        </p:spPr>
        <p:txBody>
          <a:bodyPr>
            <a:noAutofit/>
          </a:bodyPr>
          <a:lstStyle/>
          <a:p>
            <a:r>
              <a:rPr lang="en-US" sz="3400" dirty="0" err="1"/>
              <a:t>UrbanMain</a:t>
            </a:r>
            <a:r>
              <a:rPr lang="en-US" sz="3400" dirty="0"/>
              <a:t> services: </a:t>
            </a:r>
            <a:r>
              <a:rPr lang="en-US" sz="3400" dirty="0" err="1"/>
              <a:t>ATlanta</a:t>
            </a:r>
            <a:r>
              <a:rPr lang="en-US" sz="3400" dirty="0"/>
              <a:t>, GA AND Memphis, TN</a:t>
            </a:r>
          </a:p>
        </p:txBody>
      </p:sp>
      <p:sp>
        <p:nvSpPr>
          <p:cNvPr id="14" name="TextBox 13">
            <a:extLst>
              <a:ext uri="{FF2B5EF4-FFF2-40B4-BE49-F238E27FC236}">
                <a16:creationId xmlns:a16="http://schemas.microsoft.com/office/drawing/2014/main" xmlns="" id="{5D3BCFF5-D82C-429D-A07C-A014F090F726}"/>
              </a:ext>
            </a:extLst>
          </p:cNvPr>
          <p:cNvSpPr txBox="1"/>
          <p:nvPr/>
        </p:nvSpPr>
        <p:spPr>
          <a:xfrm>
            <a:off x="522179" y="1962365"/>
            <a:ext cx="5151684" cy="4557786"/>
          </a:xfrm>
          <a:prstGeom prst="rect">
            <a:avLst/>
          </a:prstGeom>
          <a:noFill/>
        </p:spPr>
        <p:txBody>
          <a:bodyPr wrap="square">
            <a:spAutoFit/>
          </a:bodyPr>
          <a:lstStyle/>
          <a:p>
            <a:pPr defTabSz="685800">
              <a:lnSpc>
                <a:spcPts val="2685"/>
              </a:lnSpc>
              <a:defRPr/>
            </a:pPr>
            <a:r>
              <a:rPr lang="en-US" sz="2400" b="1" dirty="0">
                <a:solidFill>
                  <a:srgbClr val="000000"/>
                </a:solidFill>
                <a:latin typeface="Calibri" panose="020F0502020204030204"/>
              </a:rPr>
              <a:t>UM Services</a:t>
            </a:r>
            <a:r>
              <a:rPr lang="en-US" sz="2400" dirty="0">
                <a:solidFill>
                  <a:srgbClr val="000000"/>
                </a:solidFill>
                <a:latin typeface="Calibri" panose="020F0502020204030204"/>
              </a:rPr>
              <a:t>: 12-month engagement.  </a:t>
            </a:r>
          </a:p>
          <a:p>
            <a:pPr defTabSz="685800">
              <a:lnSpc>
                <a:spcPts val="2685"/>
              </a:lnSpc>
              <a:defRPr/>
            </a:pPr>
            <a:r>
              <a:rPr lang="en-US" sz="2400" dirty="0">
                <a:solidFill>
                  <a:srgbClr val="000000"/>
                </a:solidFill>
                <a:latin typeface="Calibri" panose="020F0502020204030204"/>
              </a:rPr>
              <a:t>Services include:  </a:t>
            </a:r>
          </a:p>
          <a:p>
            <a:pPr marL="214313" indent="-214313" defTabSz="685800">
              <a:lnSpc>
                <a:spcPts val="2685"/>
              </a:lnSpc>
              <a:buClr>
                <a:srgbClr val="177886"/>
              </a:buClr>
              <a:buFont typeface="Arial" panose="020B0604020202020204" pitchFamily="34" charset="0"/>
              <a:buChar char="•"/>
              <a:defRPr/>
            </a:pPr>
            <a:r>
              <a:rPr lang="en-US" sz="2400" dirty="0">
                <a:solidFill>
                  <a:srgbClr val="000000"/>
                </a:solidFill>
                <a:latin typeface="Calibri" panose="020F0502020204030204"/>
              </a:rPr>
              <a:t>Resiliency Study: </a:t>
            </a:r>
          </a:p>
          <a:p>
            <a:pPr marL="685800" lvl="1" indent="-342900">
              <a:lnSpc>
                <a:spcPts val="2685"/>
              </a:lnSpc>
              <a:buClr>
                <a:srgbClr val="177886"/>
              </a:buClr>
              <a:buFont typeface="Courier New" panose="02070309020205020404" pitchFamily="49" charset="0"/>
              <a:buChar char="o"/>
              <a:defRPr/>
            </a:pPr>
            <a:r>
              <a:rPr lang="en-US" sz="2400" dirty="0">
                <a:solidFill>
                  <a:srgbClr val="000000"/>
                </a:solidFill>
                <a:latin typeface="Calibri" panose="020F0502020204030204"/>
              </a:rPr>
              <a:t>Atlanta four commercial districts </a:t>
            </a:r>
          </a:p>
          <a:p>
            <a:pPr marL="685800" lvl="1" indent="-342900">
              <a:lnSpc>
                <a:spcPts val="2685"/>
              </a:lnSpc>
              <a:buClr>
                <a:srgbClr val="177886"/>
              </a:buClr>
              <a:buFont typeface="Courier New" panose="02070309020205020404" pitchFamily="49" charset="0"/>
              <a:buChar char="o"/>
              <a:defRPr/>
            </a:pPr>
            <a:r>
              <a:rPr lang="en-US" sz="2400" dirty="0">
                <a:solidFill>
                  <a:srgbClr val="000000"/>
                </a:solidFill>
                <a:latin typeface="Calibri" panose="020F0502020204030204"/>
              </a:rPr>
              <a:t>Memphis (South Memphis) </a:t>
            </a:r>
          </a:p>
          <a:p>
            <a:pPr marL="214313" indent="-214313">
              <a:lnSpc>
                <a:spcPts val="2685"/>
              </a:lnSpc>
              <a:buClr>
                <a:srgbClr val="177886"/>
              </a:buClr>
              <a:buFont typeface="Arial" panose="020B0604020202020204" pitchFamily="34" charset="0"/>
              <a:buChar char="•"/>
              <a:defRPr/>
            </a:pPr>
            <a:r>
              <a:rPr lang="en-US" sz="2400" dirty="0">
                <a:solidFill>
                  <a:srgbClr val="000000"/>
                </a:solidFill>
                <a:latin typeface="Calibri" panose="020F0502020204030204"/>
              </a:rPr>
              <a:t>Organizational Development</a:t>
            </a:r>
          </a:p>
          <a:p>
            <a:pPr marL="685800" lvl="1" indent="-342900">
              <a:lnSpc>
                <a:spcPts val="2685"/>
              </a:lnSpc>
              <a:buClr>
                <a:srgbClr val="177886"/>
              </a:buClr>
              <a:buFont typeface="Courier New" panose="02070309020205020404" pitchFamily="49" charset="0"/>
              <a:buChar char="o"/>
              <a:defRPr/>
            </a:pPr>
            <a:r>
              <a:rPr lang="en-US" sz="2400" dirty="0">
                <a:solidFill>
                  <a:srgbClr val="000000"/>
                </a:solidFill>
                <a:latin typeface="Calibri" panose="020F0502020204030204"/>
              </a:rPr>
              <a:t>Fundamentals of the Main Street approach</a:t>
            </a:r>
          </a:p>
          <a:p>
            <a:pPr marL="214313" indent="-214313">
              <a:lnSpc>
                <a:spcPts val="2685"/>
              </a:lnSpc>
              <a:buClr>
                <a:srgbClr val="177886"/>
              </a:buClr>
              <a:buFont typeface="Arial" panose="020B0604020202020204" pitchFamily="34" charset="0"/>
              <a:buChar char="•"/>
              <a:defRPr/>
            </a:pPr>
            <a:r>
              <a:rPr lang="en-US" sz="2400" dirty="0">
                <a:solidFill>
                  <a:srgbClr val="000000"/>
                </a:solidFill>
                <a:latin typeface="Calibri" panose="020F0502020204030204"/>
              </a:rPr>
              <a:t>Staff capacity analysis including structural and operation recommendations</a:t>
            </a:r>
          </a:p>
          <a:p>
            <a:pPr marL="214313" indent="-214313">
              <a:lnSpc>
                <a:spcPts val="2685"/>
              </a:lnSpc>
              <a:buClr>
                <a:srgbClr val="177886"/>
              </a:buClr>
              <a:buFont typeface="Arial" panose="020B0604020202020204" pitchFamily="34" charset="0"/>
              <a:buChar char="•"/>
              <a:defRPr/>
            </a:pPr>
            <a:r>
              <a:rPr lang="en-US" sz="2400" dirty="0">
                <a:solidFill>
                  <a:srgbClr val="000000"/>
                </a:solidFill>
                <a:latin typeface="Calibri" panose="020F0502020204030204"/>
              </a:rPr>
              <a:t>Transformation Strategy Development</a:t>
            </a:r>
          </a:p>
          <a:p>
            <a:pPr marL="214313" indent="-214313">
              <a:lnSpc>
                <a:spcPts val="2685"/>
              </a:lnSpc>
              <a:buFont typeface="Arial" panose="020B0604020202020204" pitchFamily="34" charset="0"/>
              <a:buChar char="•"/>
              <a:defRPr/>
            </a:pPr>
            <a:endParaRPr lang="en-US" sz="1500" dirty="0">
              <a:solidFill>
                <a:srgbClr val="000000"/>
              </a:solidFill>
              <a:latin typeface="Calibri" panose="020F0502020204030204"/>
            </a:endParaRPr>
          </a:p>
        </p:txBody>
      </p:sp>
      <p:pic>
        <p:nvPicPr>
          <p:cNvPr id="6" name="Picture 5">
            <a:extLst>
              <a:ext uri="{FF2B5EF4-FFF2-40B4-BE49-F238E27FC236}">
                <a16:creationId xmlns:a16="http://schemas.microsoft.com/office/drawing/2014/main" xmlns="" id="{547975BA-9181-4806-9BC6-3975184FFE94}"/>
              </a:ext>
            </a:extLst>
          </p:cNvPr>
          <p:cNvPicPr>
            <a:picLocks noChangeAspect="1"/>
          </p:cNvPicPr>
          <p:nvPr/>
        </p:nvPicPr>
        <p:blipFill>
          <a:blip r:embed="rId2"/>
          <a:stretch>
            <a:fillRect/>
          </a:stretch>
        </p:blipFill>
        <p:spPr>
          <a:xfrm>
            <a:off x="5680273" y="3757131"/>
            <a:ext cx="3202553" cy="2000735"/>
          </a:xfrm>
          <a:prstGeom prst="rect">
            <a:avLst/>
          </a:prstGeom>
        </p:spPr>
      </p:pic>
      <p:sp>
        <p:nvSpPr>
          <p:cNvPr id="17" name="TextBox 16">
            <a:extLst>
              <a:ext uri="{FF2B5EF4-FFF2-40B4-BE49-F238E27FC236}">
                <a16:creationId xmlns:a16="http://schemas.microsoft.com/office/drawing/2014/main" xmlns="" id="{77671AEC-BFA8-4C5A-9D8A-900332C2E9B0}"/>
              </a:ext>
            </a:extLst>
          </p:cNvPr>
          <p:cNvSpPr txBox="1"/>
          <p:nvPr/>
        </p:nvSpPr>
        <p:spPr>
          <a:xfrm>
            <a:off x="6647380" y="5829784"/>
            <a:ext cx="2000093" cy="276999"/>
          </a:xfrm>
          <a:prstGeom prst="rect">
            <a:avLst/>
          </a:prstGeom>
          <a:noFill/>
        </p:spPr>
        <p:txBody>
          <a:bodyPr wrap="square">
            <a:spAutoFit/>
          </a:bodyPr>
          <a:lstStyle/>
          <a:p>
            <a:r>
              <a:rPr lang="en-US" sz="1200" dirty="0">
                <a:latin typeface="Calibri "/>
              </a:rPr>
              <a:t>Credit: Michael </a:t>
            </a:r>
            <a:r>
              <a:rPr lang="en-US" sz="1200" dirty="0" err="1">
                <a:latin typeface="Calibri "/>
              </a:rPr>
              <a:t>Turek</a:t>
            </a:r>
            <a:endParaRPr lang="en-US" sz="1200" dirty="0">
              <a:latin typeface="Calibri "/>
            </a:endParaRPr>
          </a:p>
        </p:txBody>
      </p:sp>
      <p:pic>
        <p:nvPicPr>
          <p:cNvPr id="18" name="Picture 17">
            <a:extLst>
              <a:ext uri="{FF2B5EF4-FFF2-40B4-BE49-F238E27FC236}">
                <a16:creationId xmlns:a16="http://schemas.microsoft.com/office/drawing/2014/main" xmlns="" id="{5621205F-815B-411F-BE9B-61B1D62A1A4E}"/>
              </a:ext>
            </a:extLst>
          </p:cNvPr>
          <p:cNvPicPr>
            <a:picLocks noChangeAspect="1"/>
          </p:cNvPicPr>
          <p:nvPr/>
        </p:nvPicPr>
        <p:blipFill>
          <a:blip r:embed="rId3"/>
          <a:stretch>
            <a:fillRect/>
          </a:stretch>
        </p:blipFill>
        <p:spPr>
          <a:xfrm>
            <a:off x="5673863" y="1880172"/>
            <a:ext cx="3208963" cy="1805042"/>
          </a:xfrm>
          <a:prstGeom prst="rect">
            <a:avLst/>
          </a:prstGeom>
        </p:spPr>
      </p:pic>
    </p:spTree>
    <p:extLst>
      <p:ext uri="{BB962C8B-B14F-4D97-AF65-F5344CB8AC3E}">
        <p14:creationId xmlns:p14="http://schemas.microsoft.com/office/powerpoint/2010/main" val="2148521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A438E2-F039-40A0-A4C9-C86303E7CCF0}"/>
              </a:ext>
            </a:extLst>
          </p:cNvPr>
          <p:cNvSpPr>
            <a:spLocks noGrp="1"/>
          </p:cNvSpPr>
          <p:nvPr>
            <p:ph type="title"/>
          </p:nvPr>
        </p:nvSpPr>
        <p:spPr>
          <a:xfrm>
            <a:off x="334393" y="206729"/>
            <a:ext cx="8419657" cy="745093"/>
          </a:xfrm>
        </p:spPr>
        <p:txBody>
          <a:bodyPr>
            <a:normAutofit/>
          </a:bodyPr>
          <a:lstStyle/>
          <a:p>
            <a:r>
              <a:rPr lang="en-US" sz="3400" dirty="0"/>
              <a:t>City of Fort Worth Pilot Program</a:t>
            </a:r>
          </a:p>
        </p:txBody>
      </p:sp>
      <p:sp>
        <p:nvSpPr>
          <p:cNvPr id="3" name="Content Placeholder 2">
            <a:extLst>
              <a:ext uri="{FF2B5EF4-FFF2-40B4-BE49-F238E27FC236}">
                <a16:creationId xmlns:a16="http://schemas.microsoft.com/office/drawing/2014/main" xmlns="" id="{2F3E389B-2096-49C4-9B8B-60873EE0B981}"/>
              </a:ext>
            </a:extLst>
          </p:cNvPr>
          <p:cNvSpPr>
            <a:spLocks noGrp="1"/>
          </p:cNvSpPr>
          <p:nvPr>
            <p:ph idx="1"/>
          </p:nvPr>
        </p:nvSpPr>
        <p:spPr>
          <a:xfrm>
            <a:off x="626120" y="1988288"/>
            <a:ext cx="7819237" cy="3680079"/>
          </a:xfrm>
        </p:spPr>
        <p:txBody>
          <a:bodyPr>
            <a:normAutofit/>
          </a:bodyPr>
          <a:lstStyle/>
          <a:p>
            <a:pPr>
              <a:buClr>
                <a:srgbClr val="177886"/>
              </a:buClr>
            </a:pPr>
            <a:r>
              <a:rPr lang="en-US" dirty="0">
                <a:solidFill>
                  <a:srgbClr val="333333"/>
                </a:solidFill>
                <a:latin typeface="Calibri" panose="020F0502020204030204" pitchFamily="34" charset="0"/>
                <a:ea typeface="Calibri" panose="020F0502020204030204" pitchFamily="34" charset="0"/>
              </a:rPr>
              <a:t>The </a:t>
            </a:r>
            <a:r>
              <a:rPr lang="en-US" b="1" dirty="0">
                <a:solidFill>
                  <a:srgbClr val="333333"/>
                </a:solidFill>
                <a:latin typeface="Calibri" panose="020F0502020204030204" pitchFamily="34" charset="0"/>
                <a:ea typeface="Calibri" panose="020F0502020204030204" pitchFamily="34" charset="0"/>
              </a:rPr>
              <a:t>City of Fort Worth </a:t>
            </a:r>
            <a:r>
              <a:rPr lang="en-US" dirty="0">
                <a:solidFill>
                  <a:srgbClr val="333333"/>
                </a:solidFill>
                <a:latin typeface="Calibri" panose="020F0502020204030204" pitchFamily="34" charset="0"/>
                <a:ea typeface="Calibri" panose="020F0502020204030204" pitchFamily="34" charset="0"/>
              </a:rPr>
              <a:t>is pleased to announce its partnership with Main Street </a:t>
            </a:r>
            <a:r>
              <a:rPr lang="en-US" dirty="0">
                <a:solidFill>
                  <a:srgbClr val="333333"/>
                </a:solidFill>
                <a:latin typeface="Calibri" panose="020F0502020204030204" pitchFamily="34" charset="0"/>
                <a:ea typeface="Times New Roman" panose="02020603050405020304" pitchFamily="18" charset="0"/>
              </a:rPr>
              <a:t>America</a:t>
            </a:r>
            <a:r>
              <a:rPr lang="en-US" dirty="0">
                <a:solidFill>
                  <a:srgbClr val="333333"/>
                </a:solidFill>
                <a:latin typeface="Calibri" panose="020F0502020204030204" pitchFamily="34" charset="0"/>
                <a:ea typeface="Calibri" panose="020F0502020204030204" pitchFamily="34" charset="0"/>
              </a:rPr>
              <a:t> (MSA) to support community economic development and commercial district revitalization efforts in two of Fort Worth’s Central City commercial districts. This program is the first of its kind in a major city in Texas.</a:t>
            </a:r>
          </a:p>
          <a:p>
            <a:pPr>
              <a:buClr>
                <a:srgbClr val="177886"/>
              </a:buClr>
            </a:pPr>
            <a:r>
              <a:rPr lang="en-US" b="1" dirty="0">
                <a:solidFill>
                  <a:srgbClr val="333333"/>
                </a:solidFill>
                <a:latin typeface="Calibri" panose="020F0502020204030204" pitchFamily="34" charset="0"/>
              </a:rPr>
              <a:t>Applications due: </a:t>
            </a:r>
            <a:r>
              <a:rPr lang="en-US" b="1" dirty="0" smtClean="0">
                <a:solidFill>
                  <a:srgbClr val="333333"/>
                </a:solidFill>
                <a:latin typeface="Calibri" panose="020F0502020204030204" pitchFamily="34" charset="0"/>
              </a:rPr>
              <a:t>Monday, June </a:t>
            </a:r>
            <a:r>
              <a:rPr lang="en-US" b="1" dirty="0">
                <a:solidFill>
                  <a:srgbClr val="333333"/>
                </a:solidFill>
                <a:latin typeface="Calibri" panose="020F0502020204030204" pitchFamily="34" charset="0"/>
              </a:rPr>
              <a:t>6</a:t>
            </a:r>
            <a:r>
              <a:rPr lang="en-US" b="1" baseline="30000" dirty="0">
                <a:solidFill>
                  <a:srgbClr val="333333"/>
                </a:solidFill>
                <a:latin typeface="Calibri" panose="020F0502020204030204" pitchFamily="34" charset="0"/>
              </a:rPr>
              <a:t>th</a:t>
            </a:r>
            <a:r>
              <a:rPr lang="en-US" b="1" dirty="0">
                <a:solidFill>
                  <a:srgbClr val="333333"/>
                </a:solidFill>
                <a:latin typeface="Calibri" panose="020F0502020204030204" pitchFamily="34" charset="0"/>
              </a:rPr>
              <a:t>, </a:t>
            </a:r>
            <a:r>
              <a:rPr lang="en-US" b="1" dirty="0" smtClean="0">
                <a:solidFill>
                  <a:srgbClr val="333333"/>
                </a:solidFill>
                <a:latin typeface="Calibri" panose="020F0502020204030204" pitchFamily="34" charset="0"/>
              </a:rPr>
              <a:t>2022 at 8pm</a:t>
            </a:r>
            <a:endParaRPr lang="en-US" b="1" dirty="0"/>
          </a:p>
        </p:txBody>
      </p:sp>
      <p:pic>
        <p:nvPicPr>
          <p:cNvPr id="4" name="Picture 3">
            <a:extLst>
              <a:ext uri="{FF2B5EF4-FFF2-40B4-BE49-F238E27FC236}">
                <a16:creationId xmlns:a16="http://schemas.microsoft.com/office/drawing/2014/main" xmlns="" id="{1310DB55-63F8-BA4B-9998-F153B5B3FBE1}"/>
              </a:ext>
            </a:extLst>
          </p:cNvPr>
          <p:cNvPicPr>
            <a:picLocks noChangeAspect="1"/>
          </p:cNvPicPr>
          <p:nvPr/>
        </p:nvPicPr>
        <p:blipFill>
          <a:blip r:embed="rId2"/>
          <a:stretch>
            <a:fillRect/>
          </a:stretch>
        </p:blipFill>
        <p:spPr>
          <a:xfrm>
            <a:off x="2732256" y="5777550"/>
            <a:ext cx="1853223" cy="772176"/>
          </a:xfrm>
          <a:prstGeom prst="rect">
            <a:avLst/>
          </a:prstGeom>
        </p:spPr>
      </p:pic>
      <p:pic>
        <p:nvPicPr>
          <p:cNvPr id="5" name="Picture 4">
            <a:extLst>
              <a:ext uri="{FF2B5EF4-FFF2-40B4-BE49-F238E27FC236}">
                <a16:creationId xmlns:a16="http://schemas.microsoft.com/office/drawing/2014/main" xmlns="" id="{D4029D51-CB7C-0276-5D39-80C31D9F4752}"/>
              </a:ext>
            </a:extLst>
          </p:cNvPr>
          <p:cNvPicPr>
            <a:picLocks noChangeAspect="1"/>
          </p:cNvPicPr>
          <p:nvPr/>
        </p:nvPicPr>
        <p:blipFill>
          <a:blip r:embed="rId3"/>
          <a:stretch>
            <a:fillRect/>
          </a:stretch>
        </p:blipFill>
        <p:spPr>
          <a:xfrm>
            <a:off x="739134" y="5668368"/>
            <a:ext cx="1603925" cy="988827"/>
          </a:xfrm>
          <a:prstGeom prst="rect">
            <a:avLst/>
          </a:prstGeom>
        </p:spPr>
      </p:pic>
    </p:spTree>
    <p:extLst>
      <p:ext uri="{BB962C8B-B14F-4D97-AF65-F5344CB8AC3E}">
        <p14:creationId xmlns:p14="http://schemas.microsoft.com/office/powerpoint/2010/main" val="3099036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A47C95-644F-4052-8928-C7E05DBA367F}"/>
              </a:ext>
            </a:extLst>
          </p:cNvPr>
          <p:cNvSpPr>
            <a:spLocks noGrp="1"/>
          </p:cNvSpPr>
          <p:nvPr>
            <p:ph type="title"/>
          </p:nvPr>
        </p:nvSpPr>
        <p:spPr>
          <a:xfrm>
            <a:off x="497152" y="237098"/>
            <a:ext cx="7886700" cy="656851"/>
          </a:xfrm>
        </p:spPr>
        <p:txBody>
          <a:bodyPr/>
          <a:lstStyle/>
          <a:p>
            <a:r>
              <a:rPr lang="en-US" dirty="0"/>
              <a:t>Pilot Program Goals</a:t>
            </a:r>
          </a:p>
        </p:txBody>
      </p:sp>
      <p:sp>
        <p:nvSpPr>
          <p:cNvPr id="3" name="Content Placeholder 2">
            <a:extLst>
              <a:ext uri="{FF2B5EF4-FFF2-40B4-BE49-F238E27FC236}">
                <a16:creationId xmlns:a16="http://schemas.microsoft.com/office/drawing/2014/main" xmlns="" id="{19259525-F8FA-45EB-8E46-C0B379DC22B7}"/>
              </a:ext>
            </a:extLst>
          </p:cNvPr>
          <p:cNvSpPr>
            <a:spLocks noGrp="1"/>
          </p:cNvSpPr>
          <p:nvPr>
            <p:ph idx="1"/>
          </p:nvPr>
        </p:nvSpPr>
        <p:spPr>
          <a:xfrm>
            <a:off x="497152" y="1906996"/>
            <a:ext cx="8122866" cy="3615138"/>
          </a:xfrm>
        </p:spPr>
        <p:txBody>
          <a:bodyPr>
            <a:normAutofit fontScale="92500" lnSpcReduction="20000"/>
          </a:bodyPr>
          <a:lstStyle/>
          <a:p>
            <a:pPr>
              <a:buClr>
                <a:srgbClr val="177886"/>
              </a:buClr>
            </a:pPr>
            <a:r>
              <a:rPr lang="en-US" b="1" dirty="0">
                <a:solidFill>
                  <a:srgbClr val="333333"/>
                </a:solidFill>
                <a:latin typeface="Calibri" panose="020F0502020204030204" pitchFamily="34" charset="0"/>
                <a:ea typeface="Calibri" panose="020F0502020204030204" pitchFamily="34" charset="0"/>
              </a:rPr>
              <a:t>Meaningful neighborhood commercial corridor revitalization </a:t>
            </a:r>
            <a:r>
              <a:rPr lang="en-US" dirty="0">
                <a:solidFill>
                  <a:srgbClr val="333333"/>
                </a:solidFill>
                <a:latin typeface="Calibri" panose="020F0502020204030204" pitchFamily="34" charset="0"/>
                <a:ea typeface="Calibri" panose="020F0502020204030204" pitchFamily="34" charset="0"/>
              </a:rPr>
              <a:t>–build community capacity, enhance quality of life &amp; place, preservation of unique assets, focus on small businesses &amp; entrepreneurship, set the groundwork for new investment &amp; development, etc.</a:t>
            </a:r>
          </a:p>
          <a:p>
            <a:pPr>
              <a:buClr>
                <a:srgbClr val="177886"/>
              </a:buClr>
            </a:pPr>
            <a:r>
              <a:rPr lang="en-US" dirty="0">
                <a:solidFill>
                  <a:srgbClr val="333333"/>
                </a:solidFill>
                <a:latin typeface="Calibri" panose="020F0502020204030204" pitchFamily="34" charset="0"/>
                <a:ea typeface="Calibri" panose="020F0502020204030204" pitchFamily="34" charset="0"/>
              </a:rPr>
              <a:t>Provide community stakeholders the proven tools with Main Street training and to understand and guide the districts future in a positive way. </a:t>
            </a:r>
          </a:p>
          <a:p>
            <a:pPr>
              <a:buClr>
                <a:srgbClr val="177886"/>
              </a:buClr>
            </a:pPr>
            <a:r>
              <a:rPr lang="en-US" dirty="0">
                <a:solidFill>
                  <a:srgbClr val="333333"/>
                </a:solidFill>
                <a:latin typeface="Calibri" panose="020F0502020204030204" pitchFamily="34" charset="0"/>
                <a:ea typeface="Calibri" panose="020F0502020204030204" pitchFamily="34" charset="0"/>
              </a:rPr>
              <a:t>Aid in catalyzing an organization and “community quarterback” to help advance revitalization goals.</a:t>
            </a:r>
          </a:p>
          <a:p>
            <a:pPr marL="457189" lvl="1" indent="0">
              <a:buClrTx/>
              <a:buNone/>
            </a:pPr>
            <a:endParaRPr lang="en-US" sz="1600" dirty="0">
              <a:solidFill>
                <a:srgbClr val="333333"/>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xmlns="" id="{3651D778-6868-9D5B-205E-5C469608887F}"/>
              </a:ext>
            </a:extLst>
          </p:cNvPr>
          <p:cNvPicPr>
            <a:picLocks noChangeAspect="1"/>
          </p:cNvPicPr>
          <p:nvPr/>
        </p:nvPicPr>
        <p:blipFill>
          <a:blip r:embed="rId2"/>
          <a:stretch>
            <a:fillRect/>
          </a:stretch>
        </p:blipFill>
        <p:spPr>
          <a:xfrm>
            <a:off x="2252977" y="5764192"/>
            <a:ext cx="1899974" cy="791656"/>
          </a:xfrm>
          <a:prstGeom prst="rect">
            <a:avLst/>
          </a:prstGeom>
        </p:spPr>
      </p:pic>
      <p:pic>
        <p:nvPicPr>
          <p:cNvPr id="5" name="Picture 4">
            <a:extLst>
              <a:ext uri="{FF2B5EF4-FFF2-40B4-BE49-F238E27FC236}">
                <a16:creationId xmlns:a16="http://schemas.microsoft.com/office/drawing/2014/main" xmlns="" id="{1A2F38A9-8122-9DAA-1907-48CAF113D723}"/>
              </a:ext>
            </a:extLst>
          </p:cNvPr>
          <p:cNvPicPr>
            <a:picLocks noChangeAspect="1"/>
          </p:cNvPicPr>
          <p:nvPr/>
        </p:nvPicPr>
        <p:blipFill>
          <a:blip r:embed="rId3"/>
          <a:stretch>
            <a:fillRect/>
          </a:stretch>
        </p:blipFill>
        <p:spPr>
          <a:xfrm>
            <a:off x="270896" y="5522134"/>
            <a:ext cx="1676733" cy="1033714"/>
          </a:xfrm>
          <a:prstGeom prst="rect">
            <a:avLst/>
          </a:prstGeom>
        </p:spPr>
      </p:pic>
    </p:spTree>
    <p:extLst>
      <p:ext uri="{BB962C8B-B14F-4D97-AF65-F5344CB8AC3E}">
        <p14:creationId xmlns:p14="http://schemas.microsoft.com/office/powerpoint/2010/main" val="4291000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54F07C-EC7F-42F2-A711-B4148CE47C1E}"/>
              </a:ext>
            </a:extLst>
          </p:cNvPr>
          <p:cNvSpPr>
            <a:spLocks noGrp="1"/>
          </p:cNvSpPr>
          <p:nvPr>
            <p:ph type="title"/>
          </p:nvPr>
        </p:nvSpPr>
        <p:spPr/>
        <p:txBody>
          <a:bodyPr/>
          <a:lstStyle/>
          <a:p>
            <a:r>
              <a:rPr lang="en-US" dirty="0"/>
              <a:t>Presentation Purpose</a:t>
            </a:r>
          </a:p>
        </p:txBody>
      </p:sp>
      <p:sp>
        <p:nvSpPr>
          <p:cNvPr id="3" name="Content Placeholder 2">
            <a:extLst>
              <a:ext uri="{FF2B5EF4-FFF2-40B4-BE49-F238E27FC236}">
                <a16:creationId xmlns:a16="http://schemas.microsoft.com/office/drawing/2014/main" xmlns="" id="{71DCEE1F-3AC6-4CE1-B3C8-226BDF7934F1}"/>
              </a:ext>
            </a:extLst>
          </p:cNvPr>
          <p:cNvSpPr>
            <a:spLocks noGrp="1"/>
          </p:cNvSpPr>
          <p:nvPr>
            <p:ph idx="1"/>
          </p:nvPr>
        </p:nvSpPr>
        <p:spPr>
          <a:xfrm>
            <a:off x="244549" y="1971780"/>
            <a:ext cx="8694914" cy="4337530"/>
          </a:xfrm>
        </p:spPr>
        <p:txBody>
          <a:bodyPr>
            <a:normAutofit/>
          </a:bodyPr>
          <a:lstStyle/>
          <a:p>
            <a:pPr marL="0" indent="0">
              <a:buNone/>
            </a:pPr>
            <a:r>
              <a:rPr lang="en-US" sz="3000" dirty="0"/>
              <a:t>This is an informational presentation for individuals from local organizations interested in applying for the Main Street America Pilot Program in the City of Fort Worth.  </a:t>
            </a:r>
          </a:p>
          <a:p>
            <a:pPr marL="0" indent="0">
              <a:buNone/>
            </a:pPr>
            <a:r>
              <a:rPr lang="en-US" sz="3000" dirty="0"/>
              <a:t>It is a way to get to know Main Street America and learn more about this exciting partnership! </a:t>
            </a:r>
          </a:p>
          <a:p>
            <a:pPr marL="0" indent="0">
              <a:buNone/>
            </a:pPr>
            <a:r>
              <a:rPr lang="en-US" sz="3000" dirty="0">
                <a:hlinkClick r:id="rId2"/>
              </a:rPr>
              <a:t>Click here to find the application form in Submittable</a:t>
            </a:r>
            <a:endParaRPr lang="en-US" sz="3000" dirty="0"/>
          </a:p>
        </p:txBody>
      </p:sp>
    </p:spTree>
    <p:extLst>
      <p:ext uri="{BB962C8B-B14F-4D97-AF65-F5344CB8AC3E}">
        <p14:creationId xmlns:p14="http://schemas.microsoft.com/office/powerpoint/2010/main" val="2899004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E46940C-DC4C-DBE7-3994-5D7A824898EB}"/>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xmlns="" id="{A82ACEDA-5FDE-4D5D-927C-A330241B0564}"/>
              </a:ext>
            </a:extLst>
          </p:cNvPr>
          <p:cNvSpPr>
            <a:spLocks noGrp="1"/>
          </p:cNvSpPr>
          <p:nvPr>
            <p:ph type="title"/>
          </p:nvPr>
        </p:nvSpPr>
        <p:spPr/>
        <p:txBody>
          <a:bodyPr>
            <a:normAutofit/>
          </a:bodyPr>
          <a:lstStyle/>
          <a:p>
            <a:r>
              <a:rPr lang="en-US" dirty="0"/>
              <a:t>Program support and services</a:t>
            </a:r>
          </a:p>
        </p:txBody>
      </p:sp>
      <p:pic>
        <p:nvPicPr>
          <p:cNvPr id="11" name="Picture 10">
            <a:extLst>
              <a:ext uri="{FF2B5EF4-FFF2-40B4-BE49-F238E27FC236}">
                <a16:creationId xmlns:a16="http://schemas.microsoft.com/office/drawing/2014/main" xmlns="" id="{E1775CD4-EEFF-911C-266A-414973F1CCD0}"/>
              </a:ext>
            </a:extLst>
          </p:cNvPr>
          <p:cNvPicPr>
            <a:picLocks noChangeAspect="1"/>
          </p:cNvPicPr>
          <p:nvPr/>
        </p:nvPicPr>
        <p:blipFill>
          <a:blip r:embed="rId2"/>
          <a:stretch>
            <a:fillRect/>
          </a:stretch>
        </p:blipFill>
        <p:spPr>
          <a:xfrm>
            <a:off x="2363056" y="6101494"/>
            <a:ext cx="1559932" cy="648821"/>
          </a:xfrm>
          <a:prstGeom prst="rect">
            <a:avLst/>
          </a:prstGeom>
        </p:spPr>
      </p:pic>
      <p:pic>
        <p:nvPicPr>
          <p:cNvPr id="13" name="Picture 12">
            <a:extLst>
              <a:ext uri="{FF2B5EF4-FFF2-40B4-BE49-F238E27FC236}">
                <a16:creationId xmlns:a16="http://schemas.microsoft.com/office/drawing/2014/main" xmlns="" id="{DA777748-7DA6-ECE5-0355-D7610B374C66}"/>
              </a:ext>
            </a:extLst>
          </p:cNvPr>
          <p:cNvPicPr>
            <a:picLocks noChangeAspect="1"/>
          </p:cNvPicPr>
          <p:nvPr/>
        </p:nvPicPr>
        <p:blipFill>
          <a:blip r:embed="rId3"/>
          <a:stretch>
            <a:fillRect/>
          </a:stretch>
        </p:blipFill>
        <p:spPr>
          <a:xfrm>
            <a:off x="739035" y="5974068"/>
            <a:ext cx="1272452" cy="789118"/>
          </a:xfrm>
          <a:prstGeom prst="rect">
            <a:avLst/>
          </a:prstGeom>
        </p:spPr>
      </p:pic>
      <p:graphicFrame>
        <p:nvGraphicFramePr>
          <p:cNvPr id="8" name="Diagram 7"/>
          <p:cNvGraphicFramePr/>
          <p:nvPr>
            <p:extLst>
              <p:ext uri="{D42A27DB-BD31-4B8C-83A1-F6EECF244321}">
                <p14:modId xmlns:p14="http://schemas.microsoft.com/office/powerpoint/2010/main" val="2254621571"/>
              </p:ext>
            </p:extLst>
          </p:nvPr>
        </p:nvGraphicFramePr>
        <p:xfrm>
          <a:off x="441789" y="1345916"/>
          <a:ext cx="8299153" cy="44829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99192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CD3394A-E2EE-45BD-AD42-6BA35D125A2A}"/>
              </a:ext>
            </a:extLst>
          </p:cNvPr>
          <p:cNvSpPr>
            <a:spLocks noGrp="1"/>
          </p:cNvSpPr>
          <p:nvPr>
            <p:ph idx="1"/>
          </p:nvPr>
        </p:nvSpPr>
        <p:spPr>
          <a:xfrm>
            <a:off x="628650" y="1387011"/>
            <a:ext cx="7886700" cy="4469259"/>
          </a:xfrm>
        </p:spPr>
        <p:txBody>
          <a:bodyPr>
            <a:normAutofit fontScale="55000" lnSpcReduction="20000"/>
          </a:bodyPr>
          <a:lstStyle/>
          <a:p>
            <a:pPr marL="0" marR="0" indent="0">
              <a:lnSpc>
                <a:spcPct val="107000"/>
              </a:lnSpc>
              <a:spcBef>
                <a:spcPts val="0"/>
              </a:spcBef>
              <a:spcAft>
                <a:spcPts val="790"/>
              </a:spcAft>
              <a:buNone/>
            </a:pPr>
            <a:r>
              <a:rPr lang="en-US" sz="32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Training and technical support</a:t>
            </a:r>
            <a:r>
              <a:rPr lang="en-US" sz="32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from the Main Street America’s team for the chosen managing entity, community, its board and partners to help build a robust revitalization knowledgebase and develop a sustainable and equitable strategy to spur economic vitality. Services will include the following:</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790"/>
              </a:spcAft>
              <a:buClr>
                <a:srgbClr val="177886"/>
              </a:buClr>
              <a:buFont typeface="Arial" panose="020B0604020202020204" pitchFamily="34" charset="0"/>
              <a:buChar char="•"/>
            </a:pPr>
            <a:r>
              <a:rPr lang="en-US" sz="29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Main Street 101 Fundamentals training</a:t>
            </a:r>
            <a:endParaRPr lang="en-US" sz="2900" dirty="0">
              <a:solidFill>
                <a:srgbClr val="333333"/>
              </a:solidFill>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790"/>
              </a:spcAft>
              <a:buClr>
                <a:srgbClr val="177886"/>
              </a:buClr>
              <a:buFont typeface="Arial" panose="020B0604020202020204" pitchFamily="34" charset="0"/>
              <a:buChar char="•"/>
            </a:pPr>
            <a:r>
              <a:rPr lang="en-US" sz="29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Community Asset Mapping, Engagement and Partnership Building</a:t>
            </a:r>
            <a:endParaRPr lang="en-US" sz="2900" dirty="0">
              <a:solidFill>
                <a:srgbClr val="333333"/>
              </a:solidFill>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790"/>
              </a:spcAft>
              <a:buClr>
                <a:srgbClr val="177886"/>
              </a:buClr>
              <a:buFont typeface="Arial" panose="020B0604020202020204" pitchFamily="34" charset="0"/>
              <a:buChar char="•"/>
            </a:pPr>
            <a:r>
              <a:rPr lang="en-US" sz="29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Board Roles/Responsibilities</a:t>
            </a:r>
            <a:endParaRPr lang="en-US" sz="2900" dirty="0">
              <a:solidFill>
                <a:srgbClr val="333333"/>
              </a:solidFill>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790"/>
              </a:spcAft>
              <a:buClr>
                <a:srgbClr val="177886"/>
              </a:buClr>
              <a:buFont typeface="Arial" panose="020B0604020202020204" pitchFamily="34" charset="0"/>
              <a:buChar char="•"/>
            </a:pPr>
            <a:r>
              <a:rPr lang="en-US" sz="29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Volunteer recruitment and retention</a:t>
            </a:r>
            <a:endParaRPr lang="en-US" sz="2900" dirty="0">
              <a:solidFill>
                <a:srgbClr val="333333"/>
              </a:solidFill>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790"/>
              </a:spcAft>
              <a:buClr>
                <a:srgbClr val="177886"/>
              </a:buClr>
              <a:buFont typeface="Arial" panose="020B0604020202020204" pitchFamily="34" charset="0"/>
              <a:buChar char="•"/>
            </a:pPr>
            <a:r>
              <a:rPr lang="en-US" sz="29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Business mix and Trade Area analysis</a:t>
            </a:r>
            <a:endParaRPr lang="en-US" sz="2900" dirty="0">
              <a:solidFill>
                <a:srgbClr val="333333"/>
              </a:solidFill>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790"/>
              </a:spcAft>
              <a:buClr>
                <a:srgbClr val="177886"/>
              </a:buClr>
              <a:buFont typeface="Arial" panose="020B0604020202020204" pitchFamily="34" charset="0"/>
              <a:buChar char="•"/>
            </a:pPr>
            <a:r>
              <a:rPr lang="en-US" sz="29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Neighborhood attitude survey</a:t>
            </a:r>
            <a:endParaRPr lang="en-US" sz="2900" dirty="0">
              <a:solidFill>
                <a:srgbClr val="333333"/>
              </a:solidFill>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790"/>
              </a:spcAft>
              <a:buClr>
                <a:srgbClr val="177886"/>
              </a:buClr>
              <a:buFont typeface="Arial" panose="020B0604020202020204" pitchFamily="34" charset="0"/>
              <a:buChar char="•"/>
            </a:pPr>
            <a:r>
              <a:rPr lang="en-US" sz="29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Business Recruitment and Retention</a:t>
            </a:r>
            <a:endParaRPr lang="en-US" sz="2900" dirty="0">
              <a:solidFill>
                <a:srgbClr val="333333"/>
              </a:solidFill>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790"/>
              </a:spcAft>
              <a:buClr>
                <a:srgbClr val="177886"/>
              </a:buClr>
              <a:buFont typeface="Arial" panose="020B0604020202020204" pitchFamily="34" charset="0"/>
              <a:buChar char="•"/>
            </a:pPr>
            <a:r>
              <a:rPr lang="en-US" sz="29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Yearly program assessments</a:t>
            </a:r>
            <a:endParaRPr lang="en-US" sz="2900" dirty="0">
              <a:solidFill>
                <a:srgbClr val="333333"/>
              </a:solidFill>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790"/>
              </a:spcAft>
              <a:buClr>
                <a:srgbClr val="177886"/>
              </a:buClr>
              <a:buFont typeface="Arial" panose="020B0604020202020204" pitchFamily="34" charset="0"/>
              <a:buChar char="•"/>
            </a:pPr>
            <a:r>
              <a:rPr lang="en-US" sz="29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Free 2-year Main Street America Membership</a:t>
            </a:r>
            <a:endParaRPr lang="en-US" sz="2900" dirty="0">
              <a:solidFill>
                <a:srgbClr val="333333"/>
              </a:solidFill>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790"/>
              </a:spcAft>
              <a:buClr>
                <a:srgbClr val="177886"/>
              </a:buClr>
              <a:buFont typeface="Arial" panose="020B0604020202020204" pitchFamily="34" charset="0"/>
              <a:buChar char="•"/>
            </a:pPr>
            <a:r>
              <a:rPr lang="en-US" sz="29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Free registration to attend the Main Street Now Conference for a staff member</a:t>
            </a:r>
            <a:endParaRPr lang="en-US" sz="29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2" name="Title 1">
            <a:extLst>
              <a:ext uri="{FF2B5EF4-FFF2-40B4-BE49-F238E27FC236}">
                <a16:creationId xmlns:a16="http://schemas.microsoft.com/office/drawing/2014/main" xmlns="" id="{5D419999-B7F0-478F-AE61-D922C0B40B59}"/>
              </a:ext>
            </a:extLst>
          </p:cNvPr>
          <p:cNvSpPr>
            <a:spLocks noGrp="1"/>
          </p:cNvSpPr>
          <p:nvPr>
            <p:ph type="title"/>
          </p:nvPr>
        </p:nvSpPr>
        <p:spPr/>
        <p:txBody>
          <a:bodyPr>
            <a:normAutofit/>
          </a:bodyPr>
          <a:lstStyle/>
          <a:p>
            <a:r>
              <a:rPr lang="en-US" dirty="0"/>
              <a:t>MSA support &amp; Training(s)</a:t>
            </a:r>
          </a:p>
        </p:txBody>
      </p:sp>
      <p:pic>
        <p:nvPicPr>
          <p:cNvPr id="4" name="Picture 3">
            <a:extLst>
              <a:ext uri="{FF2B5EF4-FFF2-40B4-BE49-F238E27FC236}">
                <a16:creationId xmlns:a16="http://schemas.microsoft.com/office/drawing/2014/main" xmlns="" id="{FDAE26DD-53CB-2A10-DC51-E96C955011AF}"/>
              </a:ext>
            </a:extLst>
          </p:cNvPr>
          <p:cNvPicPr>
            <a:picLocks noChangeAspect="1"/>
          </p:cNvPicPr>
          <p:nvPr/>
        </p:nvPicPr>
        <p:blipFill>
          <a:blip r:embed="rId3"/>
          <a:stretch>
            <a:fillRect/>
          </a:stretch>
        </p:blipFill>
        <p:spPr>
          <a:xfrm>
            <a:off x="6786082" y="5650336"/>
            <a:ext cx="1576442" cy="656851"/>
          </a:xfrm>
          <a:prstGeom prst="rect">
            <a:avLst/>
          </a:prstGeom>
        </p:spPr>
      </p:pic>
      <p:pic>
        <p:nvPicPr>
          <p:cNvPr id="5" name="Picture 4">
            <a:extLst>
              <a:ext uri="{FF2B5EF4-FFF2-40B4-BE49-F238E27FC236}">
                <a16:creationId xmlns:a16="http://schemas.microsoft.com/office/drawing/2014/main" xmlns="" id="{129CE2E5-E1ED-E9AE-E09E-CC4BA4E853DF}"/>
              </a:ext>
            </a:extLst>
          </p:cNvPr>
          <p:cNvPicPr>
            <a:picLocks noChangeAspect="1"/>
          </p:cNvPicPr>
          <p:nvPr/>
        </p:nvPicPr>
        <p:blipFill>
          <a:blip r:embed="rId4"/>
          <a:stretch>
            <a:fillRect/>
          </a:stretch>
        </p:blipFill>
        <p:spPr>
          <a:xfrm>
            <a:off x="657544" y="5626289"/>
            <a:ext cx="1284271" cy="791759"/>
          </a:xfrm>
          <a:prstGeom prst="rect">
            <a:avLst/>
          </a:prstGeom>
        </p:spPr>
      </p:pic>
    </p:spTree>
    <p:extLst>
      <p:ext uri="{BB962C8B-B14F-4D97-AF65-F5344CB8AC3E}">
        <p14:creationId xmlns:p14="http://schemas.microsoft.com/office/powerpoint/2010/main" val="3232592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CFE374-4E4E-4F2F-8649-40ECABB824C6}"/>
              </a:ext>
            </a:extLst>
          </p:cNvPr>
          <p:cNvSpPr>
            <a:spLocks noGrp="1"/>
          </p:cNvSpPr>
          <p:nvPr>
            <p:ph type="title"/>
          </p:nvPr>
        </p:nvSpPr>
        <p:spPr>
          <a:xfrm>
            <a:off x="255513" y="164200"/>
            <a:ext cx="8515350" cy="787623"/>
          </a:xfrm>
        </p:spPr>
        <p:txBody>
          <a:bodyPr>
            <a:normAutofit/>
          </a:bodyPr>
          <a:lstStyle/>
          <a:p>
            <a:r>
              <a:rPr lang="en-US" sz="3400" dirty="0"/>
              <a:t>Applicant Eligibility Requirements</a:t>
            </a:r>
          </a:p>
        </p:txBody>
      </p:sp>
      <p:sp>
        <p:nvSpPr>
          <p:cNvPr id="3" name="Content Placeholder 2">
            <a:extLst>
              <a:ext uri="{FF2B5EF4-FFF2-40B4-BE49-F238E27FC236}">
                <a16:creationId xmlns:a16="http://schemas.microsoft.com/office/drawing/2014/main" xmlns="" id="{F0514D71-6081-4CD4-AA59-FA111AA96FD8}"/>
              </a:ext>
            </a:extLst>
          </p:cNvPr>
          <p:cNvSpPr>
            <a:spLocks noGrp="1"/>
          </p:cNvSpPr>
          <p:nvPr>
            <p:ph idx="1"/>
          </p:nvPr>
        </p:nvSpPr>
        <p:spPr>
          <a:xfrm>
            <a:off x="255513" y="1901440"/>
            <a:ext cx="8632973" cy="3759621"/>
          </a:xfrm>
        </p:spPr>
        <p:txBody>
          <a:bodyPr>
            <a:noAutofit/>
          </a:bodyPr>
          <a:lstStyle/>
          <a:p>
            <a:pPr>
              <a:buClr>
                <a:srgbClr val="177886"/>
              </a:buClr>
              <a:buFont typeface="Arial" panose="020B0604020202020204" pitchFamily="34" charset="0"/>
              <a:buChar char="•"/>
            </a:pPr>
            <a:r>
              <a:rPr lang="en-US" sz="2000" dirty="0">
                <a:solidFill>
                  <a:srgbClr val="333333"/>
                </a:solidFill>
                <a:effectLst/>
                <a:latin typeface="Calibri" panose="020F0502020204030204" pitchFamily="34" charset="0"/>
                <a:ea typeface="Calibri" panose="020F0502020204030204" pitchFamily="34" charset="0"/>
              </a:rPr>
              <a:t>Applicants must be a “managing organization” (501c3, c4, c6) </a:t>
            </a:r>
            <a:r>
              <a:rPr lang="en-US" sz="2000" i="1" dirty="0">
                <a:solidFill>
                  <a:srgbClr val="333333"/>
                </a:solidFill>
                <a:effectLst/>
                <a:latin typeface="Calibri" panose="020F0502020204030204" pitchFamily="34" charset="0"/>
                <a:ea typeface="Calibri" panose="020F0502020204030204" pitchFamily="34" charset="0"/>
              </a:rPr>
              <a:t>or become one.</a:t>
            </a:r>
          </a:p>
          <a:p>
            <a:pPr>
              <a:buClr>
                <a:srgbClr val="177886"/>
              </a:buClr>
              <a:buFont typeface="Arial" panose="020B0604020202020204" pitchFamily="34" charset="0"/>
              <a:buChar char="•"/>
            </a:pPr>
            <a:r>
              <a:rPr lang="en-US" sz="2000" dirty="0">
                <a:solidFill>
                  <a:srgbClr val="333333"/>
                </a:solidFill>
                <a:effectLst/>
                <a:latin typeface="Calibri" panose="020F0502020204030204" pitchFamily="34" charset="0"/>
                <a:ea typeface="Calibri" panose="020F0502020204030204" pitchFamily="34" charset="0"/>
              </a:rPr>
              <a:t>The managing organization should be based in the applicable neighborhood or have a significant presence and support with the intention of locating an office there</a:t>
            </a:r>
          </a:p>
          <a:p>
            <a:pPr>
              <a:buClr>
                <a:srgbClr val="177886"/>
              </a:buClr>
              <a:buFont typeface="Arial" panose="020B0604020202020204" pitchFamily="34" charset="0"/>
              <a:buChar char="•"/>
            </a:pPr>
            <a:r>
              <a:rPr lang="en-US" sz="2000" dirty="0">
                <a:solidFill>
                  <a:srgbClr val="333333"/>
                </a:solidFill>
                <a:latin typeface="Calibri" panose="020F0502020204030204" pitchFamily="34" charset="0"/>
                <a:ea typeface="Calibri" panose="020F0502020204030204" pitchFamily="34" charset="0"/>
              </a:rPr>
              <a:t>H</a:t>
            </a:r>
            <a:r>
              <a:rPr lang="en-US" sz="2000" dirty="0">
                <a:solidFill>
                  <a:srgbClr val="333333"/>
                </a:solidFill>
                <a:effectLst/>
                <a:latin typeface="Calibri" panose="020F0502020204030204" pitchFamily="34" charset="0"/>
                <a:ea typeface="Calibri" panose="020F0502020204030204" pitchFamily="34" charset="0"/>
              </a:rPr>
              <a:t>ave a proven ability to convene small businesses, property owners, residents, institutions and local stakeholders.</a:t>
            </a:r>
          </a:p>
          <a:p>
            <a:pPr>
              <a:buClr>
                <a:srgbClr val="177886"/>
              </a:buClr>
              <a:buFont typeface="Arial" panose="020B0604020202020204" pitchFamily="34" charset="0"/>
              <a:buChar char="•"/>
            </a:pPr>
            <a:r>
              <a:rPr lang="en-US" sz="2000" dirty="0">
                <a:solidFill>
                  <a:srgbClr val="333333"/>
                </a:solidFill>
                <a:latin typeface="Calibri" panose="020F0502020204030204" pitchFamily="34" charset="0"/>
                <a:ea typeface="Calibri" panose="020F0502020204030204" pitchFamily="34" charset="0"/>
              </a:rPr>
              <a:t>H</a:t>
            </a:r>
            <a:r>
              <a:rPr lang="en-US" sz="2000" dirty="0">
                <a:solidFill>
                  <a:srgbClr val="333333"/>
                </a:solidFill>
                <a:effectLst/>
                <a:latin typeface="Calibri" panose="020F0502020204030204" pitchFamily="34" charset="0"/>
                <a:ea typeface="Calibri" panose="020F0502020204030204" pitchFamily="34" charset="0"/>
              </a:rPr>
              <a:t>ave track record of achieving measurable community outcomes.</a:t>
            </a:r>
          </a:p>
          <a:p>
            <a:pPr>
              <a:buClr>
                <a:srgbClr val="177886"/>
              </a:buClr>
              <a:buFont typeface="Arial" panose="020B0604020202020204" pitchFamily="34" charset="0"/>
              <a:buChar char="•"/>
            </a:pPr>
            <a:r>
              <a:rPr lang="en-US" sz="2000" dirty="0">
                <a:solidFill>
                  <a:srgbClr val="333333"/>
                </a:solidFill>
                <a:latin typeface="Calibri" panose="020F0502020204030204" pitchFamily="34" charset="0"/>
                <a:ea typeface="Calibri" panose="020F0502020204030204" pitchFamily="34" charset="0"/>
              </a:rPr>
              <a:t>M</a:t>
            </a:r>
            <a:r>
              <a:rPr lang="en-US" sz="2000" dirty="0">
                <a:solidFill>
                  <a:srgbClr val="333333"/>
                </a:solidFill>
                <a:effectLst/>
                <a:latin typeface="Calibri" panose="020F0502020204030204" pitchFamily="34" charset="0"/>
                <a:ea typeface="Calibri" panose="020F0502020204030204" pitchFamily="34" charset="0"/>
              </a:rPr>
              <a:t>ust have sufficient staffing and sound financials to sustain economic development work in the neighborhood or demonstrate that there is significant support from organizations or individuals who will aid in fulfilling this objective.</a:t>
            </a:r>
            <a:endParaRPr lang="en-US" sz="2000" dirty="0"/>
          </a:p>
        </p:txBody>
      </p:sp>
      <p:pic>
        <p:nvPicPr>
          <p:cNvPr id="4" name="Picture 3"/>
          <p:cNvPicPr>
            <a:picLocks noChangeAspect="1"/>
          </p:cNvPicPr>
          <p:nvPr/>
        </p:nvPicPr>
        <p:blipFill>
          <a:blip r:embed="rId2"/>
          <a:stretch>
            <a:fillRect/>
          </a:stretch>
        </p:blipFill>
        <p:spPr>
          <a:xfrm>
            <a:off x="409623" y="5714653"/>
            <a:ext cx="3883489" cy="1030313"/>
          </a:xfrm>
          <a:prstGeom prst="rect">
            <a:avLst/>
          </a:prstGeom>
        </p:spPr>
      </p:pic>
    </p:spTree>
    <p:extLst>
      <p:ext uri="{BB962C8B-B14F-4D97-AF65-F5344CB8AC3E}">
        <p14:creationId xmlns:p14="http://schemas.microsoft.com/office/powerpoint/2010/main" val="923222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3A2B07F-448A-271C-291B-916BBEC019B9}"/>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xmlns="" id="{12A438E2-F039-40A0-A4C9-C86303E7CCF0}"/>
              </a:ext>
            </a:extLst>
          </p:cNvPr>
          <p:cNvSpPr>
            <a:spLocks noGrp="1"/>
          </p:cNvSpPr>
          <p:nvPr>
            <p:ph type="title"/>
          </p:nvPr>
        </p:nvSpPr>
        <p:spPr/>
        <p:txBody>
          <a:bodyPr>
            <a:normAutofit fontScale="90000"/>
          </a:bodyPr>
          <a:lstStyle/>
          <a:p>
            <a:r>
              <a:rPr lang="en-US" dirty="0"/>
              <a:t>City of Fort Worth Revitalization target areas</a:t>
            </a:r>
          </a:p>
        </p:txBody>
      </p:sp>
      <p:pic>
        <p:nvPicPr>
          <p:cNvPr id="4" name="Picture 3">
            <a:extLst>
              <a:ext uri="{FF2B5EF4-FFF2-40B4-BE49-F238E27FC236}">
                <a16:creationId xmlns:a16="http://schemas.microsoft.com/office/drawing/2014/main" xmlns="" id="{1310DB55-63F8-BA4B-9998-F153B5B3FBE1}"/>
              </a:ext>
            </a:extLst>
          </p:cNvPr>
          <p:cNvPicPr>
            <a:picLocks noChangeAspect="1"/>
          </p:cNvPicPr>
          <p:nvPr/>
        </p:nvPicPr>
        <p:blipFill>
          <a:blip r:embed="rId3"/>
          <a:stretch>
            <a:fillRect/>
          </a:stretch>
        </p:blipFill>
        <p:spPr>
          <a:xfrm>
            <a:off x="2105535" y="5983030"/>
            <a:ext cx="1582888" cy="659536"/>
          </a:xfrm>
          <a:prstGeom prst="rect">
            <a:avLst/>
          </a:prstGeom>
        </p:spPr>
      </p:pic>
      <p:pic>
        <p:nvPicPr>
          <p:cNvPr id="5" name="Picture 4">
            <a:extLst>
              <a:ext uri="{FF2B5EF4-FFF2-40B4-BE49-F238E27FC236}">
                <a16:creationId xmlns:a16="http://schemas.microsoft.com/office/drawing/2014/main" xmlns="" id="{D4029D51-CB7C-0276-5D39-80C31D9F4752}"/>
              </a:ext>
            </a:extLst>
          </p:cNvPr>
          <p:cNvPicPr>
            <a:picLocks noChangeAspect="1"/>
          </p:cNvPicPr>
          <p:nvPr/>
        </p:nvPicPr>
        <p:blipFill>
          <a:blip r:embed="rId4"/>
          <a:stretch>
            <a:fillRect/>
          </a:stretch>
        </p:blipFill>
        <p:spPr>
          <a:xfrm>
            <a:off x="673768" y="5972756"/>
            <a:ext cx="1264701" cy="779694"/>
          </a:xfrm>
          <a:prstGeom prst="rect">
            <a:avLst/>
          </a:prstGeom>
        </p:spPr>
      </p:pic>
      <p:pic>
        <p:nvPicPr>
          <p:cNvPr id="8" name="Picture 7"/>
          <p:cNvPicPr>
            <a:picLocks noChangeAspect="1"/>
          </p:cNvPicPr>
          <p:nvPr/>
        </p:nvPicPr>
        <p:blipFill>
          <a:blip r:embed="rId5"/>
          <a:stretch>
            <a:fillRect/>
          </a:stretch>
        </p:blipFill>
        <p:spPr>
          <a:xfrm>
            <a:off x="673769" y="1231646"/>
            <a:ext cx="7744267" cy="4575836"/>
          </a:xfrm>
          <a:prstGeom prst="rect">
            <a:avLst/>
          </a:prstGeom>
        </p:spPr>
      </p:pic>
    </p:spTree>
    <p:extLst>
      <p:ext uri="{BB962C8B-B14F-4D97-AF65-F5344CB8AC3E}">
        <p14:creationId xmlns:p14="http://schemas.microsoft.com/office/powerpoint/2010/main" val="2324155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4429" y="1767155"/>
            <a:ext cx="7886700" cy="4590282"/>
          </a:xfrm>
        </p:spPr>
        <p:txBody>
          <a:bodyPr>
            <a:noAutofit/>
          </a:bodyPr>
          <a:lstStyle/>
          <a:p>
            <a:r>
              <a:rPr lang="en-US" sz="2000" dirty="0"/>
              <a:t>Distinct areas with a significant cultural and/or historic aspects that are desired to be preserved,</a:t>
            </a:r>
          </a:p>
          <a:p>
            <a:r>
              <a:rPr lang="en-US" sz="2000" dirty="0"/>
              <a:t>Demonstrate a need for community capacity building and a district only focused community and economic development organization and full-time staff person to advance their mission – “community quarterback”,</a:t>
            </a:r>
          </a:p>
          <a:p>
            <a:r>
              <a:rPr lang="en-US" sz="2000" dirty="0"/>
              <a:t>At least one year of audited financial statements (strongly preferred), 990s, CPA reviewed, fiscal agent agreement</a:t>
            </a:r>
          </a:p>
          <a:p>
            <a:r>
              <a:rPr lang="en-US" sz="2000" dirty="0"/>
              <a:t>Letters of support from council members, and/or other local stakeholders, MOU between organizations, etc.</a:t>
            </a:r>
          </a:p>
          <a:p>
            <a:r>
              <a:rPr lang="en-US" sz="2000" dirty="0"/>
              <a:t>Submit a letter of intent that expresses commitment to this program</a:t>
            </a:r>
          </a:p>
          <a:p>
            <a:r>
              <a:rPr lang="en-US" sz="2000" dirty="0"/>
              <a:t>A designated staff or board member responsible for leading change on behalf of their organization around commercial revitalization and serve as the MSA’s on-the-ground point person.</a:t>
            </a:r>
          </a:p>
        </p:txBody>
      </p:sp>
      <p:sp>
        <p:nvSpPr>
          <p:cNvPr id="3" name="Title 2"/>
          <p:cNvSpPr>
            <a:spLocks noGrp="1"/>
          </p:cNvSpPr>
          <p:nvPr>
            <p:ph type="title"/>
          </p:nvPr>
        </p:nvSpPr>
        <p:spPr>
          <a:xfrm>
            <a:off x="460208" y="336865"/>
            <a:ext cx="7886700" cy="926856"/>
          </a:xfrm>
        </p:spPr>
        <p:txBody>
          <a:bodyPr>
            <a:noAutofit/>
          </a:bodyPr>
          <a:lstStyle/>
          <a:p>
            <a:r>
              <a:rPr lang="en-US" sz="3400" dirty="0"/>
              <a:t>Successful applicants ideally will have:</a:t>
            </a:r>
          </a:p>
        </p:txBody>
      </p:sp>
    </p:spTree>
    <p:extLst>
      <p:ext uri="{BB962C8B-B14F-4D97-AF65-F5344CB8AC3E}">
        <p14:creationId xmlns:p14="http://schemas.microsoft.com/office/powerpoint/2010/main" val="3919956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0514D71-6081-4CD4-AA59-FA111AA96FD8}"/>
              </a:ext>
            </a:extLst>
          </p:cNvPr>
          <p:cNvSpPr>
            <a:spLocks noGrp="1"/>
          </p:cNvSpPr>
          <p:nvPr>
            <p:ph idx="1"/>
          </p:nvPr>
        </p:nvSpPr>
        <p:spPr>
          <a:xfrm>
            <a:off x="267127" y="1284270"/>
            <a:ext cx="8578921" cy="5336632"/>
          </a:xfrm>
        </p:spPr>
        <p:txBody>
          <a:bodyPr>
            <a:noAutofit/>
          </a:bodyPr>
          <a:lstStyle/>
          <a:p>
            <a:pPr>
              <a:buClr>
                <a:srgbClr val="177886"/>
              </a:buClr>
              <a:buFont typeface="Arial" panose="020B0604020202020204" pitchFamily="34" charset="0"/>
              <a:buChar char="•"/>
            </a:pPr>
            <a:r>
              <a:rPr lang="en-US" sz="1800" dirty="0">
                <a:solidFill>
                  <a:srgbClr val="333333"/>
                </a:solidFill>
                <a:latin typeface="Calibri" panose="020F0502020204030204" pitchFamily="34" charset="0"/>
              </a:rPr>
              <a:t>Maintain relationships and build collaborations among organizations to achieve results.</a:t>
            </a:r>
          </a:p>
          <a:p>
            <a:pPr>
              <a:buClr>
                <a:srgbClr val="177886"/>
              </a:buClr>
              <a:buFont typeface="Arial" panose="020B0604020202020204" pitchFamily="34" charset="0"/>
              <a:buChar char="•"/>
            </a:pPr>
            <a:r>
              <a:rPr lang="en-US" sz="1800" dirty="0">
                <a:solidFill>
                  <a:srgbClr val="333333"/>
                </a:solidFill>
                <a:latin typeface="Calibri" panose="020F0502020204030204" pitchFamily="34" charset="0"/>
              </a:rPr>
              <a:t>Demonstrate ability to fundraise by providing a $6,000 match to support work and demonstrate a commitment to fundraise to access matching funds provided through the program. </a:t>
            </a:r>
          </a:p>
          <a:p>
            <a:pPr lvl="1">
              <a:buClr>
                <a:srgbClr val="177886"/>
              </a:buClr>
              <a:buFont typeface="Arial" panose="020B0604020202020204" pitchFamily="34" charset="0"/>
              <a:buChar char="•"/>
            </a:pPr>
            <a:r>
              <a:rPr lang="en-US" sz="1400" dirty="0">
                <a:solidFill>
                  <a:srgbClr val="333333"/>
                </a:solidFill>
                <a:latin typeface="Calibri" panose="020F0502020204030204" pitchFamily="34" charset="0"/>
              </a:rPr>
              <a:t>Fifty percent of the required program match or up to $3,000 may be provided by the managing organization’s contribution of staff time to support the project. Match fund and timesheets will be collected over a 24-month period.</a:t>
            </a:r>
          </a:p>
          <a:p>
            <a:pPr>
              <a:buClr>
                <a:srgbClr val="177886"/>
              </a:buClr>
              <a:buFont typeface="Arial" panose="020B0604020202020204" pitchFamily="34" charset="0"/>
              <a:buChar char="•"/>
            </a:pPr>
            <a:r>
              <a:rPr lang="en-US" sz="1800" dirty="0">
                <a:solidFill>
                  <a:srgbClr val="333333"/>
                </a:solidFill>
                <a:latin typeface="Calibri" panose="020F0502020204030204" pitchFamily="34" charset="0"/>
              </a:rPr>
              <a:t>Establish a Launch Committee that will be tasked with standing up and implementing the program until a new, official board and committee structure is established. </a:t>
            </a:r>
          </a:p>
          <a:p>
            <a:pPr>
              <a:buClr>
                <a:srgbClr val="177886"/>
              </a:buClr>
              <a:buFont typeface="Arial" panose="020B0604020202020204" pitchFamily="34" charset="0"/>
              <a:buChar char="•"/>
            </a:pPr>
            <a:r>
              <a:rPr lang="en-US" sz="1800" dirty="0">
                <a:solidFill>
                  <a:srgbClr val="333333"/>
                </a:solidFill>
                <a:latin typeface="Calibri" panose="020F0502020204030204" pitchFamily="34" charset="0"/>
              </a:rPr>
              <a:t>Work in collaboration with Main Street America and City to convene local stakeholders, small business owners, and property owners for focus groups, community-wide meetings and program assessment at Year 3.</a:t>
            </a:r>
          </a:p>
          <a:p>
            <a:pPr>
              <a:buClr>
                <a:srgbClr val="177886"/>
              </a:buClr>
              <a:buFont typeface="Arial" panose="020B0604020202020204" pitchFamily="34" charset="0"/>
              <a:buChar char="•"/>
            </a:pPr>
            <a:r>
              <a:rPr lang="en-US" sz="1800" dirty="0">
                <a:solidFill>
                  <a:srgbClr val="333333"/>
                </a:solidFill>
                <a:latin typeface="Calibri" panose="020F0502020204030204" pitchFamily="34" charset="0"/>
              </a:rPr>
              <a:t>Monitor and report to MSA and City in an annual report on the Main Street Approach implementation</a:t>
            </a:r>
          </a:p>
          <a:p>
            <a:pPr lvl="1">
              <a:buClrTx/>
            </a:pPr>
            <a:r>
              <a:rPr lang="en-US" sz="1200" dirty="0">
                <a:solidFill>
                  <a:srgbClr val="333333"/>
                </a:solidFill>
                <a:latin typeface="Calibri" panose="020F0502020204030204" pitchFamily="34" charset="0"/>
              </a:rPr>
              <a:t>Status on efforts, new projects implemented, and progress made towards the Main Street Approach and strategy / work plan (once work plan and strategy are completed). Examples: neighborhood festivals, </a:t>
            </a:r>
            <a:r>
              <a:rPr lang="en-US" sz="1200" dirty="0" err="1">
                <a:solidFill>
                  <a:srgbClr val="333333"/>
                </a:solidFill>
                <a:latin typeface="Calibri" panose="020F0502020204030204" pitchFamily="34" charset="0"/>
              </a:rPr>
              <a:t>placemaking</a:t>
            </a:r>
            <a:r>
              <a:rPr lang="en-US" sz="1200" dirty="0">
                <a:solidFill>
                  <a:srgbClr val="333333"/>
                </a:solidFill>
                <a:latin typeface="Calibri" panose="020F0502020204030204" pitchFamily="34" charset="0"/>
              </a:rPr>
              <a:t>, programs, additional trainings beyond Main Street, small business supported, redevelopment projects supported, promotion and marketing efforts, etc.)</a:t>
            </a:r>
            <a:endParaRPr lang="en-US" sz="1200" dirty="0"/>
          </a:p>
        </p:txBody>
      </p:sp>
      <p:sp>
        <p:nvSpPr>
          <p:cNvPr id="2" name="Title 1">
            <a:extLst>
              <a:ext uri="{FF2B5EF4-FFF2-40B4-BE49-F238E27FC236}">
                <a16:creationId xmlns:a16="http://schemas.microsoft.com/office/drawing/2014/main" xmlns="" id="{40CFE374-4E4E-4F2F-8649-40ECABB824C6}"/>
              </a:ext>
            </a:extLst>
          </p:cNvPr>
          <p:cNvSpPr>
            <a:spLocks noGrp="1"/>
          </p:cNvSpPr>
          <p:nvPr>
            <p:ph type="title"/>
          </p:nvPr>
        </p:nvSpPr>
        <p:spPr>
          <a:xfrm>
            <a:off x="628650" y="237098"/>
            <a:ext cx="7886700" cy="780044"/>
          </a:xfrm>
        </p:spPr>
        <p:txBody>
          <a:bodyPr>
            <a:normAutofit/>
          </a:bodyPr>
          <a:lstStyle/>
          <a:p>
            <a:r>
              <a:rPr lang="en-US" dirty="0"/>
              <a:t>Managing organization will:</a:t>
            </a:r>
          </a:p>
        </p:txBody>
      </p:sp>
    </p:spTree>
    <p:extLst>
      <p:ext uri="{BB962C8B-B14F-4D97-AF65-F5344CB8AC3E}">
        <p14:creationId xmlns:p14="http://schemas.microsoft.com/office/powerpoint/2010/main" val="1661788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DB126F2-3BA7-589E-A759-00AE2E638B80}"/>
              </a:ext>
            </a:extLst>
          </p:cNvPr>
          <p:cNvSpPr>
            <a:spLocks noGrp="1"/>
          </p:cNvSpPr>
          <p:nvPr>
            <p:ph idx="1"/>
          </p:nvPr>
        </p:nvSpPr>
        <p:spPr>
          <a:xfrm>
            <a:off x="628650" y="1428108"/>
            <a:ext cx="7886700" cy="4748855"/>
          </a:xfrm>
        </p:spPr>
        <p:txBody>
          <a:bodyPr>
            <a:normAutofit fontScale="62500" lnSpcReduction="20000"/>
          </a:bodyPr>
          <a:lstStyle/>
          <a:p>
            <a:pPr marL="0" indent="0">
              <a:buNone/>
            </a:pPr>
            <a:r>
              <a:rPr lang="en-US" dirty="0"/>
              <a:t>As a local Main Street Program your daily, weekly and monthly routine may include:</a:t>
            </a:r>
          </a:p>
          <a:p>
            <a:r>
              <a:rPr lang="en-US" dirty="0"/>
              <a:t>Connecting with other organizations and key stakeholders in your community to support a unified place-based economic development goal</a:t>
            </a:r>
          </a:p>
          <a:p>
            <a:r>
              <a:rPr lang="en-US" dirty="0"/>
              <a:t>Fundraising with public, private, and non-profit organizations to secure funds for the implementation and investment included in your transformation strategy and annual work plans</a:t>
            </a:r>
          </a:p>
          <a:p>
            <a:r>
              <a:rPr lang="en-US" dirty="0"/>
              <a:t>Constant communication and follow-up with your Main Street Committee chairs on the execution of their action plans</a:t>
            </a:r>
          </a:p>
          <a:p>
            <a:r>
              <a:rPr lang="en-US" dirty="0"/>
              <a:t>Communication and coordination with business owners in your commercial corridor providing training, technical assistance, and supporting business promotion initiatives</a:t>
            </a:r>
          </a:p>
          <a:p>
            <a:r>
              <a:rPr lang="en-US" dirty="0"/>
              <a:t>Marketing, promotion and event planning and execution to increase visitors and spending in your commercial corridor</a:t>
            </a:r>
          </a:p>
          <a:p>
            <a:r>
              <a:rPr lang="en-US" dirty="0"/>
              <a:t>A local Main Street manager wears many hats! But the </a:t>
            </a:r>
            <a:r>
              <a:rPr lang="en-US"/>
              <a:t>long-term goals </a:t>
            </a:r>
            <a:r>
              <a:rPr lang="en-US" dirty="0"/>
              <a:t>set by the community in the transformation strategy provide </a:t>
            </a:r>
            <a:r>
              <a:rPr lang="en-US"/>
              <a:t>the vision </a:t>
            </a:r>
            <a:r>
              <a:rPr lang="en-US" dirty="0"/>
              <a:t>and direction</a:t>
            </a:r>
          </a:p>
        </p:txBody>
      </p:sp>
      <p:sp>
        <p:nvSpPr>
          <p:cNvPr id="3" name="Title 2">
            <a:extLst>
              <a:ext uri="{FF2B5EF4-FFF2-40B4-BE49-F238E27FC236}">
                <a16:creationId xmlns:a16="http://schemas.microsoft.com/office/drawing/2014/main" xmlns="" id="{DF9BCAFD-8039-4180-BB53-B856D961FE61}"/>
              </a:ext>
            </a:extLst>
          </p:cNvPr>
          <p:cNvSpPr>
            <a:spLocks noGrp="1"/>
          </p:cNvSpPr>
          <p:nvPr>
            <p:ph type="title"/>
          </p:nvPr>
        </p:nvSpPr>
        <p:spPr/>
        <p:txBody>
          <a:bodyPr/>
          <a:lstStyle/>
          <a:p>
            <a:r>
              <a:rPr lang="en-US" dirty="0"/>
              <a:t>A day in the life…</a:t>
            </a:r>
          </a:p>
        </p:txBody>
      </p:sp>
    </p:spTree>
    <p:extLst>
      <p:ext uri="{BB962C8B-B14F-4D97-AF65-F5344CB8AC3E}">
        <p14:creationId xmlns:p14="http://schemas.microsoft.com/office/powerpoint/2010/main" val="2809382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CFE374-4E4E-4F2F-8649-40ECABB824C6}"/>
              </a:ext>
            </a:extLst>
          </p:cNvPr>
          <p:cNvSpPr>
            <a:spLocks noGrp="1"/>
          </p:cNvSpPr>
          <p:nvPr>
            <p:ph type="title"/>
          </p:nvPr>
        </p:nvSpPr>
        <p:spPr>
          <a:xfrm>
            <a:off x="255513" y="198924"/>
            <a:ext cx="8515350" cy="787623"/>
          </a:xfrm>
        </p:spPr>
        <p:txBody>
          <a:bodyPr>
            <a:normAutofit/>
          </a:bodyPr>
          <a:lstStyle/>
          <a:p>
            <a:r>
              <a:rPr lang="en-US" sz="2800" dirty="0" smtClean="0"/>
              <a:t>BEYOND REQUIREMENTS WE’RE LOOKING  FOR:</a:t>
            </a:r>
            <a:endParaRPr lang="en-US" sz="2800" dirty="0"/>
          </a:p>
        </p:txBody>
      </p:sp>
      <p:sp>
        <p:nvSpPr>
          <p:cNvPr id="3" name="Content Placeholder 2">
            <a:extLst>
              <a:ext uri="{FF2B5EF4-FFF2-40B4-BE49-F238E27FC236}">
                <a16:creationId xmlns:a16="http://schemas.microsoft.com/office/drawing/2014/main" xmlns="" id="{F0514D71-6081-4CD4-AA59-FA111AA96FD8}"/>
              </a:ext>
            </a:extLst>
          </p:cNvPr>
          <p:cNvSpPr>
            <a:spLocks noGrp="1"/>
          </p:cNvSpPr>
          <p:nvPr>
            <p:ph idx="1"/>
          </p:nvPr>
        </p:nvSpPr>
        <p:spPr>
          <a:xfrm>
            <a:off x="934948" y="2686643"/>
            <a:ext cx="7315199" cy="1142981"/>
          </a:xfrm>
        </p:spPr>
        <p:style>
          <a:lnRef idx="2">
            <a:schemeClr val="accent6">
              <a:shade val="50000"/>
            </a:schemeClr>
          </a:lnRef>
          <a:fillRef idx="1">
            <a:schemeClr val="accent6"/>
          </a:fillRef>
          <a:effectRef idx="0">
            <a:schemeClr val="accent6"/>
          </a:effectRef>
          <a:fontRef idx="minor">
            <a:schemeClr val="lt1"/>
          </a:fontRef>
        </p:style>
        <p:txBody>
          <a:bodyPr anchor="ctr">
            <a:noAutofit/>
          </a:bodyPr>
          <a:lstStyle/>
          <a:p>
            <a:pPr marL="0" indent="0" algn="ctr">
              <a:buClrTx/>
              <a:buNone/>
            </a:pPr>
            <a:r>
              <a:rPr lang="en-US" sz="4000" b="1" dirty="0" smtClean="0"/>
              <a:t>Commitment &amp; </a:t>
            </a:r>
            <a:r>
              <a:rPr lang="en-US" sz="4000" b="1" dirty="0"/>
              <a:t>Sustainability </a:t>
            </a:r>
          </a:p>
        </p:txBody>
      </p:sp>
      <p:pic>
        <p:nvPicPr>
          <p:cNvPr id="4" name="Picture 3"/>
          <p:cNvPicPr>
            <a:picLocks noChangeAspect="1"/>
          </p:cNvPicPr>
          <p:nvPr/>
        </p:nvPicPr>
        <p:blipFill>
          <a:blip r:embed="rId2"/>
          <a:stretch>
            <a:fillRect/>
          </a:stretch>
        </p:blipFill>
        <p:spPr>
          <a:xfrm>
            <a:off x="255513" y="5270643"/>
            <a:ext cx="4860014" cy="1289391"/>
          </a:xfrm>
          <a:prstGeom prst="rect">
            <a:avLst/>
          </a:prstGeom>
        </p:spPr>
      </p:pic>
    </p:spTree>
    <p:extLst>
      <p:ext uri="{BB962C8B-B14F-4D97-AF65-F5344CB8AC3E}">
        <p14:creationId xmlns:p14="http://schemas.microsoft.com/office/powerpoint/2010/main" val="1456320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419999-B7F0-478F-AE61-D922C0B40B59}"/>
              </a:ext>
            </a:extLst>
          </p:cNvPr>
          <p:cNvSpPr>
            <a:spLocks noGrp="1"/>
          </p:cNvSpPr>
          <p:nvPr>
            <p:ph type="title"/>
          </p:nvPr>
        </p:nvSpPr>
        <p:spPr>
          <a:xfrm>
            <a:off x="440267" y="0"/>
            <a:ext cx="8449827" cy="756356"/>
          </a:xfrm>
        </p:spPr>
        <p:txBody>
          <a:bodyPr>
            <a:normAutofit/>
          </a:bodyPr>
          <a:lstStyle/>
          <a:p>
            <a:r>
              <a:rPr lang="en-US" sz="2800" dirty="0" smtClean="0"/>
              <a:t>SAMPLE Program </a:t>
            </a:r>
            <a:r>
              <a:rPr lang="en-US" sz="2800" dirty="0"/>
              <a:t>Measure(s) of Success</a:t>
            </a:r>
          </a:p>
        </p:txBody>
      </p:sp>
      <p:graphicFrame>
        <p:nvGraphicFramePr>
          <p:cNvPr id="6" name="Content Placeholder 5">
            <a:extLst>
              <a:ext uri="{FF2B5EF4-FFF2-40B4-BE49-F238E27FC236}">
                <a16:creationId xmlns:a16="http://schemas.microsoft.com/office/drawing/2014/main" xmlns="" id="{A121FF37-4D1A-2515-BA12-1EFFC17F1FEE}"/>
              </a:ext>
            </a:extLst>
          </p:cNvPr>
          <p:cNvGraphicFramePr>
            <a:graphicFrameLocks noGrp="1"/>
          </p:cNvGraphicFramePr>
          <p:nvPr>
            <p:ph idx="1"/>
            <p:extLst>
              <p:ext uri="{D42A27DB-BD31-4B8C-83A1-F6EECF244321}">
                <p14:modId xmlns:p14="http://schemas.microsoft.com/office/powerpoint/2010/main" val="2092925547"/>
              </p:ext>
            </p:extLst>
          </p:nvPr>
        </p:nvGraphicFramePr>
        <p:xfrm>
          <a:off x="778837" y="746265"/>
          <a:ext cx="7947473" cy="1216377"/>
        </p:xfrm>
        <a:graphic>
          <a:graphicData uri="http://schemas.openxmlformats.org/drawingml/2006/table">
            <a:tbl>
              <a:tblPr firstRow="1" firstCol="1" bandRow="1"/>
              <a:tblGrid>
                <a:gridCol w="778480">
                  <a:extLst>
                    <a:ext uri="{9D8B030D-6E8A-4147-A177-3AD203B41FA5}">
                      <a16:colId xmlns:a16="http://schemas.microsoft.com/office/drawing/2014/main" xmlns="" val="3077675576"/>
                    </a:ext>
                  </a:extLst>
                </a:gridCol>
                <a:gridCol w="1845890">
                  <a:extLst>
                    <a:ext uri="{9D8B030D-6E8A-4147-A177-3AD203B41FA5}">
                      <a16:colId xmlns:a16="http://schemas.microsoft.com/office/drawing/2014/main" xmlns="" val="3706879707"/>
                    </a:ext>
                  </a:extLst>
                </a:gridCol>
                <a:gridCol w="1673927">
                  <a:extLst>
                    <a:ext uri="{9D8B030D-6E8A-4147-A177-3AD203B41FA5}">
                      <a16:colId xmlns:a16="http://schemas.microsoft.com/office/drawing/2014/main" xmlns="" val="605697617"/>
                    </a:ext>
                  </a:extLst>
                </a:gridCol>
                <a:gridCol w="1673927">
                  <a:extLst>
                    <a:ext uri="{9D8B030D-6E8A-4147-A177-3AD203B41FA5}">
                      <a16:colId xmlns:a16="http://schemas.microsoft.com/office/drawing/2014/main" xmlns="" val="2248357915"/>
                    </a:ext>
                  </a:extLst>
                </a:gridCol>
                <a:gridCol w="1975249">
                  <a:extLst>
                    <a:ext uri="{9D8B030D-6E8A-4147-A177-3AD203B41FA5}">
                      <a16:colId xmlns:a16="http://schemas.microsoft.com/office/drawing/2014/main" xmlns="" val="3218913007"/>
                    </a:ext>
                  </a:extLst>
                </a:gridCol>
              </a:tblGrid>
              <a:tr h="1216377">
                <a:tc>
                  <a:txBody>
                    <a:bodyPr/>
                    <a:lstStyle/>
                    <a:p>
                      <a:pPr marL="0" marR="0" algn="just">
                        <a:lnSpc>
                          <a:spcPct val="106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3683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B3838"/>
                    </a:solidFill>
                  </a:tcPr>
                </a:tc>
                <a:tc>
                  <a:txBody>
                    <a:bodyPr/>
                    <a:lstStyle/>
                    <a:p>
                      <a:pPr marL="0" marR="0" algn="ctr">
                        <a:lnSpc>
                          <a:spcPct val="106000"/>
                        </a:lnSpc>
                        <a:spcBef>
                          <a:spcPts val="0"/>
                        </a:spcBef>
                        <a:spcAft>
                          <a:spcPts val="0"/>
                        </a:spcAft>
                      </a:pPr>
                      <a:r>
                        <a:rPr lang="en-US"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ORGANIZATION</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n-US" sz="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Build leadership and strong organizational capacity| Ensure broad community engagement| Forge partnerships across sectors</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l">
                        <a:lnSpc>
                          <a:spcPct val="106000"/>
                        </a:lnSpc>
                        <a:spcBef>
                          <a:spcPts val="0"/>
                        </a:spcBef>
                        <a:spcAft>
                          <a:spcPts val="0"/>
                        </a:spcAft>
                      </a:pPr>
                      <a:r>
                        <a:rPr lang="en-US" sz="8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3683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0" algn="ctr">
                        <a:lnSpc>
                          <a:spcPct val="106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PROMOTION</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Market district’s defining assets| Communicate unique features through storytelling| Support buy-local experience</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n-US" sz="800" b="1">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n-US" sz="800" b="1">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3683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marL="0" marR="0" algn="ctr">
                        <a:lnSpc>
                          <a:spcPct val="106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DESIGN</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Create an inviting, inclusive atmosphere| Celebrate culture, historic character| Foster accessible people-centered public spaces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n-US" sz="800" b="1">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3683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marL="0" marR="0" algn="ctr">
                        <a:lnSpc>
                          <a:spcPct val="106000"/>
                        </a:lnSpc>
                        <a:spcBef>
                          <a:spcPts val="0"/>
                        </a:spcBef>
                        <a:spcAft>
                          <a:spcPts val="0"/>
                        </a:spcAft>
                      </a:pPr>
                      <a:r>
                        <a:rPr lang="en-US"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ECONOMIC VITALITY</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n-US" sz="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Build a diverse economic base |Catalyze smart new investment| Cultivate strong entrepreneurship eco-system</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n-US" sz="8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3683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xmlns="" val="1347850939"/>
                  </a:ext>
                </a:extLst>
              </a:tr>
            </a:tbl>
          </a:graphicData>
        </a:graphic>
      </p:graphicFrame>
      <p:graphicFrame>
        <p:nvGraphicFramePr>
          <p:cNvPr id="7" name="Table 6">
            <a:extLst>
              <a:ext uri="{FF2B5EF4-FFF2-40B4-BE49-F238E27FC236}">
                <a16:creationId xmlns:a16="http://schemas.microsoft.com/office/drawing/2014/main" xmlns="" id="{B0070CDD-A0F3-99C3-DD62-D4F44C42340A}"/>
              </a:ext>
            </a:extLst>
          </p:cNvPr>
          <p:cNvGraphicFramePr>
            <a:graphicFrameLocks noGrp="1"/>
          </p:cNvGraphicFramePr>
          <p:nvPr>
            <p:extLst>
              <p:ext uri="{D42A27DB-BD31-4B8C-83A1-F6EECF244321}">
                <p14:modId xmlns:p14="http://schemas.microsoft.com/office/powerpoint/2010/main" val="2552986903"/>
              </p:ext>
            </p:extLst>
          </p:nvPr>
        </p:nvGraphicFramePr>
        <p:xfrm>
          <a:off x="778838" y="1917573"/>
          <a:ext cx="7947472" cy="4988751"/>
        </p:xfrm>
        <a:graphic>
          <a:graphicData uri="http://schemas.openxmlformats.org/drawingml/2006/table">
            <a:tbl>
              <a:tblPr firstRow="1" firstCol="1" bandRow="1"/>
              <a:tblGrid>
                <a:gridCol w="778480">
                  <a:extLst>
                    <a:ext uri="{9D8B030D-6E8A-4147-A177-3AD203B41FA5}">
                      <a16:colId xmlns:a16="http://schemas.microsoft.com/office/drawing/2014/main" xmlns="" val="2884398371"/>
                    </a:ext>
                  </a:extLst>
                </a:gridCol>
                <a:gridCol w="1845889">
                  <a:extLst>
                    <a:ext uri="{9D8B030D-6E8A-4147-A177-3AD203B41FA5}">
                      <a16:colId xmlns:a16="http://schemas.microsoft.com/office/drawing/2014/main" xmlns="" val="1421231108"/>
                    </a:ext>
                  </a:extLst>
                </a:gridCol>
                <a:gridCol w="1673927">
                  <a:extLst>
                    <a:ext uri="{9D8B030D-6E8A-4147-A177-3AD203B41FA5}">
                      <a16:colId xmlns:a16="http://schemas.microsoft.com/office/drawing/2014/main" xmlns="" val="854668519"/>
                    </a:ext>
                  </a:extLst>
                </a:gridCol>
                <a:gridCol w="1673927">
                  <a:extLst>
                    <a:ext uri="{9D8B030D-6E8A-4147-A177-3AD203B41FA5}">
                      <a16:colId xmlns:a16="http://schemas.microsoft.com/office/drawing/2014/main" xmlns="" val="2025938124"/>
                    </a:ext>
                  </a:extLst>
                </a:gridCol>
                <a:gridCol w="1975249">
                  <a:extLst>
                    <a:ext uri="{9D8B030D-6E8A-4147-A177-3AD203B41FA5}">
                      <a16:colId xmlns:a16="http://schemas.microsoft.com/office/drawing/2014/main" xmlns="" val="3422509716"/>
                    </a:ext>
                  </a:extLst>
                </a:gridCol>
              </a:tblGrid>
              <a:tr h="1929832">
                <a:tc>
                  <a:txBody>
                    <a:bodyPr/>
                    <a:lstStyle/>
                    <a:p>
                      <a:pPr marL="71755" marR="71755" algn="ctr">
                        <a:lnSpc>
                          <a:spcPct val="106000"/>
                        </a:lnSpc>
                        <a:spcBef>
                          <a:spcPts val="0"/>
                        </a:spcBef>
                        <a:spcAft>
                          <a:spcPts val="0"/>
                        </a:spcAft>
                      </a:pP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Indicators of Program Success</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3683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B3838"/>
                    </a:solidFill>
                  </a:tcPr>
                </a:tc>
                <a:tc>
                  <a:txBody>
                    <a:bodyPr/>
                    <a:lstStyle/>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Launch Committee (first year) and Board established– diverse representation of members (both organizationally, and in reference to stakeholder perspectives and skillsets)</a:t>
                      </a:r>
                      <a:endParaRPr lang="en-US" sz="10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Number of participants in the trainings, both new and returning, and how they are tied to area – i.e., business owner, property owner, neighbor, community partner</a:t>
                      </a:r>
                      <a:endParaRPr lang="en-US" sz="10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Number of volunteers serving on boards and committees</a:t>
                      </a:r>
                      <a:endParaRPr lang="en-US" sz="10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Hours volunteered</a:t>
                      </a:r>
                      <a:endParaRPr lang="en-US" sz="10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Number of new and existing partnerships</a:t>
                      </a:r>
                      <a:endParaRPr lang="en-US" sz="10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00" dirty="0">
                          <a:solidFill>
                            <a:srgbClr val="333333"/>
                          </a:solidFill>
                          <a:effectLst/>
                          <a:latin typeface="Calibri" panose="020F0502020204030204" pitchFamily="34" charset="0"/>
                          <a:ea typeface="Calibri" panose="020F0502020204030204" pitchFamily="34" charset="0"/>
                        </a:rPr>
                        <a:t>Value seen by stakeholders – through surveys, quotes, statements collected by participants, </a:t>
                      </a:r>
                      <a:r>
                        <a:rPr lang="en-US" sz="1000" dirty="0" err="1">
                          <a:solidFill>
                            <a:srgbClr val="333333"/>
                          </a:solidFill>
                          <a:effectLst/>
                          <a:latin typeface="Calibri" panose="020F0502020204030204" pitchFamily="34" charset="0"/>
                          <a:ea typeface="Calibri" panose="020F0502020204030204" pitchFamily="34" charset="0"/>
                        </a:rPr>
                        <a:t>etc</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3683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5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Summary of promotional/marketing efforts and reach</a:t>
                      </a:r>
                      <a:endParaRPr lang="en-US" sz="105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5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 </a:t>
                      </a:r>
                      <a:r>
                        <a:rPr lang="en-US" sz="1050" dirty="0" smtClean="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of attendees</a:t>
                      </a:r>
                      <a:r>
                        <a:rPr lang="en-US" sz="1050" baseline="0" dirty="0" smtClean="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 to </a:t>
                      </a:r>
                      <a:r>
                        <a:rPr lang="en-US" sz="1050" dirty="0" smtClean="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Festivals/Events </a:t>
                      </a:r>
                      <a:r>
                        <a:rPr lang="en-US" sz="105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hosted in the local </a:t>
                      </a:r>
                      <a:r>
                        <a:rPr lang="en-US" sz="1050" dirty="0" smtClean="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community</a:t>
                      </a: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50" dirty="0" smtClean="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a:t>
                      </a:r>
                      <a:r>
                        <a:rPr lang="en-US" sz="1050" baseline="0" dirty="0" smtClean="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 of listens to digital Historic tour</a:t>
                      </a: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50" baseline="0" dirty="0" smtClean="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Increase in visits to district</a:t>
                      </a:r>
                    </a:p>
                  </a:txBody>
                  <a:tcPr marL="73025" marR="73025" marT="3683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5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Number of facades rehabilitated</a:t>
                      </a:r>
                      <a:endParaRPr lang="en-US" sz="105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5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Beautification projects established/wins</a:t>
                      </a:r>
                      <a:endParaRPr lang="en-US" sz="105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5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New built environment accomplishments – streetscape, community places,</a:t>
                      </a:r>
                      <a:r>
                        <a:rPr lang="en-US" sz="1050" baseline="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en-US" sz="105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art, etc</a:t>
                      </a:r>
                      <a:r>
                        <a:rPr lang="en-US" sz="1050" dirty="0" smtClean="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50" dirty="0" smtClean="0">
                          <a:solidFill>
                            <a:srgbClr val="333333"/>
                          </a:solidFill>
                          <a:effectLst/>
                          <a:latin typeface="Calibri" panose="020F0502020204030204" pitchFamily="34" charset="0"/>
                          <a:ea typeface="Calibri" panose="020F0502020204030204" pitchFamily="34" charset="0"/>
                          <a:cs typeface="Calibri" panose="020F0502020204030204" pitchFamily="34" charset="0"/>
                        </a:rPr>
                        <a:t>$ dollars</a:t>
                      </a:r>
                      <a:r>
                        <a:rPr lang="en-US" sz="1050" baseline="0" dirty="0" smtClean="0">
                          <a:solidFill>
                            <a:srgbClr val="333333"/>
                          </a:solidFill>
                          <a:effectLst/>
                          <a:latin typeface="Calibri" panose="020F0502020204030204" pitchFamily="34" charset="0"/>
                          <a:ea typeface="Calibri" panose="020F0502020204030204" pitchFamily="34" charset="0"/>
                          <a:cs typeface="Calibri" panose="020F0502020204030204" pitchFamily="34" charset="0"/>
                        </a:rPr>
                        <a:t> secured to do historic preservation through art project</a:t>
                      </a:r>
                      <a:endParaRPr lang="en-US" sz="1050" dirty="0" smtClean="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6000"/>
                        </a:lnSpc>
                        <a:spcBef>
                          <a:spcPts val="0"/>
                        </a:spcBef>
                        <a:spcAft>
                          <a:spcPts val="0"/>
                        </a:spcAft>
                      </a:pP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3683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3"/>
                    </a:solidFill>
                  </a:tcPr>
                </a:tc>
                <a:tc>
                  <a:txBody>
                    <a:bodyPr/>
                    <a:lstStyle/>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5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Public/private dollars invested in district</a:t>
                      </a:r>
                      <a:endParaRPr lang="en-US" sz="105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5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Number of new businesses established in district</a:t>
                      </a:r>
                      <a:endParaRPr lang="en-US" sz="105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5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Number of businesses/entrepreneurs supported in district</a:t>
                      </a:r>
                      <a:endParaRPr lang="en-US" sz="105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5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New net jobs created in district</a:t>
                      </a:r>
                      <a:endParaRPr lang="en-US" sz="105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5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Number of vacancies filled or new leases</a:t>
                      </a:r>
                      <a:endParaRPr lang="en-US" sz="105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5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Dollar amount of new development/redevelopment projects worked with in district</a:t>
                      </a:r>
                      <a:endParaRPr lang="en-US" sz="105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5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Dollars fundraised</a:t>
                      </a:r>
                      <a:endParaRPr lang="en-US" sz="105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5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Mix of commercial vs non-commercial</a:t>
                      </a:r>
                      <a:endParaRPr lang="en-US" sz="105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5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Increase in Property </a:t>
                      </a:r>
                      <a:r>
                        <a:rPr lang="en-US" sz="1050" dirty="0" smtClean="0">
                          <a:solidFill>
                            <a:srgbClr val="333333"/>
                          </a:solidFill>
                          <a:effectLst/>
                          <a:latin typeface="Calibri" panose="020F0502020204030204" pitchFamily="34" charset="0"/>
                          <a:ea typeface="Calibri" panose="020F0502020204030204" pitchFamily="34" charset="0"/>
                          <a:cs typeface="Calibri" panose="020F0502020204030204" pitchFamily="34" charset="0"/>
                        </a:rPr>
                        <a:t>Values</a:t>
                      </a: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050" dirty="0" smtClean="0">
                          <a:solidFill>
                            <a:srgbClr val="333333"/>
                          </a:solidFill>
                          <a:effectLst/>
                          <a:latin typeface="Calibri" panose="020F0502020204030204" pitchFamily="34" charset="0"/>
                          <a:ea typeface="Calibri" panose="020F0502020204030204" pitchFamily="34" charset="0"/>
                          <a:cs typeface="Calibri" panose="020F0502020204030204" pitchFamily="34" charset="0"/>
                        </a:rPr>
                        <a:t>Increase in revenue</a:t>
                      </a:r>
                      <a:r>
                        <a:rPr lang="en-US" sz="1050" baseline="0" dirty="0" smtClean="0">
                          <a:solidFill>
                            <a:srgbClr val="333333"/>
                          </a:solidFill>
                          <a:effectLst/>
                          <a:latin typeface="Calibri" panose="020F0502020204030204" pitchFamily="34" charset="0"/>
                          <a:ea typeface="Calibri" panose="020F0502020204030204" pitchFamily="34" charset="0"/>
                          <a:cs typeface="Calibri" panose="020F0502020204030204" pitchFamily="34" charset="0"/>
                        </a:rPr>
                        <a:t> to businesses that received technical assistance</a:t>
                      </a:r>
                      <a:endParaRPr lang="en-US" sz="105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6000"/>
                        </a:lnSpc>
                        <a:spcBef>
                          <a:spcPts val="0"/>
                        </a:spcBef>
                        <a:spcAft>
                          <a:spcPts val="0"/>
                        </a:spcAft>
                      </a:pP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3683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xmlns="" val="1696856213"/>
                  </a:ext>
                </a:extLst>
              </a:tr>
            </a:tbl>
          </a:graphicData>
        </a:graphic>
      </p:graphicFrame>
    </p:spTree>
    <p:extLst>
      <p:ext uri="{BB962C8B-B14F-4D97-AF65-F5344CB8AC3E}">
        <p14:creationId xmlns:p14="http://schemas.microsoft.com/office/powerpoint/2010/main" val="459321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2ACEDA-5FDE-4D5D-927C-A330241B0564}"/>
              </a:ext>
            </a:extLst>
          </p:cNvPr>
          <p:cNvSpPr>
            <a:spLocks noGrp="1"/>
          </p:cNvSpPr>
          <p:nvPr>
            <p:ph type="title"/>
          </p:nvPr>
        </p:nvSpPr>
        <p:spPr>
          <a:xfrm>
            <a:off x="628650" y="409140"/>
            <a:ext cx="7886700" cy="656851"/>
          </a:xfrm>
        </p:spPr>
        <p:txBody>
          <a:bodyPr/>
          <a:lstStyle/>
          <a:p>
            <a:r>
              <a:rPr lang="en-US" dirty="0"/>
              <a:t>Timeline:  </a:t>
            </a:r>
          </a:p>
        </p:txBody>
      </p:sp>
      <p:graphicFrame>
        <p:nvGraphicFramePr>
          <p:cNvPr id="3" name="Table 10">
            <a:extLst>
              <a:ext uri="{FF2B5EF4-FFF2-40B4-BE49-F238E27FC236}">
                <a16:creationId xmlns:a16="http://schemas.microsoft.com/office/drawing/2014/main" xmlns="" id="{8B639DCB-9548-26B9-10BB-BDB7AC11C343}"/>
              </a:ext>
            </a:extLst>
          </p:cNvPr>
          <p:cNvGraphicFramePr>
            <a:graphicFrameLocks noGrp="1"/>
          </p:cNvGraphicFramePr>
          <p:nvPr>
            <p:extLst>
              <p:ext uri="{D42A27DB-BD31-4B8C-83A1-F6EECF244321}">
                <p14:modId xmlns:p14="http://schemas.microsoft.com/office/powerpoint/2010/main" val="1028425110"/>
              </p:ext>
            </p:extLst>
          </p:nvPr>
        </p:nvGraphicFramePr>
        <p:xfrm>
          <a:off x="457199" y="1849348"/>
          <a:ext cx="8203914" cy="4447666"/>
        </p:xfrm>
        <a:graphic>
          <a:graphicData uri="http://schemas.openxmlformats.org/drawingml/2006/table">
            <a:tbl>
              <a:tblPr firstRow="1" bandRow="1">
                <a:tableStyleId>{5C22544A-7EE6-4342-B048-85BDC9FD1C3A}</a:tableStyleId>
              </a:tblPr>
              <a:tblGrid>
                <a:gridCol w="4101957">
                  <a:extLst>
                    <a:ext uri="{9D8B030D-6E8A-4147-A177-3AD203B41FA5}">
                      <a16:colId xmlns:a16="http://schemas.microsoft.com/office/drawing/2014/main" xmlns="" val="1647595248"/>
                    </a:ext>
                  </a:extLst>
                </a:gridCol>
                <a:gridCol w="4101957">
                  <a:extLst>
                    <a:ext uri="{9D8B030D-6E8A-4147-A177-3AD203B41FA5}">
                      <a16:colId xmlns:a16="http://schemas.microsoft.com/office/drawing/2014/main" xmlns="" val="4079671475"/>
                    </a:ext>
                  </a:extLst>
                </a:gridCol>
              </a:tblGrid>
              <a:tr h="545617">
                <a:tc>
                  <a:txBody>
                    <a:bodyPr/>
                    <a:lstStyle/>
                    <a:p>
                      <a:r>
                        <a:rPr lang="en-US" sz="2400" dirty="0"/>
                        <a:t>Program Launch</a:t>
                      </a:r>
                    </a:p>
                  </a:txBody>
                  <a:tcPr marL="68580" marR="68580" marT="34290" marB="34290"/>
                </a:tc>
                <a:tc>
                  <a:txBody>
                    <a:bodyPr/>
                    <a:lstStyle/>
                    <a:p>
                      <a:r>
                        <a:rPr lang="en-US" sz="2000" dirty="0"/>
                        <a:t>Tuesday, April 19, 2022</a:t>
                      </a:r>
                    </a:p>
                  </a:txBody>
                  <a:tcPr marL="68580" marR="68580" marT="34290" marB="34290"/>
                </a:tc>
                <a:extLst>
                  <a:ext uri="{0D108BD9-81ED-4DB2-BD59-A6C34878D82A}">
                    <a16:rowId xmlns:a16="http://schemas.microsoft.com/office/drawing/2014/main" xmlns="" val="3163014762"/>
                  </a:ext>
                </a:extLst>
              </a:tr>
              <a:tr h="496590">
                <a:tc>
                  <a:txBody>
                    <a:bodyPr/>
                    <a:lstStyle/>
                    <a:p>
                      <a:r>
                        <a:rPr lang="en-US" sz="2000" dirty="0"/>
                        <a:t>In-person workshop</a:t>
                      </a:r>
                    </a:p>
                  </a:txBody>
                  <a:tcPr marL="68580" marR="68580" marT="34290" marB="34290"/>
                </a:tc>
                <a:tc>
                  <a:txBody>
                    <a:bodyPr/>
                    <a:lstStyle/>
                    <a:p>
                      <a:r>
                        <a:rPr lang="en-US" sz="2000" dirty="0"/>
                        <a:t>May 10</a:t>
                      </a:r>
                      <a:r>
                        <a:rPr lang="en-US" sz="2000" baseline="30000" dirty="0"/>
                        <a:t>th</a:t>
                      </a:r>
                      <a:r>
                        <a:rPr lang="en-US" sz="2000" dirty="0"/>
                        <a:t> </a:t>
                      </a:r>
                    </a:p>
                  </a:txBody>
                  <a:tcPr marL="68580" marR="68580" marT="34290" marB="34290"/>
                </a:tc>
                <a:extLst>
                  <a:ext uri="{0D108BD9-81ED-4DB2-BD59-A6C34878D82A}">
                    <a16:rowId xmlns:a16="http://schemas.microsoft.com/office/drawing/2014/main" xmlns="" val="2629016989"/>
                  </a:ext>
                </a:extLst>
              </a:tr>
              <a:tr h="535634">
                <a:tc>
                  <a:txBody>
                    <a:bodyPr/>
                    <a:lstStyle/>
                    <a:p>
                      <a:r>
                        <a:rPr lang="en-US" sz="2000" dirty="0"/>
                        <a:t>MSA Office Hours </a:t>
                      </a:r>
                    </a:p>
                  </a:txBody>
                  <a:tcPr marL="68580" marR="68580" marT="34290" marB="34290"/>
                </a:tc>
                <a:tc>
                  <a:txBody>
                    <a:bodyPr/>
                    <a:lstStyle/>
                    <a:p>
                      <a:r>
                        <a:rPr lang="en-US" sz="2000" dirty="0"/>
                        <a:t>May 23</a:t>
                      </a:r>
                      <a:r>
                        <a:rPr lang="en-US" sz="2000" baseline="30000" dirty="0"/>
                        <a:t>rd</a:t>
                      </a:r>
                      <a:r>
                        <a:rPr lang="en-US" sz="2000" dirty="0"/>
                        <a:t> – June 3</a:t>
                      </a:r>
                      <a:r>
                        <a:rPr lang="en-US" sz="2000" baseline="30000" dirty="0"/>
                        <a:t>rd</a:t>
                      </a:r>
                      <a:endParaRPr lang="en-US" sz="2000" dirty="0"/>
                    </a:p>
                  </a:txBody>
                  <a:tcPr marL="68580" marR="68580" marT="34290" marB="34290"/>
                </a:tc>
                <a:extLst>
                  <a:ext uri="{0D108BD9-81ED-4DB2-BD59-A6C34878D82A}">
                    <a16:rowId xmlns:a16="http://schemas.microsoft.com/office/drawing/2014/main" xmlns="" val="3288253206"/>
                  </a:ext>
                </a:extLst>
              </a:tr>
              <a:tr h="496590">
                <a:tc>
                  <a:txBody>
                    <a:bodyPr/>
                    <a:lstStyle/>
                    <a:p>
                      <a:r>
                        <a:rPr lang="en-US" sz="2400" b="1" dirty="0">
                          <a:solidFill>
                            <a:srgbClr val="C00000"/>
                          </a:solidFill>
                        </a:rPr>
                        <a:t>Application Due! </a:t>
                      </a:r>
                    </a:p>
                  </a:txBody>
                  <a:tcPr marL="68580" marR="68580" marT="34290" marB="34290"/>
                </a:tc>
                <a:tc>
                  <a:txBody>
                    <a:bodyPr/>
                    <a:lstStyle/>
                    <a:p>
                      <a:r>
                        <a:rPr lang="en-US" sz="2000" dirty="0"/>
                        <a:t>June 6</a:t>
                      </a:r>
                      <a:r>
                        <a:rPr lang="en-US" sz="2000" baseline="30000" dirty="0"/>
                        <a:t>th</a:t>
                      </a:r>
                      <a:r>
                        <a:rPr lang="en-US" sz="2000" dirty="0"/>
                        <a:t>, 2022</a:t>
                      </a:r>
                    </a:p>
                  </a:txBody>
                  <a:tcPr marL="68580" marR="68580" marT="34290" marB="34290"/>
                </a:tc>
                <a:extLst>
                  <a:ext uri="{0D108BD9-81ED-4DB2-BD59-A6C34878D82A}">
                    <a16:rowId xmlns:a16="http://schemas.microsoft.com/office/drawing/2014/main" xmlns="" val="3016353099"/>
                  </a:ext>
                </a:extLst>
              </a:tr>
              <a:tr h="496590">
                <a:tc>
                  <a:txBody>
                    <a:bodyPr/>
                    <a:lstStyle/>
                    <a:p>
                      <a:r>
                        <a:rPr lang="en-US" sz="2000" dirty="0"/>
                        <a:t>Site Visits</a:t>
                      </a:r>
                    </a:p>
                  </a:txBody>
                  <a:tcPr marL="68580" marR="68580" marT="34290" marB="34290"/>
                </a:tc>
                <a:tc>
                  <a:txBody>
                    <a:bodyPr/>
                    <a:lstStyle/>
                    <a:p>
                      <a:r>
                        <a:rPr lang="en-US" sz="2000" dirty="0"/>
                        <a:t>June 14</a:t>
                      </a:r>
                      <a:r>
                        <a:rPr lang="en-US" sz="2000" baseline="30000" dirty="0"/>
                        <a:t>th</a:t>
                      </a:r>
                      <a:r>
                        <a:rPr lang="en-US" sz="2000" dirty="0"/>
                        <a:t> – 17</a:t>
                      </a:r>
                      <a:r>
                        <a:rPr lang="en-US" sz="2000" baseline="30000" dirty="0"/>
                        <a:t>th</a:t>
                      </a:r>
                      <a:r>
                        <a:rPr lang="en-US" sz="2000" dirty="0"/>
                        <a:t> </a:t>
                      </a:r>
                    </a:p>
                  </a:txBody>
                  <a:tcPr marL="68580" marR="68580" marT="34290" marB="34290"/>
                </a:tc>
                <a:extLst>
                  <a:ext uri="{0D108BD9-81ED-4DB2-BD59-A6C34878D82A}">
                    <a16:rowId xmlns:a16="http://schemas.microsoft.com/office/drawing/2014/main" xmlns="" val="1200933819"/>
                  </a:ext>
                </a:extLst>
              </a:tr>
              <a:tr h="520285">
                <a:tc>
                  <a:txBody>
                    <a:bodyPr/>
                    <a:lstStyle/>
                    <a:p>
                      <a:r>
                        <a:rPr lang="en-US" sz="2000" dirty="0"/>
                        <a:t>Announcement of Selected Districts!</a:t>
                      </a:r>
                    </a:p>
                  </a:txBody>
                  <a:tcPr marL="68580" marR="68580" marT="34290" marB="34290"/>
                </a:tc>
                <a:tc>
                  <a:txBody>
                    <a:bodyPr/>
                    <a:lstStyle/>
                    <a:p>
                      <a:r>
                        <a:rPr lang="en-US" sz="2000" dirty="0"/>
                        <a:t>Week of June 27</a:t>
                      </a:r>
                      <a:r>
                        <a:rPr lang="en-US" sz="2000" baseline="30000" dirty="0"/>
                        <a:t>th</a:t>
                      </a:r>
                      <a:r>
                        <a:rPr lang="en-US" sz="2000" dirty="0"/>
                        <a:t> </a:t>
                      </a:r>
                    </a:p>
                  </a:txBody>
                  <a:tcPr marL="68580" marR="68580" marT="34290" marB="34290"/>
                </a:tc>
                <a:extLst>
                  <a:ext uri="{0D108BD9-81ED-4DB2-BD59-A6C34878D82A}">
                    <a16:rowId xmlns:a16="http://schemas.microsoft.com/office/drawing/2014/main" xmlns="" val="1438379453"/>
                  </a:ext>
                </a:extLst>
              </a:tr>
              <a:tr h="622194">
                <a:tc>
                  <a:txBody>
                    <a:bodyPr/>
                    <a:lstStyle/>
                    <a:p>
                      <a:r>
                        <a:rPr lang="en-US" sz="2000" dirty="0"/>
                        <a:t>Program Launch  (Administrative details and fundamentals training)</a:t>
                      </a:r>
                    </a:p>
                  </a:txBody>
                  <a:tcPr marL="68580" marR="68580" marT="34290" marB="34290"/>
                </a:tc>
                <a:tc>
                  <a:txBody>
                    <a:bodyPr/>
                    <a:lstStyle/>
                    <a:p>
                      <a:r>
                        <a:rPr lang="en-US" sz="2000" dirty="0"/>
                        <a:t>Q3/Q4 of 2022</a:t>
                      </a:r>
                    </a:p>
                  </a:txBody>
                  <a:tcPr marL="68580" marR="68580" marT="34290" marB="34290"/>
                </a:tc>
                <a:extLst>
                  <a:ext uri="{0D108BD9-81ED-4DB2-BD59-A6C34878D82A}">
                    <a16:rowId xmlns:a16="http://schemas.microsoft.com/office/drawing/2014/main" xmlns="" val="1255045984"/>
                  </a:ext>
                </a:extLst>
              </a:tr>
              <a:tr h="622194">
                <a:tc>
                  <a:txBody>
                    <a:bodyPr/>
                    <a:lstStyle/>
                    <a:p>
                      <a:r>
                        <a:rPr lang="en-US" sz="2000" dirty="0"/>
                        <a:t>Local Staff Onboarded  Leading Main Street Programming </a:t>
                      </a:r>
                    </a:p>
                  </a:txBody>
                  <a:tcPr marL="68580" marR="68580" marT="34290" marB="34290"/>
                </a:tc>
                <a:tc>
                  <a:txBody>
                    <a:bodyPr/>
                    <a:lstStyle/>
                    <a:p>
                      <a:r>
                        <a:rPr lang="en-US" sz="2000" dirty="0"/>
                        <a:t>Q4 2022/Q1 2023</a:t>
                      </a:r>
                    </a:p>
                  </a:txBody>
                  <a:tcPr marL="68580" marR="68580" marT="34290" marB="34290"/>
                </a:tc>
                <a:extLst>
                  <a:ext uri="{0D108BD9-81ED-4DB2-BD59-A6C34878D82A}">
                    <a16:rowId xmlns:a16="http://schemas.microsoft.com/office/drawing/2014/main" xmlns="" val="1319786502"/>
                  </a:ext>
                </a:extLst>
              </a:tr>
            </a:tbl>
          </a:graphicData>
        </a:graphic>
      </p:graphicFrame>
    </p:spTree>
    <p:extLst>
      <p:ext uri="{BB962C8B-B14F-4D97-AF65-F5344CB8AC3E}">
        <p14:creationId xmlns:p14="http://schemas.microsoft.com/office/powerpoint/2010/main" val="3877552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4990F2-D1CF-4A5A-B012-5AC7BB7F2A9C}"/>
              </a:ext>
            </a:extLst>
          </p:cNvPr>
          <p:cNvSpPr>
            <a:spLocks noGrp="1"/>
          </p:cNvSpPr>
          <p:nvPr>
            <p:ph type="title"/>
          </p:nvPr>
        </p:nvSpPr>
        <p:spPr>
          <a:xfrm>
            <a:off x="628650" y="216549"/>
            <a:ext cx="7886700" cy="1252655"/>
          </a:xfrm>
        </p:spPr>
        <p:txBody>
          <a:bodyPr>
            <a:noAutofit/>
          </a:bodyPr>
          <a:lstStyle/>
          <a:p>
            <a:r>
              <a:rPr lang="en-US" dirty="0"/>
              <a:t>About Main Street America (MSA)</a:t>
            </a:r>
          </a:p>
        </p:txBody>
      </p:sp>
      <p:sp>
        <p:nvSpPr>
          <p:cNvPr id="8" name="Content Placeholder 2">
            <a:extLst>
              <a:ext uri="{FF2B5EF4-FFF2-40B4-BE49-F238E27FC236}">
                <a16:creationId xmlns:a16="http://schemas.microsoft.com/office/drawing/2014/main" xmlns="" id="{F07A9F4C-76C8-23E2-2E17-958B290AB7B0}"/>
              </a:ext>
            </a:extLst>
          </p:cNvPr>
          <p:cNvSpPr txBox="1">
            <a:spLocks/>
          </p:cNvSpPr>
          <p:nvPr/>
        </p:nvSpPr>
        <p:spPr>
          <a:xfrm>
            <a:off x="222784" y="1777428"/>
            <a:ext cx="8698431" cy="4592549"/>
          </a:xfrm>
          <a:prstGeom prst="rect">
            <a:avLst/>
          </a:prstGeom>
        </p:spPr>
        <p:txBody>
          <a:bodyPr vert="horz" lIns="68580" tIns="34290" rIns="68580" bIns="34290" rtlCol="0">
            <a:noAutofit/>
          </a:bodyPr>
          <a:lstStyle>
            <a:lvl1pPr marL="514350" indent="-514350" algn="l" defTabSz="914400" rtl="0" eaLnBrk="1" latinLnBrk="0" hangingPunct="1">
              <a:lnSpc>
                <a:spcPct val="90000"/>
              </a:lnSpc>
              <a:spcBef>
                <a:spcPts val="1000"/>
              </a:spcBef>
              <a:buClr>
                <a:schemeClr val="accent6"/>
              </a:buClr>
              <a:buSzPct val="95000"/>
              <a:buFont typeface=".AppleSystemUIFont" charset="-12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75000"/>
              <a:buFont typeface="LucidaGrande"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LucidaGrande"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LucidaGrande"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LucidaGrande"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4048" lvl="1" indent="-384048">
              <a:lnSpc>
                <a:spcPct val="100000"/>
              </a:lnSpc>
              <a:spcBef>
                <a:spcPts val="900"/>
              </a:spcBef>
              <a:buClr>
                <a:srgbClr val="177886"/>
              </a:buClr>
              <a:buSzPct val="100000"/>
              <a:buFont typeface="LucidaGrande" charset="0"/>
              <a:buChar char="+"/>
            </a:pPr>
            <a:r>
              <a:rPr lang="en-US" sz="2300" dirty="0">
                <a:ea typeface="Avenir Roman" charset="0"/>
                <a:cs typeface="Avenir Roman" charset="0"/>
              </a:rPr>
              <a:t>The Main Street program was created by the National Trust for Historic Preservation in 1980 to combat the harmful impacts of sprawl and the changing nature of retail on the physical character and economies of communities. </a:t>
            </a:r>
          </a:p>
          <a:p>
            <a:pPr marL="384048" lvl="1" indent="-384048">
              <a:lnSpc>
                <a:spcPct val="100000"/>
              </a:lnSpc>
              <a:spcBef>
                <a:spcPts val="900"/>
              </a:spcBef>
              <a:buClr>
                <a:srgbClr val="177886"/>
              </a:buClr>
              <a:buSzPct val="100000"/>
              <a:buFont typeface="LucidaGrande" charset="0"/>
              <a:buChar char="+"/>
            </a:pPr>
            <a:r>
              <a:rPr lang="en-US" sz="2300" dirty="0">
                <a:solidFill>
                  <a:prstClr val="black"/>
                </a:solidFill>
                <a:ea typeface="Avenir Roman" charset="0"/>
                <a:cs typeface="Avenir Roman" charset="0"/>
              </a:rPr>
              <a:t>Today’s Main Street programs serve both rural and urban communities, more than 80% of which are in low-to-moderate income census tracts. </a:t>
            </a:r>
          </a:p>
          <a:p>
            <a:pPr marL="384048" lvl="1" indent="-384048">
              <a:lnSpc>
                <a:spcPct val="100000"/>
              </a:lnSpc>
              <a:spcBef>
                <a:spcPts val="900"/>
              </a:spcBef>
              <a:buClr>
                <a:srgbClr val="177886"/>
              </a:buClr>
              <a:buSzPct val="100000"/>
              <a:buFont typeface="LucidaGrande" charset="0"/>
              <a:buChar char="+"/>
            </a:pPr>
            <a:r>
              <a:rPr lang="en-US" sz="2300" dirty="0">
                <a:ea typeface="Avenir Roman" charset="0"/>
                <a:cs typeface="Avenir Roman" charset="0"/>
              </a:rPr>
              <a:t>Main Street programs are currently in more than 1,300 communities across 45 states.  </a:t>
            </a:r>
          </a:p>
          <a:p>
            <a:pPr marL="384048" lvl="1" indent="-384048">
              <a:lnSpc>
                <a:spcPct val="100000"/>
              </a:lnSpc>
              <a:spcBef>
                <a:spcPts val="900"/>
              </a:spcBef>
              <a:buClr>
                <a:srgbClr val="177886"/>
              </a:buClr>
              <a:buSzPct val="100000"/>
              <a:buFont typeface="LucidaGrande" charset="0"/>
              <a:buChar char="+"/>
            </a:pPr>
            <a:r>
              <a:rPr lang="en-US" sz="2300" dirty="0">
                <a:ea typeface="Avenir Roman" charset="0"/>
                <a:cs typeface="Avenir Roman" charset="0"/>
              </a:rPr>
              <a:t>Main Street America is headquartered in Chicago. It is a 501(c)3 corporation with an independent board composed of leaders in community revitalization.</a:t>
            </a:r>
          </a:p>
        </p:txBody>
      </p:sp>
    </p:spTree>
    <p:extLst>
      <p:ext uri="{BB962C8B-B14F-4D97-AF65-F5344CB8AC3E}">
        <p14:creationId xmlns:p14="http://schemas.microsoft.com/office/powerpoint/2010/main" val="749776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2ACEDA-5FDE-4D5D-927C-A330241B0564}"/>
              </a:ext>
            </a:extLst>
          </p:cNvPr>
          <p:cNvSpPr>
            <a:spLocks noGrp="1"/>
          </p:cNvSpPr>
          <p:nvPr>
            <p:ph type="title"/>
          </p:nvPr>
        </p:nvSpPr>
        <p:spPr/>
        <p:txBody>
          <a:bodyPr>
            <a:normAutofit/>
          </a:bodyPr>
          <a:lstStyle/>
          <a:p>
            <a:r>
              <a:rPr lang="en-US" dirty="0"/>
              <a:t>Main Street </a:t>
            </a:r>
            <a:r>
              <a:rPr lang="en-US" dirty="0" smtClean="0"/>
              <a:t>America </a:t>
            </a:r>
            <a:r>
              <a:rPr lang="en-US" dirty="0"/>
              <a:t>team</a:t>
            </a:r>
          </a:p>
        </p:txBody>
      </p:sp>
      <p:pic>
        <p:nvPicPr>
          <p:cNvPr id="13" name="Picture 12">
            <a:extLst>
              <a:ext uri="{FF2B5EF4-FFF2-40B4-BE49-F238E27FC236}">
                <a16:creationId xmlns:a16="http://schemas.microsoft.com/office/drawing/2014/main" xmlns="" id="{6650CAE6-A8D6-8198-AA4C-B2AF4815CB25}"/>
              </a:ext>
            </a:extLst>
          </p:cNvPr>
          <p:cNvPicPr>
            <a:picLocks noChangeAspect="1"/>
          </p:cNvPicPr>
          <p:nvPr/>
        </p:nvPicPr>
        <p:blipFill>
          <a:blip r:embed="rId2"/>
          <a:stretch>
            <a:fillRect/>
          </a:stretch>
        </p:blipFill>
        <p:spPr>
          <a:xfrm>
            <a:off x="1361951" y="1817968"/>
            <a:ext cx="1732929" cy="1883618"/>
          </a:xfrm>
          <a:prstGeom prst="rect">
            <a:avLst/>
          </a:prstGeom>
        </p:spPr>
      </p:pic>
      <p:sp>
        <p:nvSpPr>
          <p:cNvPr id="14" name="TextBox 8">
            <a:extLst>
              <a:ext uri="{FF2B5EF4-FFF2-40B4-BE49-F238E27FC236}">
                <a16:creationId xmlns:a16="http://schemas.microsoft.com/office/drawing/2014/main" xmlns="" id="{265C0143-1DA0-4B9D-BF03-430313BAFC55}"/>
              </a:ext>
            </a:extLst>
          </p:cNvPr>
          <p:cNvSpPr txBox="1"/>
          <p:nvPr/>
        </p:nvSpPr>
        <p:spPr>
          <a:xfrm>
            <a:off x="825475" y="3742682"/>
            <a:ext cx="3578553" cy="8617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Dionne Baux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Vice President, Urban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Calibri" panose="020F0502020204030204"/>
                <a:hlinkClick r:id="rId3"/>
              </a:rPr>
              <a:t>dbaux@savingplaces.org</a:t>
            </a:r>
            <a:r>
              <a:rPr lang="en-US" sz="1600" dirty="0">
                <a:solidFill>
                  <a:srgbClr val="000000"/>
                </a:solidFill>
                <a:latin typeface="Calibri" panose="020F0502020204030204"/>
              </a:rPr>
              <a:t> </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xmlns="" id="{06349808-E3DD-92E5-F975-2BD0644425C4}"/>
              </a:ext>
            </a:extLst>
          </p:cNvPr>
          <p:cNvPicPr>
            <a:picLocks noChangeAspect="1"/>
          </p:cNvPicPr>
          <p:nvPr/>
        </p:nvPicPr>
        <p:blipFill>
          <a:blip r:embed="rId4"/>
          <a:stretch>
            <a:fillRect/>
          </a:stretch>
        </p:blipFill>
        <p:spPr>
          <a:xfrm>
            <a:off x="6015322" y="1992626"/>
            <a:ext cx="1745280" cy="1652530"/>
          </a:xfrm>
          <a:prstGeom prst="rect">
            <a:avLst/>
          </a:prstGeom>
        </p:spPr>
      </p:pic>
      <p:sp>
        <p:nvSpPr>
          <p:cNvPr id="16" name="TextBox 8">
            <a:extLst>
              <a:ext uri="{FF2B5EF4-FFF2-40B4-BE49-F238E27FC236}">
                <a16:creationId xmlns:a16="http://schemas.microsoft.com/office/drawing/2014/main" xmlns="" id="{05F6AA63-A7FA-2F9E-F94F-B3E5597338A7}"/>
              </a:ext>
            </a:extLst>
          </p:cNvPr>
          <p:cNvSpPr txBox="1"/>
          <p:nvPr/>
        </p:nvSpPr>
        <p:spPr>
          <a:xfrm>
            <a:off x="5348114" y="3758347"/>
            <a:ext cx="3578554" cy="8617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Gustavo Ustariz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Sr. Manager of Marketing and Outreach </a:t>
            </a:r>
            <a:r>
              <a:rPr lang="en-US" sz="1600" dirty="0">
                <a:solidFill>
                  <a:srgbClr val="000000"/>
                </a:solidFill>
                <a:latin typeface="Calibri" panose="020F0502020204030204"/>
                <a:hlinkClick r:id="rId5"/>
              </a:rPr>
              <a:t>gustariz@saviingplaces.org</a:t>
            </a:r>
            <a:r>
              <a:rPr lang="en-US" sz="1600" dirty="0">
                <a:solidFill>
                  <a:srgbClr val="000000"/>
                </a:solidFill>
                <a:latin typeface="Calibri" panose="020F0502020204030204"/>
              </a:rPr>
              <a:t> </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xmlns="" id="{6B592721-D2A2-7B28-1E84-A17E33A0DCFE}"/>
              </a:ext>
            </a:extLst>
          </p:cNvPr>
          <p:cNvPicPr>
            <a:picLocks noChangeAspect="1"/>
          </p:cNvPicPr>
          <p:nvPr/>
        </p:nvPicPr>
        <p:blipFill>
          <a:blip r:embed="rId6"/>
          <a:stretch>
            <a:fillRect/>
          </a:stretch>
        </p:blipFill>
        <p:spPr>
          <a:xfrm>
            <a:off x="3075006" y="4706249"/>
            <a:ext cx="1735648" cy="1735648"/>
          </a:xfrm>
          <a:prstGeom prst="rect">
            <a:avLst/>
          </a:prstGeom>
        </p:spPr>
      </p:pic>
      <p:sp>
        <p:nvSpPr>
          <p:cNvPr id="18" name="TextBox 8">
            <a:extLst>
              <a:ext uri="{FF2B5EF4-FFF2-40B4-BE49-F238E27FC236}">
                <a16:creationId xmlns:a16="http://schemas.microsoft.com/office/drawing/2014/main" xmlns="" id="{83A29B23-889F-9002-B5CA-674AC8254E92}"/>
              </a:ext>
            </a:extLst>
          </p:cNvPr>
          <p:cNvSpPr txBox="1"/>
          <p:nvPr/>
        </p:nvSpPr>
        <p:spPr>
          <a:xfrm>
            <a:off x="4893258" y="5652308"/>
            <a:ext cx="3394825" cy="6155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Frankye A. Payne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Calibri" panose="020F0502020204030204"/>
              </a:rPr>
              <a:t>Director of Chicago Main Streets</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36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54F07C-EC7F-42F2-A711-B4148CE47C1E}"/>
              </a:ext>
            </a:extLst>
          </p:cNvPr>
          <p:cNvSpPr>
            <a:spLocks noGrp="1"/>
          </p:cNvSpPr>
          <p:nvPr>
            <p:ph type="title"/>
          </p:nvPr>
        </p:nvSpPr>
        <p:spPr/>
        <p:txBody>
          <a:bodyPr/>
          <a:lstStyle/>
          <a:p>
            <a:r>
              <a:rPr lang="en-US" dirty="0"/>
              <a:t>Main Street America - Impact</a:t>
            </a:r>
          </a:p>
        </p:txBody>
      </p:sp>
      <p:sp>
        <p:nvSpPr>
          <p:cNvPr id="4" name="Content Placeholder 2">
            <a:extLst>
              <a:ext uri="{FF2B5EF4-FFF2-40B4-BE49-F238E27FC236}">
                <a16:creationId xmlns:a16="http://schemas.microsoft.com/office/drawing/2014/main" xmlns="" id="{5542C7C1-31B3-8F63-E98F-5C9F8AB7AE48}"/>
              </a:ext>
            </a:extLst>
          </p:cNvPr>
          <p:cNvSpPr txBox="1">
            <a:spLocks/>
          </p:cNvSpPr>
          <p:nvPr/>
        </p:nvSpPr>
        <p:spPr>
          <a:xfrm>
            <a:off x="165032" y="1818527"/>
            <a:ext cx="4952234" cy="4472116"/>
          </a:xfrm>
          <a:prstGeom prst="rect">
            <a:avLst/>
          </a:prstGeom>
        </p:spPr>
        <p:txBody>
          <a:bodyPr vert="horz" lIns="68580" tIns="34290" rIns="68580" bIns="34290" rtlCol="0">
            <a:normAutofit/>
          </a:bodyPr>
          <a:lstStyle>
            <a:lvl1pPr marL="514350" indent="-514350" algn="l" defTabSz="914400" rtl="0" eaLnBrk="1" latinLnBrk="0" hangingPunct="1">
              <a:lnSpc>
                <a:spcPct val="90000"/>
              </a:lnSpc>
              <a:spcBef>
                <a:spcPts val="1000"/>
              </a:spcBef>
              <a:buClr>
                <a:schemeClr val="accent6"/>
              </a:buClr>
              <a:buSzPct val="95000"/>
              <a:buFont typeface=".AppleSystemUIFont" charset="-12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75000"/>
              <a:buFont typeface="LucidaGrande"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LucidaGrande"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LucidaGrande"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LucidaGrande"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Clr>
                <a:srgbClr val="3A7124"/>
              </a:buClr>
              <a:buNone/>
              <a:defRPr/>
            </a:pPr>
            <a:r>
              <a:rPr lang="en-US" sz="2400" dirty="0">
                <a:solidFill>
                  <a:srgbClr val="000000"/>
                </a:solidFill>
                <a:latin typeface="Calibri" panose="020F0502020204030204"/>
              </a:rPr>
              <a:t>Since 1980, over 2,000 programs have used the Main Street Approach, resulting in:</a:t>
            </a:r>
          </a:p>
          <a:p>
            <a:pPr marL="385763" indent="-385763" defTabSz="685800">
              <a:spcBef>
                <a:spcPts val="750"/>
              </a:spcBef>
              <a:buClr>
                <a:srgbClr val="00ACCF"/>
              </a:buClr>
              <a:defRPr/>
            </a:pPr>
            <a:r>
              <a:rPr lang="en-US" sz="2200" b="1" dirty="0">
                <a:solidFill>
                  <a:srgbClr val="000000"/>
                </a:solidFill>
                <a:latin typeface="Calibri" panose="020F0502020204030204"/>
              </a:rPr>
              <a:t>$79.2 Billion </a:t>
            </a:r>
            <a:r>
              <a:rPr lang="en-US" sz="2200" dirty="0">
                <a:solidFill>
                  <a:srgbClr val="000000"/>
                </a:solidFill>
                <a:latin typeface="Calibri" panose="020F0502020204030204"/>
              </a:rPr>
              <a:t>Reinvested in Communities</a:t>
            </a:r>
          </a:p>
          <a:p>
            <a:pPr marL="332833" lvl="1" indent="0" defTabSz="685800">
              <a:spcBef>
                <a:spcPts val="375"/>
              </a:spcBef>
              <a:buClr>
                <a:srgbClr val="F7991D"/>
              </a:buClr>
              <a:buSzPct val="90000"/>
              <a:buNone/>
              <a:defRPr/>
            </a:pPr>
            <a:r>
              <a:rPr lang="en-US" sz="2200" b="1" dirty="0">
                <a:solidFill>
                  <a:srgbClr val="F7991D">
                    <a:lumMod val="50000"/>
                  </a:srgbClr>
                </a:solidFill>
                <a:latin typeface="Calibri" panose="020F0502020204030204"/>
              </a:rPr>
              <a:t>$4.39 Billion Reinvested in 2018</a:t>
            </a:r>
          </a:p>
          <a:p>
            <a:pPr marL="385763" indent="-385763" defTabSz="685800">
              <a:spcBef>
                <a:spcPts val="750"/>
              </a:spcBef>
              <a:buClr>
                <a:srgbClr val="00ACCF"/>
              </a:buClr>
              <a:defRPr/>
            </a:pPr>
            <a:r>
              <a:rPr lang="en-US" sz="2200" b="1" dirty="0">
                <a:solidFill>
                  <a:srgbClr val="000000"/>
                </a:solidFill>
                <a:latin typeface="Calibri" panose="020F0502020204030204"/>
              </a:rPr>
              <a:t>640,017 </a:t>
            </a:r>
            <a:r>
              <a:rPr lang="en-US" sz="2200" dirty="0">
                <a:solidFill>
                  <a:srgbClr val="000000"/>
                </a:solidFill>
                <a:latin typeface="Calibri" panose="020F0502020204030204"/>
              </a:rPr>
              <a:t>Net New Jobs</a:t>
            </a:r>
          </a:p>
          <a:p>
            <a:pPr marL="332833" lvl="1" indent="0" defTabSz="685800">
              <a:spcBef>
                <a:spcPts val="375"/>
              </a:spcBef>
              <a:buClr>
                <a:srgbClr val="F7991D">
                  <a:lumMod val="50000"/>
                </a:srgbClr>
              </a:buClr>
              <a:buSzPct val="90000"/>
              <a:buNone/>
              <a:defRPr/>
            </a:pPr>
            <a:r>
              <a:rPr lang="en-US" sz="2200" b="1" dirty="0">
                <a:solidFill>
                  <a:srgbClr val="F7991D">
                    <a:lumMod val="50000"/>
                  </a:srgbClr>
                </a:solidFill>
                <a:latin typeface="Calibri" panose="020F0502020204030204"/>
              </a:rPr>
              <a:t>25,301 Net New Jobs in 2018</a:t>
            </a:r>
          </a:p>
          <a:p>
            <a:pPr marL="385763" indent="-385763" defTabSz="685800">
              <a:spcBef>
                <a:spcPts val="750"/>
              </a:spcBef>
              <a:buClr>
                <a:srgbClr val="00ACCF"/>
              </a:buClr>
              <a:defRPr/>
            </a:pPr>
            <a:r>
              <a:rPr lang="en-US" sz="2200" b="1" dirty="0">
                <a:solidFill>
                  <a:srgbClr val="000000"/>
                </a:solidFill>
                <a:latin typeface="Calibri" panose="020F0502020204030204"/>
              </a:rPr>
              <a:t>143,613 </a:t>
            </a:r>
            <a:r>
              <a:rPr lang="en-US" sz="2200" dirty="0">
                <a:solidFill>
                  <a:srgbClr val="000000"/>
                </a:solidFill>
                <a:latin typeface="Calibri" panose="020F0502020204030204"/>
              </a:rPr>
              <a:t>Net Gain in Businesses</a:t>
            </a:r>
          </a:p>
          <a:p>
            <a:pPr marL="332833" lvl="1" indent="0" defTabSz="685800">
              <a:spcBef>
                <a:spcPts val="375"/>
              </a:spcBef>
              <a:buClr>
                <a:srgbClr val="F7991D">
                  <a:lumMod val="50000"/>
                </a:srgbClr>
              </a:buClr>
              <a:buSzPct val="90000"/>
              <a:buNone/>
              <a:defRPr/>
            </a:pPr>
            <a:r>
              <a:rPr lang="en-US" sz="2200" b="1" dirty="0">
                <a:solidFill>
                  <a:srgbClr val="F7991D">
                    <a:lumMod val="50000"/>
                  </a:srgbClr>
                </a:solidFill>
                <a:latin typeface="Calibri" panose="020F0502020204030204"/>
              </a:rPr>
              <a:t>5,300 Net New Businesses in 2018</a:t>
            </a:r>
          </a:p>
          <a:p>
            <a:pPr marL="385763" indent="-385763" defTabSz="685800">
              <a:spcBef>
                <a:spcPts val="750"/>
              </a:spcBef>
              <a:buClr>
                <a:srgbClr val="00ACCF"/>
              </a:buClr>
              <a:defRPr/>
            </a:pPr>
            <a:r>
              <a:rPr lang="en-US" sz="2200" b="1" dirty="0">
                <a:solidFill>
                  <a:srgbClr val="000000"/>
                </a:solidFill>
                <a:latin typeface="Calibri" panose="020F0502020204030204"/>
              </a:rPr>
              <a:t>284,936 </a:t>
            </a:r>
            <a:r>
              <a:rPr lang="en-US" sz="2200" dirty="0">
                <a:solidFill>
                  <a:srgbClr val="000000"/>
                </a:solidFill>
                <a:latin typeface="Calibri" panose="020F0502020204030204"/>
              </a:rPr>
              <a:t>Buildings Rehabilitated</a:t>
            </a:r>
          </a:p>
          <a:p>
            <a:pPr marL="332833" lvl="1" indent="0" defTabSz="685800">
              <a:spcBef>
                <a:spcPts val="375"/>
              </a:spcBef>
              <a:buClr>
                <a:srgbClr val="F7991D">
                  <a:lumMod val="50000"/>
                </a:srgbClr>
              </a:buClr>
              <a:buSzPct val="90000"/>
              <a:buNone/>
              <a:defRPr/>
            </a:pPr>
            <a:r>
              <a:rPr lang="en-US" sz="2200" b="1" dirty="0">
                <a:solidFill>
                  <a:srgbClr val="F7991D">
                    <a:lumMod val="50000"/>
                  </a:srgbClr>
                </a:solidFill>
                <a:latin typeface="Calibri" panose="020F0502020204030204"/>
              </a:rPr>
              <a:t>8,146 Buildings Rehabilitated in 2018</a:t>
            </a:r>
          </a:p>
          <a:p>
            <a:pPr marL="385763" indent="-385763" defTabSz="685800">
              <a:spcBef>
                <a:spcPts val="750"/>
              </a:spcBef>
              <a:buClr>
                <a:srgbClr val="3A7124"/>
              </a:buClr>
              <a:defRPr/>
            </a:pPr>
            <a:endParaRPr lang="en-US" sz="2100" dirty="0">
              <a:solidFill>
                <a:srgbClr val="000000"/>
              </a:solidFill>
              <a:latin typeface="Calibri" panose="020F0502020204030204"/>
            </a:endParaRPr>
          </a:p>
        </p:txBody>
      </p:sp>
      <p:pic>
        <p:nvPicPr>
          <p:cNvPr id="5" name="Picture 4">
            <a:extLst>
              <a:ext uri="{FF2B5EF4-FFF2-40B4-BE49-F238E27FC236}">
                <a16:creationId xmlns:a16="http://schemas.microsoft.com/office/drawing/2014/main" xmlns="" id="{4C1B1B68-B1C5-4259-E579-9EFF195A6084}"/>
              </a:ext>
            </a:extLst>
          </p:cNvPr>
          <p:cNvPicPr>
            <a:picLocks noChangeAspect="1"/>
          </p:cNvPicPr>
          <p:nvPr/>
        </p:nvPicPr>
        <p:blipFill>
          <a:blip r:embed="rId2"/>
          <a:stretch>
            <a:fillRect/>
          </a:stretch>
        </p:blipFill>
        <p:spPr>
          <a:xfrm>
            <a:off x="5117265" y="1717989"/>
            <a:ext cx="4026735" cy="4572654"/>
          </a:xfrm>
          <a:prstGeom prst="rect">
            <a:avLst/>
          </a:prstGeom>
        </p:spPr>
      </p:pic>
    </p:spTree>
    <p:extLst>
      <p:ext uri="{BB962C8B-B14F-4D97-AF65-F5344CB8AC3E}">
        <p14:creationId xmlns:p14="http://schemas.microsoft.com/office/powerpoint/2010/main" val="2155225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B606F5-2C56-45A5-A55C-508A6079430A}"/>
              </a:ext>
            </a:extLst>
          </p:cNvPr>
          <p:cNvSpPr>
            <a:spLocks noGrp="1"/>
          </p:cNvSpPr>
          <p:nvPr>
            <p:ph type="title"/>
          </p:nvPr>
        </p:nvSpPr>
        <p:spPr>
          <a:xfrm>
            <a:off x="628649" y="278195"/>
            <a:ext cx="7886700" cy="656851"/>
          </a:xfrm>
        </p:spPr>
        <p:txBody>
          <a:bodyPr>
            <a:noAutofit/>
          </a:bodyPr>
          <a:lstStyle/>
          <a:p>
            <a:r>
              <a:rPr lang="en-US" sz="3400" dirty="0"/>
              <a:t>A network with national reach</a:t>
            </a:r>
          </a:p>
        </p:txBody>
      </p:sp>
      <p:sp>
        <p:nvSpPr>
          <p:cNvPr id="3" name="Content Placeholder 2">
            <a:extLst>
              <a:ext uri="{FF2B5EF4-FFF2-40B4-BE49-F238E27FC236}">
                <a16:creationId xmlns:a16="http://schemas.microsoft.com/office/drawing/2014/main" xmlns="" id="{67E10FC4-F8E9-49CF-B8CE-0C7DB16BDA30}"/>
              </a:ext>
            </a:extLst>
          </p:cNvPr>
          <p:cNvSpPr>
            <a:spLocks noGrp="1"/>
          </p:cNvSpPr>
          <p:nvPr>
            <p:ph idx="1"/>
          </p:nvPr>
        </p:nvSpPr>
        <p:spPr>
          <a:xfrm>
            <a:off x="841965" y="1705510"/>
            <a:ext cx="7886700" cy="852755"/>
          </a:xfrm>
        </p:spPr>
        <p:txBody>
          <a:bodyPr>
            <a:noAutofit/>
          </a:bodyPr>
          <a:lstStyle/>
          <a:p>
            <a:pPr marL="0" indent="0" algn="ctr">
              <a:buNone/>
            </a:pPr>
            <a:r>
              <a:rPr lang="en-US" sz="2600" dirty="0">
                <a:latin typeface="Calibri" panose="020F0502020204030204" pitchFamily="34" charset="0"/>
                <a:cs typeface="Calibri" panose="020F0502020204030204" pitchFamily="34" charset="0"/>
              </a:rPr>
              <a:t>A national network of 1,000+ local affiliate organizations and 45 State, City, or County Coordinating Programs.</a:t>
            </a:r>
          </a:p>
        </p:txBody>
      </p:sp>
      <p:pic>
        <p:nvPicPr>
          <p:cNvPr id="4" name="Content Placeholder 7" descr="Map&#10;&#10;Description automatically generated">
            <a:extLst>
              <a:ext uri="{FF2B5EF4-FFF2-40B4-BE49-F238E27FC236}">
                <a16:creationId xmlns:a16="http://schemas.microsoft.com/office/drawing/2014/main" xmlns="" id="{BE922AA9-B130-4276-B533-50E1F5CAB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364" y="2710586"/>
            <a:ext cx="6791271" cy="3629495"/>
          </a:xfrm>
          <a:prstGeom prst="rect">
            <a:avLst/>
          </a:prstGeom>
        </p:spPr>
      </p:pic>
    </p:spTree>
    <p:extLst>
      <p:ext uri="{BB962C8B-B14F-4D97-AF65-F5344CB8AC3E}">
        <p14:creationId xmlns:p14="http://schemas.microsoft.com/office/powerpoint/2010/main" val="526677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B606F5-2C56-45A5-A55C-508A6079430A}"/>
              </a:ext>
            </a:extLst>
          </p:cNvPr>
          <p:cNvSpPr>
            <a:spLocks noGrp="1"/>
          </p:cNvSpPr>
          <p:nvPr>
            <p:ph type="title"/>
          </p:nvPr>
        </p:nvSpPr>
        <p:spPr>
          <a:xfrm>
            <a:off x="628650" y="339840"/>
            <a:ext cx="7886700" cy="656851"/>
          </a:xfrm>
        </p:spPr>
        <p:txBody>
          <a:bodyPr>
            <a:normAutofit/>
          </a:bodyPr>
          <a:lstStyle/>
          <a:p>
            <a:r>
              <a:rPr lang="en-US" sz="3400" dirty="0"/>
              <a:t>A network with national reach</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76563258"/>
              </p:ext>
            </p:extLst>
          </p:nvPr>
        </p:nvGraphicFramePr>
        <p:xfrm>
          <a:off x="628650" y="1869897"/>
          <a:ext cx="7886700" cy="4366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7247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F265BF-8DA3-4AA4-A483-F939B67F73BC}"/>
              </a:ext>
            </a:extLst>
          </p:cNvPr>
          <p:cNvSpPr>
            <a:spLocks noGrp="1"/>
          </p:cNvSpPr>
          <p:nvPr>
            <p:ph type="title"/>
          </p:nvPr>
        </p:nvSpPr>
        <p:spPr/>
        <p:txBody>
          <a:bodyPr/>
          <a:lstStyle/>
          <a:p>
            <a:r>
              <a:rPr lang="en-US" dirty="0"/>
              <a:t>The Main Street Approach</a:t>
            </a:r>
          </a:p>
        </p:txBody>
      </p:sp>
      <p:pic>
        <p:nvPicPr>
          <p:cNvPr id="4" name="Content Placeholder 3">
            <a:extLst>
              <a:ext uri="{FF2B5EF4-FFF2-40B4-BE49-F238E27FC236}">
                <a16:creationId xmlns:a16="http://schemas.microsoft.com/office/drawing/2014/main" xmlns="" id="{94A4BE84-9D21-4103-A9E4-063FB5416357}"/>
              </a:ext>
            </a:extLst>
          </p:cNvPr>
          <p:cNvPicPr>
            <a:picLocks noGrp="1" noChangeAspect="1"/>
          </p:cNvPicPr>
          <p:nvPr>
            <p:ph idx="1"/>
          </p:nvPr>
        </p:nvPicPr>
        <p:blipFill>
          <a:blip r:embed="rId2"/>
          <a:stretch>
            <a:fillRect/>
          </a:stretch>
        </p:blipFill>
        <p:spPr>
          <a:xfrm>
            <a:off x="924572" y="1602768"/>
            <a:ext cx="7294855" cy="4438436"/>
          </a:xfrm>
          <a:prstGeom prst="rect">
            <a:avLst/>
          </a:prstGeom>
        </p:spPr>
      </p:pic>
    </p:spTree>
    <p:extLst>
      <p:ext uri="{BB962C8B-B14F-4D97-AF65-F5344CB8AC3E}">
        <p14:creationId xmlns:p14="http://schemas.microsoft.com/office/powerpoint/2010/main" val="4189641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5B30457-9583-9290-A3C6-771C517C6074}"/>
              </a:ext>
            </a:extLst>
          </p:cNvPr>
          <p:cNvSpPr>
            <a:spLocks noGrp="1"/>
          </p:cNvSpPr>
          <p:nvPr>
            <p:ph idx="1"/>
          </p:nvPr>
        </p:nvSpPr>
        <p:spPr/>
        <p:txBody>
          <a:bodyPr>
            <a:normAutofit/>
          </a:bodyPr>
          <a:lstStyle/>
          <a:p>
            <a:r>
              <a:rPr lang="en-US" dirty="0" smtClean="0"/>
              <a:t>If </a:t>
            </a:r>
            <a:r>
              <a:rPr lang="en-US" dirty="0"/>
              <a:t>you have plans and strategies already, the Main Street Approach can help you organize the information and create actionable steps.</a:t>
            </a:r>
          </a:p>
          <a:p>
            <a:r>
              <a:rPr lang="en-US" dirty="0"/>
              <a:t>It helps bring the different stakeholders from the community </a:t>
            </a:r>
            <a:r>
              <a:rPr lang="en-US" dirty="0" smtClean="0"/>
              <a:t>come together to prioritize actionable steps and work together to accomplish them.</a:t>
            </a:r>
          </a:p>
          <a:p>
            <a:r>
              <a:rPr lang="en-US" dirty="0" smtClean="0"/>
              <a:t>It reflects the priorities of the stakeholders while offering tools, training, and a network of people who have done it before to help execute.</a:t>
            </a:r>
            <a:endParaRPr lang="en-US" dirty="0"/>
          </a:p>
          <a:p>
            <a:endParaRPr lang="en-US" dirty="0"/>
          </a:p>
        </p:txBody>
      </p:sp>
      <p:sp>
        <p:nvSpPr>
          <p:cNvPr id="3" name="Title 2">
            <a:extLst>
              <a:ext uri="{FF2B5EF4-FFF2-40B4-BE49-F238E27FC236}">
                <a16:creationId xmlns:a16="http://schemas.microsoft.com/office/drawing/2014/main" xmlns="" id="{939EE69C-7B74-D61D-C8FD-B7D09E6A6858}"/>
              </a:ext>
            </a:extLst>
          </p:cNvPr>
          <p:cNvSpPr>
            <a:spLocks noGrp="1"/>
          </p:cNvSpPr>
          <p:nvPr>
            <p:ph type="title"/>
          </p:nvPr>
        </p:nvSpPr>
        <p:spPr/>
        <p:txBody>
          <a:bodyPr/>
          <a:lstStyle/>
          <a:p>
            <a:r>
              <a:rPr lang="en-US" dirty="0"/>
              <a:t>An adaptable Approach</a:t>
            </a:r>
          </a:p>
        </p:txBody>
      </p:sp>
    </p:spTree>
    <p:extLst>
      <p:ext uri="{BB962C8B-B14F-4D97-AF65-F5344CB8AC3E}">
        <p14:creationId xmlns:p14="http://schemas.microsoft.com/office/powerpoint/2010/main" val="3851204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996E990-CDA8-1B9D-5B42-5A6B8D518BAC}"/>
              </a:ext>
            </a:extLst>
          </p:cNvPr>
          <p:cNvSpPr>
            <a:spLocks noGrp="1"/>
          </p:cNvSpPr>
          <p:nvPr>
            <p:ph idx="1"/>
          </p:nvPr>
        </p:nvSpPr>
        <p:spPr>
          <a:xfrm>
            <a:off x="628649" y="1950884"/>
            <a:ext cx="8390090" cy="5032375"/>
          </a:xfrm>
        </p:spPr>
        <p:txBody>
          <a:bodyPr>
            <a:normAutofit fontScale="62500" lnSpcReduction="20000"/>
          </a:bodyPr>
          <a:lstStyle/>
          <a:p>
            <a:r>
              <a:rPr lang="en-US" dirty="0" smtClean="0"/>
              <a:t>Small business technical support classes like how to get your business on e-commerce</a:t>
            </a:r>
          </a:p>
          <a:p>
            <a:r>
              <a:rPr lang="en-US" dirty="0" smtClean="0"/>
              <a:t>Preserving historical buildings and community assets, or creating assets that preserve history like murals, digital tours, etc.</a:t>
            </a:r>
          </a:p>
          <a:p>
            <a:r>
              <a:rPr lang="en-US" dirty="0" smtClean="0"/>
              <a:t>Preserving the community through strategies providing residents and business small-scale development training or community land trusts </a:t>
            </a:r>
          </a:p>
          <a:p>
            <a:r>
              <a:rPr lang="en-US" dirty="0" smtClean="0"/>
              <a:t>Community building events like shop local days, community movie nights, etc.</a:t>
            </a:r>
          </a:p>
          <a:p>
            <a:r>
              <a:rPr lang="en-US" dirty="0" smtClean="0"/>
              <a:t>Farmers markets and/or food co-ops</a:t>
            </a:r>
          </a:p>
          <a:p>
            <a:r>
              <a:rPr lang="en-US" dirty="0" smtClean="0"/>
              <a:t>Training residents to do their own small-scale development to build wealth &amp; promote local ownership</a:t>
            </a:r>
          </a:p>
          <a:p>
            <a:r>
              <a:rPr lang="en-US" dirty="0" smtClean="0"/>
              <a:t>Development of storytelling materials to brand the district</a:t>
            </a:r>
          </a:p>
          <a:p>
            <a:r>
              <a:rPr lang="en-US" dirty="0" smtClean="0"/>
              <a:t>Workforce training </a:t>
            </a:r>
            <a:r>
              <a:rPr lang="en-US" dirty="0"/>
              <a:t>p</a:t>
            </a:r>
            <a:r>
              <a:rPr lang="en-US" dirty="0" smtClean="0"/>
              <a:t>rograms in partnership with foundations or large employers </a:t>
            </a:r>
          </a:p>
          <a:p>
            <a:r>
              <a:rPr lang="en-US" dirty="0" smtClean="0"/>
              <a:t>Promoting entrepreneurship through programs or market data &amp; research</a:t>
            </a:r>
          </a:p>
          <a:p>
            <a:r>
              <a:rPr lang="en-US" dirty="0" smtClean="0"/>
              <a:t>Engaging youth in volunteer opportunities</a:t>
            </a:r>
          </a:p>
          <a:p>
            <a:pPr lvl="1"/>
            <a:endParaRPr lang="en-US" dirty="0"/>
          </a:p>
        </p:txBody>
      </p:sp>
      <p:sp>
        <p:nvSpPr>
          <p:cNvPr id="3" name="Title 2">
            <a:extLst>
              <a:ext uri="{FF2B5EF4-FFF2-40B4-BE49-F238E27FC236}">
                <a16:creationId xmlns:a16="http://schemas.microsoft.com/office/drawing/2014/main" xmlns="" id="{1531B4AE-2239-F081-949D-59E2414A26D5}"/>
              </a:ext>
            </a:extLst>
          </p:cNvPr>
          <p:cNvSpPr>
            <a:spLocks noGrp="1"/>
          </p:cNvSpPr>
          <p:nvPr>
            <p:ph type="title"/>
          </p:nvPr>
        </p:nvSpPr>
        <p:spPr>
          <a:xfrm>
            <a:off x="628649" y="374885"/>
            <a:ext cx="7976731" cy="656851"/>
          </a:xfrm>
        </p:spPr>
        <p:txBody>
          <a:bodyPr>
            <a:normAutofit fontScale="90000"/>
          </a:bodyPr>
          <a:lstStyle/>
          <a:p>
            <a:r>
              <a:rPr lang="en-US" dirty="0" smtClean="0"/>
              <a:t>EXAMPLE outcomes </a:t>
            </a:r>
            <a:r>
              <a:rPr lang="en-US" dirty="0"/>
              <a:t>of the </a:t>
            </a:r>
            <a:r>
              <a:rPr lang="en-US" dirty="0" smtClean="0"/>
              <a:t>Approach</a:t>
            </a:r>
            <a:endParaRPr lang="en-US" dirty="0"/>
          </a:p>
        </p:txBody>
      </p:sp>
    </p:spTree>
    <p:extLst>
      <p:ext uri="{BB962C8B-B14F-4D97-AF65-F5344CB8AC3E}">
        <p14:creationId xmlns:p14="http://schemas.microsoft.com/office/powerpoint/2010/main" val="3603023195"/>
      </p:ext>
    </p:extLst>
  </p:cSld>
  <p:clrMapOvr>
    <a:masterClrMapping/>
  </p:clrMapOvr>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1F497D"/>
      </a:dk2>
      <a:lt2>
        <a:srgbClr val="EEECE1"/>
      </a:lt2>
      <a:accent1>
        <a:srgbClr val="0090A5"/>
      </a:accent1>
      <a:accent2>
        <a:srgbClr val="629B33"/>
      </a:accent2>
      <a:accent3>
        <a:srgbClr val="CB9B17"/>
      </a:accent3>
      <a:accent4>
        <a:srgbClr val="DFB904"/>
      </a:accent4>
      <a:accent5>
        <a:srgbClr val="0090A5"/>
      </a:accent5>
      <a:accent6>
        <a:srgbClr val="6ABD45"/>
      </a:accent6>
      <a:hlink>
        <a:srgbClr val="BD9805"/>
      </a:hlink>
      <a:folHlink>
        <a:srgbClr val="5A5A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C Template_Updated May 2019_NARROW DRAFT" id="{7D396CB7-DCEC-424E-B152-808CB53EE0EE}" vid="{247C7DEC-6C9E-48CF-B457-69D34B0285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2610</TotalTime>
  <Words>2473</Words>
  <Application>Microsoft Office PowerPoint</Application>
  <PresentationFormat>On-screen Show (4:3)</PresentationFormat>
  <Paragraphs>255</Paragraphs>
  <Slides>30</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.AppleSystemUIFont</vt:lpstr>
      <vt:lpstr>Arial</vt:lpstr>
      <vt:lpstr>Avenir Heavy</vt:lpstr>
      <vt:lpstr>Avenir Roman</vt:lpstr>
      <vt:lpstr>Calibri</vt:lpstr>
      <vt:lpstr>Calibri </vt:lpstr>
      <vt:lpstr>Calibri Light</vt:lpstr>
      <vt:lpstr>Courier New</vt:lpstr>
      <vt:lpstr>LucidaGrande</vt:lpstr>
      <vt:lpstr>Symbol</vt:lpstr>
      <vt:lpstr>Times New Roman</vt:lpstr>
      <vt:lpstr>Office Theme</vt:lpstr>
      <vt:lpstr>Fort worth Main Street America Pilot program</vt:lpstr>
      <vt:lpstr>Presentation Purpose</vt:lpstr>
      <vt:lpstr>About Main Street America (MSA)</vt:lpstr>
      <vt:lpstr>Main Street America - Impact</vt:lpstr>
      <vt:lpstr>A network with national reach</vt:lpstr>
      <vt:lpstr>A network with national reach</vt:lpstr>
      <vt:lpstr>The Main Street Approach</vt:lpstr>
      <vt:lpstr>An adaptable Approach</vt:lpstr>
      <vt:lpstr>EXAMPLE outcomes of the Approach</vt:lpstr>
      <vt:lpstr>PowerPoint Presentation</vt:lpstr>
      <vt:lpstr>Boston Main streets impact (2013 – 2019)</vt:lpstr>
      <vt:lpstr>Boston main streets impact, continued</vt:lpstr>
      <vt:lpstr>District of Columbia main streets impact (2013 – 2020)</vt:lpstr>
      <vt:lpstr>District of Columbia main streets impact, continued</vt:lpstr>
      <vt:lpstr>Beatties Rd / Lasalle corridor – Charlotte, NC</vt:lpstr>
      <vt:lpstr>Invest South/West– Chicago, IL</vt:lpstr>
      <vt:lpstr>UrbanMain services: ATlanta, GA AND Memphis, TN</vt:lpstr>
      <vt:lpstr>City of Fort Worth Pilot Program</vt:lpstr>
      <vt:lpstr>Pilot Program Goals</vt:lpstr>
      <vt:lpstr>Program support and services</vt:lpstr>
      <vt:lpstr>MSA support &amp; Training(s)</vt:lpstr>
      <vt:lpstr>Applicant Eligibility Requirements</vt:lpstr>
      <vt:lpstr>City of Fort Worth Revitalization target areas</vt:lpstr>
      <vt:lpstr>Successful applicants ideally will have:</vt:lpstr>
      <vt:lpstr>Managing organization will:</vt:lpstr>
      <vt:lpstr>A day in the life…</vt:lpstr>
      <vt:lpstr>BEYOND REQUIREMENTS WE’RE LOOKING  FOR:</vt:lpstr>
      <vt:lpstr>SAMPLE Program Measure(s) of Success</vt:lpstr>
      <vt:lpstr>Timeline:  </vt:lpstr>
      <vt:lpstr>Main Street America team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RFA informational presentation</dc:title>
  <dc:subject>Ft. Worth Pilot Program</dc:subject>
  <dc:creator>Gustavo Ustariz;Dionne Baux</dc:creator>
  <cp:lastModifiedBy>Collins, Martha L</cp:lastModifiedBy>
  <cp:revision>75</cp:revision>
  <dcterms:created xsi:type="dcterms:W3CDTF">2019-05-15T15:13:35Z</dcterms:created>
  <dcterms:modified xsi:type="dcterms:W3CDTF">2022-05-20T21:08:13Z</dcterms:modified>
</cp:coreProperties>
</file>