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jpg&amp;ehk=I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27"/>
  </p:notesMasterIdLst>
  <p:handoutMasterIdLst>
    <p:handoutMasterId r:id="rId28"/>
  </p:handoutMasterIdLst>
  <p:sldIdLst>
    <p:sldId id="527" r:id="rId5"/>
    <p:sldId id="560" r:id="rId6"/>
    <p:sldId id="530" r:id="rId7"/>
    <p:sldId id="529" r:id="rId8"/>
    <p:sldId id="528" r:id="rId9"/>
    <p:sldId id="549" r:id="rId10"/>
    <p:sldId id="550" r:id="rId11"/>
    <p:sldId id="561" r:id="rId12"/>
    <p:sldId id="562" r:id="rId13"/>
    <p:sldId id="563" r:id="rId14"/>
    <p:sldId id="559" r:id="rId15"/>
    <p:sldId id="557" r:id="rId16"/>
    <p:sldId id="260" r:id="rId17"/>
    <p:sldId id="534" r:id="rId18"/>
    <p:sldId id="533" r:id="rId19"/>
    <p:sldId id="545" r:id="rId20"/>
    <p:sldId id="548" r:id="rId21"/>
    <p:sldId id="531" r:id="rId22"/>
    <p:sldId id="532" r:id="rId23"/>
    <p:sldId id="523" r:id="rId24"/>
    <p:sldId id="525" r:id="rId25"/>
    <p:sldId id="526" r:id="rId26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66"/>
    <a:srgbClr val="A50021"/>
    <a:srgbClr val="003366"/>
    <a:srgbClr val="009900"/>
    <a:srgbClr val="008000"/>
    <a:srgbClr val="CC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42404A6-C48A-48AD-87E9-B12DCA2CDAA8}" v="12" dt="2021-01-04T15:33:22.91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4" autoAdjust="0"/>
    <p:restoredTop sz="94674"/>
  </p:normalViewPr>
  <p:slideViewPr>
    <p:cSldViewPr snapToGrid="0" snapToObjects="1">
      <p:cViewPr varScale="1">
        <p:scale>
          <a:sx n="110" d="100"/>
          <a:sy n="110" d="100"/>
        </p:scale>
        <p:origin x="26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86" d="100"/>
          <a:sy n="86" d="100"/>
        </p:scale>
        <p:origin x="3822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osta, Fernando" userId="76b5aaa9-29fb-4493-8a01-f69dafdfc395" providerId="ADAL" clId="{742404A6-C48A-48AD-87E9-B12DCA2CDAA8}"/>
    <pc:docChg chg="undo custSel addSld delSld modSld">
      <pc:chgData name="Costa, Fernando" userId="76b5aaa9-29fb-4493-8a01-f69dafdfc395" providerId="ADAL" clId="{742404A6-C48A-48AD-87E9-B12DCA2CDAA8}" dt="2021-01-04T17:56:21.790" v="321" actId="113"/>
      <pc:docMkLst>
        <pc:docMk/>
      </pc:docMkLst>
      <pc:sldChg chg="del">
        <pc:chgData name="Costa, Fernando" userId="76b5aaa9-29fb-4493-8a01-f69dafdfc395" providerId="ADAL" clId="{742404A6-C48A-48AD-87E9-B12DCA2CDAA8}" dt="2021-01-04T15:18:39.356" v="157" actId="47"/>
        <pc:sldMkLst>
          <pc:docMk/>
          <pc:sldMk cId="1500573684" sldId="552"/>
        </pc:sldMkLst>
      </pc:sldChg>
      <pc:sldChg chg="del">
        <pc:chgData name="Costa, Fernando" userId="76b5aaa9-29fb-4493-8a01-f69dafdfc395" providerId="ADAL" clId="{742404A6-C48A-48AD-87E9-B12DCA2CDAA8}" dt="2021-01-04T15:24:27.725" v="196" actId="47"/>
        <pc:sldMkLst>
          <pc:docMk/>
          <pc:sldMk cId="423730236" sldId="555"/>
        </pc:sldMkLst>
      </pc:sldChg>
      <pc:sldChg chg="modSp mod">
        <pc:chgData name="Costa, Fernando" userId="76b5aaa9-29fb-4493-8a01-f69dafdfc395" providerId="ADAL" clId="{742404A6-C48A-48AD-87E9-B12DCA2CDAA8}" dt="2021-01-04T14:54:33.910" v="45" actId="20577"/>
        <pc:sldMkLst>
          <pc:docMk/>
          <pc:sldMk cId="3091451441" sldId="560"/>
        </pc:sldMkLst>
        <pc:spChg chg="mod">
          <ac:chgData name="Costa, Fernando" userId="76b5aaa9-29fb-4493-8a01-f69dafdfc395" providerId="ADAL" clId="{742404A6-C48A-48AD-87E9-B12DCA2CDAA8}" dt="2021-01-04T14:54:33.910" v="45" actId="20577"/>
          <ac:spMkLst>
            <pc:docMk/>
            <pc:sldMk cId="3091451441" sldId="560"/>
            <ac:spMk id="3" creationId="{82A8BB2D-7F23-42E5-B62B-F259B1F09A45}"/>
          </ac:spMkLst>
        </pc:spChg>
        <pc:picChg chg="mod">
          <ac:chgData name="Costa, Fernando" userId="76b5aaa9-29fb-4493-8a01-f69dafdfc395" providerId="ADAL" clId="{742404A6-C48A-48AD-87E9-B12DCA2CDAA8}" dt="2021-01-04T14:53:49.906" v="3" actId="1076"/>
          <ac:picMkLst>
            <pc:docMk/>
            <pc:sldMk cId="3091451441" sldId="560"/>
            <ac:picMk id="1026" creationId="{5CD5AD4B-A30F-4BD4-9825-A7DFB1284F9F}"/>
          </ac:picMkLst>
        </pc:picChg>
      </pc:sldChg>
      <pc:sldChg chg="modSp add mod">
        <pc:chgData name="Costa, Fernando" userId="76b5aaa9-29fb-4493-8a01-f69dafdfc395" providerId="ADAL" clId="{742404A6-C48A-48AD-87E9-B12DCA2CDAA8}" dt="2021-01-04T17:50:31.858" v="311" actId="20577"/>
        <pc:sldMkLst>
          <pc:docMk/>
          <pc:sldMk cId="1063999994" sldId="561"/>
        </pc:sldMkLst>
        <pc:spChg chg="mod">
          <ac:chgData name="Costa, Fernando" userId="76b5aaa9-29fb-4493-8a01-f69dafdfc395" providerId="ADAL" clId="{742404A6-C48A-48AD-87E9-B12DCA2CDAA8}" dt="2021-01-04T15:22:37.634" v="178" actId="1076"/>
          <ac:spMkLst>
            <pc:docMk/>
            <pc:sldMk cId="1063999994" sldId="561"/>
            <ac:spMk id="27" creationId="{00000000-0000-0000-0000-000000000000}"/>
          </ac:spMkLst>
        </pc:spChg>
        <pc:spChg chg="mod">
          <ac:chgData name="Costa, Fernando" userId="76b5aaa9-29fb-4493-8a01-f69dafdfc395" providerId="ADAL" clId="{742404A6-C48A-48AD-87E9-B12DCA2CDAA8}" dt="2021-01-04T15:22:59.532" v="185" actId="1076"/>
          <ac:spMkLst>
            <pc:docMk/>
            <pc:sldMk cId="1063999994" sldId="561"/>
            <ac:spMk id="4099" creationId="{00000000-0000-0000-0000-000000000000}"/>
          </ac:spMkLst>
        </pc:spChg>
        <pc:spChg chg="mod">
          <ac:chgData name="Costa, Fernando" userId="76b5aaa9-29fb-4493-8a01-f69dafdfc395" providerId="ADAL" clId="{742404A6-C48A-48AD-87E9-B12DCA2CDAA8}" dt="2021-01-04T17:50:31.858" v="311" actId="20577"/>
          <ac:spMkLst>
            <pc:docMk/>
            <pc:sldMk cId="1063999994" sldId="561"/>
            <ac:spMk id="4108" creationId="{00000000-0000-0000-0000-000000000000}"/>
          </ac:spMkLst>
        </pc:spChg>
        <pc:graphicFrameChg chg="mod modGraphic">
          <ac:chgData name="Costa, Fernando" userId="76b5aaa9-29fb-4493-8a01-f69dafdfc395" providerId="ADAL" clId="{742404A6-C48A-48AD-87E9-B12DCA2CDAA8}" dt="2021-01-04T15:20:58.373" v="169" actId="20577"/>
          <ac:graphicFrameMkLst>
            <pc:docMk/>
            <pc:sldMk cId="1063999994" sldId="561"/>
            <ac:graphicFrameMk id="3" creationId="{00000000-0000-0000-0000-000000000000}"/>
          </ac:graphicFrameMkLst>
        </pc:graphicFrameChg>
      </pc:sldChg>
      <pc:sldChg chg="modSp add mod">
        <pc:chgData name="Costa, Fernando" userId="76b5aaa9-29fb-4493-8a01-f69dafdfc395" providerId="ADAL" clId="{742404A6-C48A-48AD-87E9-B12DCA2CDAA8}" dt="2021-01-04T15:24:16.205" v="195" actId="1076"/>
        <pc:sldMkLst>
          <pc:docMk/>
          <pc:sldMk cId="754615837" sldId="562"/>
        </pc:sldMkLst>
        <pc:spChg chg="mod">
          <ac:chgData name="Costa, Fernando" userId="76b5aaa9-29fb-4493-8a01-f69dafdfc395" providerId="ADAL" clId="{742404A6-C48A-48AD-87E9-B12DCA2CDAA8}" dt="2021-01-04T15:24:16.205" v="195" actId="1076"/>
          <ac:spMkLst>
            <pc:docMk/>
            <pc:sldMk cId="754615837" sldId="562"/>
            <ac:spMk id="10" creationId="{00000000-0000-0000-0000-000000000000}"/>
          </ac:spMkLst>
        </pc:spChg>
        <pc:spChg chg="mod">
          <ac:chgData name="Costa, Fernando" userId="76b5aaa9-29fb-4493-8a01-f69dafdfc395" providerId="ADAL" clId="{742404A6-C48A-48AD-87E9-B12DCA2CDAA8}" dt="2021-01-04T15:21:33.470" v="171" actId="113"/>
          <ac:spMkLst>
            <pc:docMk/>
            <pc:sldMk cId="754615837" sldId="562"/>
            <ac:spMk id="15" creationId="{00000000-0000-0000-0000-000000000000}"/>
          </ac:spMkLst>
        </pc:spChg>
        <pc:spChg chg="mod">
          <ac:chgData name="Costa, Fernando" userId="76b5aaa9-29fb-4493-8a01-f69dafdfc395" providerId="ADAL" clId="{742404A6-C48A-48AD-87E9-B12DCA2CDAA8}" dt="2021-01-04T15:21:45.001" v="172" actId="113"/>
          <ac:spMkLst>
            <pc:docMk/>
            <pc:sldMk cId="754615837" sldId="562"/>
            <ac:spMk id="16" creationId="{00000000-0000-0000-0000-000000000000}"/>
          </ac:spMkLst>
        </pc:spChg>
        <pc:spChg chg="mod">
          <ac:chgData name="Costa, Fernando" userId="76b5aaa9-29fb-4493-8a01-f69dafdfc395" providerId="ADAL" clId="{742404A6-C48A-48AD-87E9-B12DCA2CDAA8}" dt="2021-01-04T15:20:18.606" v="160" actId="207"/>
          <ac:spMkLst>
            <pc:docMk/>
            <pc:sldMk cId="754615837" sldId="562"/>
            <ac:spMk id="22" creationId="{00000000-0000-0000-0000-000000000000}"/>
          </ac:spMkLst>
        </pc:spChg>
        <pc:graphicFrameChg chg="mod">
          <ac:chgData name="Costa, Fernando" userId="76b5aaa9-29fb-4493-8a01-f69dafdfc395" providerId="ADAL" clId="{742404A6-C48A-48AD-87E9-B12DCA2CDAA8}" dt="2021-01-04T15:21:50.409" v="173" actId="113"/>
          <ac:graphicFrameMkLst>
            <pc:docMk/>
            <pc:sldMk cId="754615837" sldId="562"/>
            <ac:graphicFrameMk id="11" creationId="{00000000-0000-0000-0000-000000000000}"/>
          </ac:graphicFrameMkLst>
        </pc:graphicFrameChg>
      </pc:sldChg>
      <pc:sldChg chg="modSp add mod">
        <pc:chgData name="Costa, Fernando" userId="76b5aaa9-29fb-4493-8a01-f69dafdfc395" providerId="ADAL" clId="{742404A6-C48A-48AD-87E9-B12DCA2CDAA8}" dt="2021-01-04T17:56:21.790" v="321" actId="113"/>
        <pc:sldMkLst>
          <pc:docMk/>
          <pc:sldMk cId="1776091084" sldId="563"/>
        </pc:sldMkLst>
        <pc:spChg chg="mod">
          <ac:chgData name="Costa, Fernando" userId="76b5aaa9-29fb-4493-8a01-f69dafdfc395" providerId="ADAL" clId="{742404A6-C48A-48AD-87E9-B12DCA2CDAA8}" dt="2021-01-04T17:52:55.880" v="319" actId="20577"/>
          <ac:spMkLst>
            <pc:docMk/>
            <pc:sldMk cId="1776091084" sldId="563"/>
            <ac:spMk id="2" creationId="{00000000-0000-0000-0000-000000000000}"/>
          </ac:spMkLst>
        </pc:spChg>
        <pc:spChg chg="mod">
          <ac:chgData name="Costa, Fernando" userId="76b5aaa9-29fb-4493-8a01-f69dafdfc395" providerId="ADAL" clId="{742404A6-C48A-48AD-87E9-B12DCA2CDAA8}" dt="2021-01-04T17:56:21.790" v="321" actId="113"/>
          <ac:spMkLst>
            <pc:docMk/>
            <pc:sldMk cId="1776091084" sldId="563"/>
            <ac:spMk id="6" creationId="{00000000-0000-0000-0000-000000000000}"/>
          </ac:spMkLst>
        </pc:spChg>
        <pc:spChg chg="mod">
          <ac:chgData name="Costa, Fernando" userId="76b5aaa9-29fb-4493-8a01-f69dafdfc395" providerId="ADAL" clId="{742404A6-C48A-48AD-87E9-B12DCA2CDAA8}" dt="2021-01-04T15:32:44.982" v="303" actId="1076"/>
          <ac:spMkLst>
            <pc:docMk/>
            <pc:sldMk cId="1776091084" sldId="563"/>
            <ac:spMk id="37889" creationId="{00000000-0000-0000-0000-000000000000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chisilon\PLNDEVDEPT\Planning\GIS\Projects\-TASKS\CouncilGrowthTrend2018\PopulationChart%201990%20-%202045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4966162858728678E-2"/>
          <c:y val="4.1165656670375542E-2"/>
          <c:w val="0.87435110002273064"/>
          <c:h val="0.83338358216671804"/>
        </c:manualLayout>
      </c:layout>
      <c:lineChart>
        <c:grouping val="standard"/>
        <c:varyColors val="0"/>
        <c:ser>
          <c:idx val="0"/>
          <c:order val="0"/>
          <c:tx>
            <c:strRef>
              <c:f>Sheet4!$B$1</c:f>
              <c:strCache>
                <c:ptCount val="1"/>
                <c:pt idx="0">
                  <c:v>Fort Worth </c:v>
                </c:pt>
              </c:strCache>
            </c:strRef>
          </c:tx>
          <c:spPr>
            <a:ln w="38100">
              <a:solidFill>
                <a:schemeClr val="tx2"/>
              </a:solidFill>
            </a:ln>
          </c:spPr>
          <c:marker>
            <c:symbol val="circle"/>
            <c:size val="3"/>
            <c:spPr>
              <a:noFill/>
              <a:ln w="12700">
                <a:noFill/>
              </a:ln>
            </c:spPr>
          </c:marker>
          <c:dPt>
            <c:idx val="0"/>
            <c:bubble3D val="0"/>
            <c:spPr>
              <a:ln w="38100">
                <a:solidFill>
                  <a:schemeClr val="tx2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6514-4CF6-BDF4-212881911D0C}"/>
              </c:ext>
            </c:extLst>
          </c:dPt>
          <c:dPt>
            <c:idx val="12"/>
            <c:bubble3D val="0"/>
            <c:extLst>
              <c:ext xmlns:c16="http://schemas.microsoft.com/office/drawing/2014/chart" uri="{C3380CC4-5D6E-409C-BE32-E72D297353CC}">
                <c16:uniqueId val="{00000002-6514-4CF6-BDF4-212881911D0C}"/>
              </c:ext>
            </c:extLst>
          </c:dPt>
          <c:dPt>
            <c:idx val="19"/>
            <c:bubble3D val="0"/>
            <c:extLst>
              <c:ext xmlns:c16="http://schemas.microsoft.com/office/drawing/2014/chart" uri="{C3380CC4-5D6E-409C-BE32-E72D297353CC}">
                <c16:uniqueId val="{00000003-6514-4CF6-BDF4-212881911D0C}"/>
              </c:ext>
            </c:extLst>
          </c:dPt>
          <c:dLbls>
            <c:dLbl>
              <c:idx val="0"/>
              <c:layout>
                <c:manualLayout>
                  <c:x val="-7.4607125541923027E-3"/>
                  <c:y val="-4.286699898669702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514-4CF6-BDF4-212881911D0C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514-4CF6-BDF4-212881911D0C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514-4CF6-BDF4-212881911D0C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6514-4CF6-BDF4-212881911D0C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514-4CF6-BDF4-212881911D0C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6514-4CF6-BDF4-212881911D0C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6514-4CF6-BDF4-212881911D0C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6514-4CF6-BDF4-212881911D0C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6514-4CF6-BDF4-212881911D0C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6514-4CF6-BDF4-212881911D0C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6514-4CF6-BDF4-212881911D0C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6514-4CF6-BDF4-212881911D0C}"/>
                </c:ext>
              </c:extLst>
            </c:dLbl>
            <c:dLbl>
              <c:idx val="12"/>
              <c:layout>
                <c:manualLayout>
                  <c:x val="-3.5295360506509305E-2"/>
                  <c:y val="-4.4578944789989979E-2"/>
                </c:manualLayout>
              </c:layout>
              <c:tx>
                <c:rich>
                  <a:bodyPr wrap="square" lIns="38100" tIns="19050" rIns="38100" bIns="19050" anchor="ctr">
                    <a:spAutoFit/>
                  </a:bodyPr>
                  <a:lstStyle/>
                  <a:p>
                    <a:pPr>
                      <a:defRPr/>
                    </a:pPr>
                    <a:r>
                      <a:rPr lang="en-US" sz="1400" b="1" dirty="0"/>
                      <a:t>744,824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6514-4CF6-BDF4-212881911D0C}"/>
                </c:ext>
              </c:extLst>
            </c:dLbl>
            <c:dLbl>
              <c:idx val="1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6514-4CF6-BDF4-212881911D0C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6514-4CF6-BDF4-212881911D0C}"/>
                </c:ext>
              </c:extLst>
            </c:dLbl>
            <c:dLbl>
              <c:idx val="1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6514-4CF6-BDF4-212881911D0C}"/>
                </c:ext>
              </c:extLst>
            </c:dLbl>
            <c:dLbl>
              <c:idx val="1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6514-4CF6-BDF4-212881911D0C}"/>
                </c:ext>
              </c:extLst>
            </c:dLbl>
            <c:dLbl>
              <c:idx val="1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6514-4CF6-BDF4-212881911D0C}"/>
                </c:ext>
              </c:extLst>
            </c:dLbl>
            <c:dLbl>
              <c:idx val="1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6514-4CF6-BDF4-212881911D0C}"/>
                </c:ext>
              </c:extLst>
            </c:dLbl>
            <c:dLbl>
              <c:idx val="19"/>
              <c:layout>
                <c:manualLayout>
                  <c:x val="0"/>
                  <c:y val="-2.6813900589412038E-2"/>
                </c:manualLayout>
              </c:layout>
              <c:tx>
                <c:rich>
                  <a:bodyPr wrap="square" lIns="38100" tIns="19050" rIns="38100" bIns="19050" anchor="ctr">
                    <a:spAutoFit/>
                  </a:bodyPr>
                  <a:lstStyle/>
                  <a:p>
                    <a:pPr>
                      <a:defRPr/>
                    </a:pPr>
                    <a:fld id="{8D20CA9D-ACF3-46DF-A5BD-CC338E658E1A}" type="VALUE">
                      <a:rPr lang="en-US" b="1"/>
                      <a:pPr>
                        <a:defRPr/>
                      </a:pPr>
                      <a:t>[VALUE]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6514-4CF6-BDF4-212881911D0C}"/>
                </c:ext>
              </c:extLst>
            </c:dLbl>
            <c:spPr>
              <a:solidFill>
                <a:schemeClr val="accent6">
                  <a:lumMod val="20000"/>
                  <a:lumOff val="80000"/>
                </a:schemeClr>
              </a:solidFill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Sheet4!$A$2:$A$21</c:f>
              <c:numCache>
                <c:formatCode>General</c:formatCode>
                <c:ptCount val="20"/>
                <c:pt idx="0">
                  <c:v>1950</c:v>
                </c:pt>
                <c:pt idx="1">
                  <c:v>1955</c:v>
                </c:pt>
                <c:pt idx="2">
                  <c:v>1960</c:v>
                </c:pt>
                <c:pt idx="3">
                  <c:v>1965</c:v>
                </c:pt>
                <c:pt idx="4">
                  <c:v>1970</c:v>
                </c:pt>
                <c:pt idx="5">
                  <c:v>1975</c:v>
                </c:pt>
                <c:pt idx="6">
                  <c:v>1980</c:v>
                </c:pt>
                <c:pt idx="7">
                  <c:v>1985</c:v>
                </c:pt>
                <c:pt idx="8">
                  <c:v>1990</c:v>
                </c:pt>
                <c:pt idx="9">
                  <c:v>1995</c:v>
                </c:pt>
                <c:pt idx="10">
                  <c:v>2000</c:v>
                </c:pt>
                <c:pt idx="11">
                  <c:v>2005</c:v>
                </c:pt>
                <c:pt idx="12">
                  <c:v>2010</c:v>
                </c:pt>
                <c:pt idx="13">
                  <c:v>2015</c:v>
                </c:pt>
                <c:pt idx="14">
                  <c:v>2020</c:v>
                </c:pt>
                <c:pt idx="15">
                  <c:v>2025</c:v>
                </c:pt>
                <c:pt idx="16">
                  <c:v>2030</c:v>
                </c:pt>
                <c:pt idx="17">
                  <c:v>2035</c:v>
                </c:pt>
                <c:pt idx="18">
                  <c:v>2040</c:v>
                </c:pt>
                <c:pt idx="19">
                  <c:v>2045</c:v>
                </c:pt>
              </c:numCache>
            </c:numRef>
          </c:cat>
          <c:val>
            <c:numRef>
              <c:f>Sheet4!$B$2:$B$21</c:f>
              <c:numCache>
                <c:formatCode>#,##0</c:formatCode>
                <c:ptCount val="20"/>
                <c:pt idx="0">
                  <c:v>278778</c:v>
                </c:pt>
                <c:pt idx="1">
                  <c:v>317523</c:v>
                </c:pt>
                <c:pt idx="2">
                  <c:v>356268</c:v>
                </c:pt>
                <c:pt idx="3">
                  <c:v>374861.5</c:v>
                </c:pt>
                <c:pt idx="4">
                  <c:v>393455</c:v>
                </c:pt>
                <c:pt idx="5">
                  <c:v>388310.5</c:v>
                </c:pt>
                <c:pt idx="6">
                  <c:v>383166</c:v>
                </c:pt>
                <c:pt idx="7">
                  <c:v>415392.5</c:v>
                </c:pt>
                <c:pt idx="8">
                  <c:v>447619</c:v>
                </c:pt>
                <c:pt idx="9">
                  <c:v>494005</c:v>
                </c:pt>
                <c:pt idx="10">
                  <c:v>540391</c:v>
                </c:pt>
                <c:pt idx="11">
                  <c:v>640798.5</c:v>
                </c:pt>
                <c:pt idx="12">
                  <c:v>741206</c:v>
                </c:pt>
                <c:pt idx="13">
                  <c:v>837080.2857142858</c:v>
                </c:pt>
                <c:pt idx="14">
                  <c:v>932954.57142857159</c:v>
                </c:pt>
                <c:pt idx="15">
                  <c:v>1028828.8571428572</c:v>
                </c:pt>
                <c:pt idx="16">
                  <c:v>1124703.1428571427</c:v>
                </c:pt>
                <c:pt idx="17">
                  <c:v>1220577.4285714279</c:v>
                </c:pt>
                <c:pt idx="18">
                  <c:v>1316451.7142857132</c:v>
                </c:pt>
                <c:pt idx="19">
                  <c:v>1412325.9999999984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5-6514-4CF6-BDF4-212881911D0C}"/>
            </c:ext>
          </c:extLst>
        </c:ser>
        <c:ser>
          <c:idx val="1"/>
          <c:order val="1"/>
          <c:tx>
            <c:strRef>
              <c:f>Sheet4!$C$1</c:f>
              <c:strCache>
                <c:ptCount val="1"/>
                <c:pt idx="0">
                  <c:v>Dallas</c:v>
                </c:pt>
              </c:strCache>
            </c:strRef>
          </c:tx>
          <c:spPr>
            <a:ln w="25400">
              <a:solidFill>
                <a:schemeClr val="accent2">
                  <a:lumMod val="75000"/>
                </a:schemeClr>
              </a:solidFill>
            </a:ln>
          </c:spPr>
          <c:marker>
            <c:symbol val="circle"/>
            <c:size val="3"/>
            <c:spPr>
              <a:noFill/>
              <a:ln w="12700">
                <a:noFill/>
              </a:ln>
            </c:spPr>
          </c:marker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16-6514-4CF6-BDF4-212881911D0C}"/>
              </c:ext>
            </c:extLst>
          </c:dPt>
          <c:dPt>
            <c:idx val="12"/>
            <c:bubble3D val="0"/>
            <c:extLst>
              <c:ext xmlns:c16="http://schemas.microsoft.com/office/drawing/2014/chart" uri="{C3380CC4-5D6E-409C-BE32-E72D297353CC}">
                <c16:uniqueId val="{00000017-6514-4CF6-BDF4-212881911D0C}"/>
              </c:ext>
            </c:extLst>
          </c:dPt>
          <c:dPt>
            <c:idx val="19"/>
            <c:bubble3D val="0"/>
            <c:extLst>
              <c:ext xmlns:c16="http://schemas.microsoft.com/office/drawing/2014/chart" uri="{C3380CC4-5D6E-409C-BE32-E72D297353CC}">
                <c16:uniqueId val="{00000018-6514-4CF6-BDF4-212881911D0C}"/>
              </c:ext>
            </c:extLst>
          </c:dPt>
          <c:dLbls>
            <c:dLbl>
              <c:idx val="0"/>
              <c:layout>
                <c:manualLayout>
                  <c:x val="-1.087220994802879E-2"/>
                  <c:y val="-0.1029003161900579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6514-4CF6-BDF4-212881911D0C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6514-4CF6-BDF4-212881911D0C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6514-4CF6-BDF4-212881911D0C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6514-4CF6-BDF4-212881911D0C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6514-4CF6-BDF4-212881911D0C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6514-4CF6-BDF4-212881911D0C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6514-4CF6-BDF4-212881911D0C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F-6514-4CF6-BDF4-212881911D0C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0-6514-4CF6-BDF4-212881911D0C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1-6514-4CF6-BDF4-212881911D0C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2-6514-4CF6-BDF4-212881911D0C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3-6514-4CF6-BDF4-212881911D0C}"/>
                </c:ext>
              </c:extLst>
            </c:dLbl>
            <c:dLbl>
              <c:idx val="12"/>
              <c:layout>
                <c:manualLayout>
                  <c:x val="-5.4142734913496998E-2"/>
                  <c:y val="-4.52779748035503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6514-4CF6-BDF4-212881911D0C}"/>
                </c:ext>
              </c:extLst>
            </c:dLbl>
            <c:dLbl>
              <c:idx val="1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4-6514-4CF6-BDF4-212881911D0C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5-6514-4CF6-BDF4-212881911D0C}"/>
                </c:ext>
              </c:extLst>
            </c:dLbl>
            <c:dLbl>
              <c:idx val="1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6-6514-4CF6-BDF4-212881911D0C}"/>
                </c:ext>
              </c:extLst>
            </c:dLbl>
            <c:dLbl>
              <c:idx val="1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7-6514-4CF6-BDF4-212881911D0C}"/>
                </c:ext>
              </c:extLst>
            </c:dLbl>
            <c:dLbl>
              <c:idx val="1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8-6514-4CF6-BDF4-212881911D0C}"/>
                </c:ext>
              </c:extLst>
            </c:dLbl>
            <c:dLbl>
              <c:idx val="1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9-6514-4CF6-BDF4-212881911D0C}"/>
                </c:ext>
              </c:extLst>
            </c:dLbl>
            <c:dLbl>
              <c:idx val="19"/>
              <c:layout>
                <c:manualLayout>
                  <c:x val="0"/>
                  <c:y val="-3.73460173394298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6514-4CF6-BDF4-212881911D0C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Sheet4!$A$2:$A$21</c:f>
              <c:numCache>
                <c:formatCode>General</c:formatCode>
                <c:ptCount val="20"/>
                <c:pt idx="0">
                  <c:v>1950</c:v>
                </c:pt>
                <c:pt idx="1">
                  <c:v>1955</c:v>
                </c:pt>
                <c:pt idx="2">
                  <c:v>1960</c:v>
                </c:pt>
                <c:pt idx="3">
                  <c:v>1965</c:v>
                </c:pt>
                <c:pt idx="4">
                  <c:v>1970</c:v>
                </c:pt>
                <c:pt idx="5">
                  <c:v>1975</c:v>
                </c:pt>
                <c:pt idx="6">
                  <c:v>1980</c:v>
                </c:pt>
                <c:pt idx="7">
                  <c:v>1985</c:v>
                </c:pt>
                <c:pt idx="8">
                  <c:v>1990</c:v>
                </c:pt>
                <c:pt idx="9">
                  <c:v>1995</c:v>
                </c:pt>
                <c:pt idx="10">
                  <c:v>2000</c:v>
                </c:pt>
                <c:pt idx="11">
                  <c:v>2005</c:v>
                </c:pt>
                <c:pt idx="12">
                  <c:v>2010</c:v>
                </c:pt>
                <c:pt idx="13">
                  <c:v>2015</c:v>
                </c:pt>
                <c:pt idx="14">
                  <c:v>2020</c:v>
                </c:pt>
                <c:pt idx="15">
                  <c:v>2025</c:v>
                </c:pt>
                <c:pt idx="16">
                  <c:v>2030</c:v>
                </c:pt>
                <c:pt idx="17">
                  <c:v>2035</c:v>
                </c:pt>
                <c:pt idx="18">
                  <c:v>2040</c:v>
                </c:pt>
                <c:pt idx="19">
                  <c:v>2045</c:v>
                </c:pt>
              </c:numCache>
            </c:numRef>
          </c:cat>
          <c:val>
            <c:numRef>
              <c:f>Sheet4!$C$2:$C$21</c:f>
              <c:numCache>
                <c:formatCode>_(* #,##0_);_(* \(#,##0\);_(* "-"??_);_(@_)</c:formatCode>
                <c:ptCount val="20"/>
                <c:pt idx="0">
                  <c:v>434462</c:v>
                </c:pt>
                <c:pt idx="1">
                  <c:v>557073</c:v>
                </c:pt>
                <c:pt idx="2">
                  <c:v>679684</c:v>
                </c:pt>
                <c:pt idx="3">
                  <c:v>762042.5</c:v>
                </c:pt>
                <c:pt idx="4">
                  <c:v>844401</c:v>
                </c:pt>
                <c:pt idx="5">
                  <c:v>874239.5</c:v>
                </c:pt>
                <c:pt idx="6">
                  <c:v>904078</c:v>
                </c:pt>
                <c:pt idx="7">
                  <c:v>955848</c:v>
                </c:pt>
                <c:pt idx="8">
                  <c:v>1007618</c:v>
                </c:pt>
                <c:pt idx="9">
                  <c:v>1098099</c:v>
                </c:pt>
                <c:pt idx="10">
                  <c:v>1188580</c:v>
                </c:pt>
                <c:pt idx="11">
                  <c:v>1193198</c:v>
                </c:pt>
                <c:pt idx="12">
                  <c:v>1197816</c:v>
                </c:pt>
                <c:pt idx="13">
                  <c:v>1270270.2893034243</c:v>
                </c:pt>
                <c:pt idx="14" formatCode="#,##0">
                  <c:v>1342724.5786068486</c:v>
                </c:pt>
                <c:pt idx="15">
                  <c:v>1415178.8679102729</c:v>
                </c:pt>
                <c:pt idx="16" formatCode="#,##0">
                  <c:v>1487633.1572136972</c:v>
                </c:pt>
                <c:pt idx="17">
                  <c:v>1560087.4465171215</c:v>
                </c:pt>
                <c:pt idx="18" formatCode="#,##0">
                  <c:v>1632541.7358205458</c:v>
                </c:pt>
                <c:pt idx="19">
                  <c:v>1704996.0251239678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2A-6514-4CF6-BDF4-212881911D0C}"/>
            </c:ext>
          </c:extLst>
        </c:ser>
        <c:ser>
          <c:idx val="2"/>
          <c:order val="2"/>
          <c:tx>
            <c:strRef>
              <c:f>Sheet4!$D$1</c:f>
              <c:strCache>
                <c:ptCount val="1"/>
                <c:pt idx="0">
                  <c:v>Arlington</c:v>
                </c:pt>
              </c:strCache>
            </c:strRef>
          </c:tx>
          <c:spPr>
            <a:ln w="12700">
              <a:solidFill>
                <a:srgbClr val="CC0099"/>
              </a:solidFill>
            </a:ln>
          </c:spPr>
          <c:marker>
            <c:symbol val="circle"/>
            <c:size val="3"/>
            <c:spPr>
              <a:noFill/>
              <a:ln w="12700">
                <a:noFill/>
              </a:ln>
            </c:spPr>
          </c:marker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2B-6514-4CF6-BDF4-212881911D0C}"/>
              </c:ext>
            </c:extLst>
          </c:dPt>
          <c:dPt>
            <c:idx val="12"/>
            <c:bubble3D val="0"/>
            <c:extLst>
              <c:ext xmlns:c16="http://schemas.microsoft.com/office/drawing/2014/chart" uri="{C3380CC4-5D6E-409C-BE32-E72D297353CC}">
                <c16:uniqueId val="{0000002C-6514-4CF6-BDF4-212881911D0C}"/>
              </c:ext>
            </c:extLst>
          </c:dPt>
          <c:dPt>
            <c:idx val="19"/>
            <c:bubble3D val="0"/>
            <c:extLst>
              <c:ext xmlns:c16="http://schemas.microsoft.com/office/drawing/2014/chart" uri="{C3380CC4-5D6E-409C-BE32-E72D297353CC}">
                <c16:uniqueId val="{0000002D-6514-4CF6-BDF4-212881911D0C}"/>
              </c:ext>
            </c:extLst>
          </c:dPt>
          <c:dLbls>
            <c:dLbl>
              <c:idx val="0"/>
              <c:layout>
                <c:manualLayout>
                  <c:x val="-1.0989645999931796E-2"/>
                  <c:y val="-4.22644002603257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B-6514-4CF6-BDF4-212881911D0C}"/>
                </c:ext>
              </c:extLst>
            </c:dLbl>
            <c:dLbl>
              <c:idx val="12"/>
              <c:layout>
                <c:manualLayout>
                  <c:x val="-3.781763871117591E-2"/>
                  <c:y val="-3.98051452550265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C-6514-4CF6-BDF4-212881911D0C}"/>
                </c:ext>
              </c:extLst>
            </c:dLbl>
            <c:dLbl>
              <c:idx val="19"/>
              <c:layout>
                <c:manualLayout>
                  <c:x val="-2.3659362202718749E-3"/>
                  <c:y val="-2.32416829467077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D-6514-4CF6-BDF4-212881911D0C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Sheet4!$D$2:$D$21</c:f>
              <c:numCache>
                <c:formatCode>_(* #,##0_);_(* \(#,##0\);_(* "-"??_);_(@_)</c:formatCode>
                <c:ptCount val="20"/>
                <c:pt idx="0">
                  <c:v>7692</c:v>
                </c:pt>
                <c:pt idx="1">
                  <c:v>26233.5</c:v>
                </c:pt>
                <c:pt idx="2">
                  <c:v>44775</c:v>
                </c:pt>
                <c:pt idx="3">
                  <c:v>67502</c:v>
                </c:pt>
                <c:pt idx="4">
                  <c:v>90229</c:v>
                </c:pt>
                <c:pt idx="5">
                  <c:v>125171</c:v>
                </c:pt>
                <c:pt idx="6">
                  <c:v>160113</c:v>
                </c:pt>
                <c:pt idx="7">
                  <c:v>210915</c:v>
                </c:pt>
                <c:pt idx="8">
                  <c:v>261717</c:v>
                </c:pt>
                <c:pt idx="9">
                  <c:v>297343</c:v>
                </c:pt>
                <c:pt idx="10">
                  <c:v>332969</c:v>
                </c:pt>
                <c:pt idx="11">
                  <c:v>349203.5</c:v>
                </c:pt>
                <c:pt idx="12">
                  <c:v>365438</c:v>
                </c:pt>
                <c:pt idx="13">
                  <c:v>389269.71428571426</c:v>
                </c:pt>
                <c:pt idx="14" formatCode="#,##0">
                  <c:v>413101.42857142852</c:v>
                </c:pt>
                <c:pt idx="15">
                  <c:v>436933.14285714278</c:v>
                </c:pt>
                <c:pt idx="16" formatCode="#,##0">
                  <c:v>460764.85714285704</c:v>
                </c:pt>
                <c:pt idx="17">
                  <c:v>484596.5714285713</c:v>
                </c:pt>
                <c:pt idx="18" formatCode="#,##0">
                  <c:v>508428.28571428556</c:v>
                </c:pt>
                <c:pt idx="19">
                  <c:v>532259.99999999977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2E-6514-4CF6-BDF4-212881911D0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94709928"/>
        <c:axId val="894711888"/>
      </c:lineChart>
      <c:catAx>
        <c:axId val="8947099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en-US"/>
          </a:p>
        </c:txPr>
        <c:crossAx val="894711888"/>
        <c:crosses val="autoZero"/>
        <c:auto val="1"/>
        <c:lblAlgn val="ctr"/>
        <c:lblOffset val="0"/>
        <c:tickLblSkip val="2"/>
        <c:noMultiLvlLbl val="0"/>
      </c:catAx>
      <c:valAx>
        <c:axId val="894711888"/>
        <c:scaling>
          <c:orientation val="minMax"/>
          <c:max val="2000000"/>
          <c:min val="0"/>
        </c:scaling>
        <c:delete val="0"/>
        <c:axPos val="l"/>
        <c:majorGridlines>
          <c:spPr>
            <a:ln>
              <a:solidFill>
                <a:schemeClr val="accent1">
                  <a:lumMod val="20000"/>
                  <a:lumOff val="80000"/>
                </a:schemeClr>
              </a:solidFill>
            </a:ln>
          </c:spPr>
        </c:majorGridlines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894709928"/>
        <c:crosses val="autoZero"/>
        <c:crossBetween val="midCat"/>
      </c:valAx>
    </c:plotArea>
    <c:legend>
      <c:legendPos val="b"/>
      <c:overlay val="0"/>
    </c:legend>
    <c:plotVisOnly val="1"/>
    <c:dispBlanksAs val="gap"/>
    <c:showDLblsOverMax val="0"/>
  </c:chart>
  <c:txPr>
    <a:bodyPr/>
    <a:lstStyle/>
    <a:p>
      <a:pPr>
        <a:defRPr sz="1200">
          <a:latin typeface="+mn-lt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5359801488833748"/>
          <c:y val="0.22037914691943128"/>
          <c:w val="0.29528535980148884"/>
          <c:h val="0.56398104265402849"/>
        </c:manualLayout>
      </c:layout>
      <c:pieChart>
        <c:varyColors val="1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chemeClr val="accent1"/>
            </a:solidFill>
            <a:ln w="11605">
              <a:solidFill>
                <a:schemeClr val="tx1"/>
              </a:solidFill>
              <a:prstDash val="solid"/>
            </a:ln>
          </c:spPr>
          <c:dPt>
            <c:idx val="0"/>
            <c:bubble3D val="0"/>
            <c:spPr>
              <a:solidFill>
                <a:srgbClr val="333399"/>
              </a:solidFill>
              <a:ln w="11605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3B5F-44D6-8416-6E5DB557878E}"/>
              </c:ext>
            </c:extLst>
          </c:dPt>
          <c:dPt>
            <c:idx val="1"/>
            <c:bubble3D val="0"/>
            <c:spPr>
              <a:solidFill>
                <a:srgbClr val="CCFFCC"/>
              </a:solidFill>
              <a:ln w="11605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3-3B5F-44D6-8416-6E5DB557878E}"/>
              </c:ext>
            </c:extLst>
          </c:dPt>
          <c:dPt>
            <c:idx val="2"/>
            <c:bubble3D val="0"/>
            <c:spPr>
              <a:solidFill>
                <a:srgbClr val="FFCC00"/>
              </a:solidFill>
              <a:ln w="11605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5-3B5F-44D6-8416-6E5DB557878E}"/>
              </c:ext>
            </c:extLst>
          </c:dPt>
          <c:dPt>
            <c:idx val="3"/>
            <c:bubble3D val="0"/>
            <c:spPr>
              <a:solidFill>
                <a:srgbClr val="FF99CC"/>
              </a:solidFill>
              <a:ln w="11605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7-3B5F-44D6-8416-6E5DB557878E}"/>
              </c:ext>
            </c:extLst>
          </c:dPt>
          <c:dLbls>
            <c:dLbl>
              <c:idx val="0"/>
              <c:layout>
                <c:manualLayout>
                  <c:x val="-0.12802023089577094"/>
                  <c:y val="1.6823962045895081E-2"/>
                </c:manualLayout>
              </c:layout>
              <c:tx>
                <c:rich>
                  <a:bodyPr/>
                  <a:lstStyle/>
                  <a:p>
                    <a:pPr>
                      <a:defRPr sz="1600" b="1" i="0" u="none" strike="noStrike" baseline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defRPr>
                    </a:pPr>
                    <a:r>
                      <a:rPr lang="en-US" sz="160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rPr>
                      <a:t>White 
42%</a:t>
                    </a:r>
                  </a:p>
                </c:rich>
              </c:tx>
              <c:spPr>
                <a:noFill/>
                <a:ln w="23211">
                  <a:noFill/>
                </a:ln>
              </c:spPr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9.4593650704955123E-2"/>
                      <c:h val="0.18408170762208467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1-3B5F-44D6-8416-6E5DB557878E}"/>
                </c:ext>
              </c:extLst>
            </c:dLbl>
            <c:dLbl>
              <c:idx val="1"/>
              <c:layout>
                <c:manualLayout>
                  <c:x val="6.6688806313228211E-2"/>
                  <c:y val="-0.18791150815982002"/>
                </c:manualLayout>
              </c:layout>
              <c:tx>
                <c:rich>
                  <a:bodyPr/>
                  <a:lstStyle/>
                  <a:p>
                    <a:pPr>
                      <a:defRPr sz="1600" b="1" i="0" u="none" strike="noStrike" baseline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defRPr>
                    </a:pPr>
                    <a:r>
                      <a: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rPr>
                      <a:t>African American 
18%</a:t>
                    </a:r>
                  </a:p>
                </c:rich>
              </c:tx>
              <c:spPr>
                <a:noFill/>
                <a:ln w="23211">
                  <a:noFill/>
                </a:ln>
              </c:spPr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3240907760132162"/>
                      <c:h val="0.28214650796564433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3-3B5F-44D6-8416-6E5DB557878E}"/>
                </c:ext>
              </c:extLst>
            </c:dLbl>
            <c:dLbl>
              <c:idx val="2"/>
              <c:layout>
                <c:manualLayout>
                  <c:x val="0.14742030785538357"/>
                  <c:y val="6.3358676452197837E-2"/>
                </c:manualLayout>
              </c:layout>
              <c:tx>
                <c:rich>
                  <a:bodyPr/>
                  <a:lstStyle/>
                  <a:p>
                    <a:pPr>
                      <a:defRPr sz="1600" b="1" i="0" u="none" strike="noStrike" baseline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defRPr>
                    </a:pPr>
                    <a:r>
                      <a: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rPr>
                      <a:t>Hispanic 
34%</a:t>
                    </a:r>
                  </a:p>
                </c:rich>
              </c:tx>
              <c:spPr>
                <a:noFill/>
                <a:ln w="23211">
                  <a:noFill/>
                </a:ln>
              </c:spPr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5469241977447193"/>
                      <c:h val="0.12948751016069529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5-3B5F-44D6-8416-6E5DB557878E}"/>
                </c:ext>
              </c:extLst>
            </c:dLbl>
            <c:dLbl>
              <c:idx val="3"/>
              <c:layout>
                <c:manualLayout>
                  <c:x val="3.9399261189901743E-3"/>
                  <c:y val="1.3009793110907867E-2"/>
                </c:manualLayout>
              </c:layout>
              <c:tx>
                <c:rich>
                  <a:bodyPr/>
                  <a:lstStyle/>
                  <a:p>
                    <a:pPr>
                      <a:defRPr sz="1600" b="1" i="0" u="none" strike="noStrike" baseline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defRPr>
                    </a:pPr>
                    <a:r>
                      <a: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rPr>
                      <a:t>Other Races 
6%</a:t>
                    </a:r>
                  </a:p>
                </c:rich>
              </c:tx>
              <c:spPr>
                <a:noFill/>
                <a:ln w="23211">
                  <a:noFill/>
                </a:ln>
              </c:spPr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3B5F-44D6-8416-6E5DB557878E}"/>
                </c:ext>
              </c:extLst>
            </c:dLbl>
            <c:numFmt formatCode="0%" sourceLinked="0"/>
            <c:spPr>
              <a:noFill/>
              <a:ln w="23211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 i="0" u="none" strike="noStrike" baseline="0">
                    <a:solidFill>
                      <a:schemeClr val="tx1"/>
                    </a:solidFill>
                    <a:latin typeface="Calibri" panose="020F0502020204030204" pitchFamily="34" charset="0"/>
                    <a:ea typeface="Arial"/>
                    <a:cs typeface="Calibri" panose="020F0502020204030204" pitchFamily="34" charset="0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Sheet1!$B$1:$E$1</c:f>
              <c:strCache>
                <c:ptCount val="4"/>
                <c:pt idx="0">
                  <c:v>White </c:v>
                </c:pt>
                <c:pt idx="1">
                  <c:v>Black</c:v>
                </c:pt>
                <c:pt idx="2">
                  <c:v>Hispanic </c:v>
                </c:pt>
                <c:pt idx="3">
                  <c:v>Other Races </c:v>
                </c:pt>
              </c:strCache>
            </c:strRef>
          </c:cat>
          <c:val>
            <c:numRef>
              <c:f>Sheet1!$B$2:$E$2</c:f>
              <c:numCache>
                <c:formatCode>0%</c:formatCode>
                <c:ptCount val="4"/>
                <c:pt idx="0">
                  <c:v>0.42</c:v>
                </c:pt>
                <c:pt idx="1">
                  <c:v>0.18</c:v>
                </c:pt>
                <c:pt idx="2">
                  <c:v>0.34</c:v>
                </c:pt>
                <c:pt idx="3">
                  <c:v>0.06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3B5F-44D6-8416-6E5DB557878E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chemeClr val="accent2"/>
            </a:solidFill>
            <a:ln w="11605">
              <a:solidFill>
                <a:schemeClr val="tx1"/>
              </a:solidFill>
              <a:prstDash val="solid"/>
            </a:ln>
          </c:spPr>
          <c:dPt>
            <c:idx val="0"/>
            <c:bubble3D val="0"/>
            <c:spPr>
              <a:solidFill>
                <a:schemeClr val="accent1"/>
              </a:solidFill>
              <a:ln w="11605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A-3B5F-44D6-8416-6E5DB557878E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B-3B5F-44D6-8416-6E5DB557878E}"/>
              </c:ext>
            </c:extLst>
          </c:dPt>
          <c:dPt>
            <c:idx val="2"/>
            <c:bubble3D val="0"/>
            <c:spPr>
              <a:solidFill>
                <a:schemeClr val="hlink"/>
              </a:solidFill>
              <a:ln w="11605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D-3B5F-44D6-8416-6E5DB557878E}"/>
              </c:ext>
            </c:extLst>
          </c:dPt>
          <c:dPt>
            <c:idx val="3"/>
            <c:bubble3D val="0"/>
            <c:spPr>
              <a:solidFill>
                <a:schemeClr val="folHlink"/>
              </a:solidFill>
              <a:ln w="11605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F-3B5F-44D6-8416-6E5DB557878E}"/>
              </c:ext>
            </c:extLst>
          </c:dPt>
          <c:cat>
            <c:strRef>
              <c:f>Sheet1!$B$1:$E$1</c:f>
              <c:strCache>
                <c:ptCount val="4"/>
                <c:pt idx="0">
                  <c:v>White </c:v>
                </c:pt>
                <c:pt idx="1">
                  <c:v>Black</c:v>
                </c:pt>
                <c:pt idx="2">
                  <c:v>Hispanic </c:v>
                </c:pt>
                <c:pt idx="3">
                  <c:v>Other Races </c:v>
                </c:pt>
              </c:strCache>
            </c:strRef>
          </c:cat>
          <c:val>
            <c:numRef>
              <c:f>Sheet1!$B$3:$E$3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10-3B5F-44D6-8416-6E5DB557878E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</c:strCache>
            </c:strRef>
          </c:tx>
          <c:spPr>
            <a:solidFill>
              <a:schemeClr val="hlink"/>
            </a:solidFill>
            <a:ln w="11605">
              <a:solidFill>
                <a:schemeClr val="tx1"/>
              </a:solidFill>
              <a:prstDash val="solid"/>
            </a:ln>
          </c:spPr>
          <c:dPt>
            <c:idx val="0"/>
            <c:bubble3D val="0"/>
            <c:spPr>
              <a:solidFill>
                <a:schemeClr val="accent1"/>
              </a:solidFill>
              <a:ln w="11605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2-3B5F-44D6-8416-6E5DB557878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1605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4-3B5F-44D6-8416-6E5DB557878E}"/>
              </c:ext>
            </c:extLst>
          </c:dPt>
          <c:dPt>
            <c:idx val="2"/>
            <c:bubble3D val="0"/>
            <c:extLst>
              <c:ext xmlns:c16="http://schemas.microsoft.com/office/drawing/2014/chart" uri="{C3380CC4-5D6E-409C-BE32-E72D297353CC}">
                <c16:uniqueId val="{00000015-3B5F-44D6-8416-6E5DB557878E}"/>
              </c:ext>
            </c:extLst>
          </c:dPt>
          <c:dPt>
            <c:idx val="3"/>
            <c:bubble3D val="0"/>
            <c:spPr>
              <a:solidFill>
                <a:schemeClr val="folHlink"/>
              </a:solidFill>
              <a:ln w="11605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7-3B5F-44D6-8416-6E5DB557878E}"/>
              </c:ext>
            </c:extLst>
          </c:dPt>
          <c:cat>
            <c:strRef>
              <c:f>Sheet1!$B$1:$E$1</c:f>
              <c:strCache>
                <c:ptCount val="4"/>
                <c:pt idx="0">
                  <c:v>White </c:v>
                </c:pt>
                <c:pt idx="1">
                  <c:v>Black</c:v>
                </c:pt>
                <c:pt idx="2">
                  <c:v>Hispanic </c:v>
                </c:pt>
                <c:pt idx="3">
                  <c:v>Other Races </c:v>
                </c:pt>
              </c:strCache>
            </c:strRef>
          </c:cat>
          <c:val>
            <c:numRef>
              <c:f>Sheet1!$B$4:$E$4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18-3B5F-44D6-8416-6E5DB557878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10"/>
      </c:pieChart>
      <c:spPr>
        <a:noFill/>
        <a:ln w="23211">
          <a:noFill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645" b="1" i="0" u="none" strike="noStrike" baseline="0">
          <a:solidFill>
            <a:schemeClr val="tx1"/>
          </a:solidFill>
          <a:latin typeface="Times New Roman"/>
          <a:ea typeface="Times New Roman"/>
          <a:cs typeface="Times New Roman"/>
        </a:defRPr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7F1F47E-9AEF-4CE6-9F90-6AEDE1296C1B}" type="datetimeFigureOut">
              <a:rPr lang="en-US" smtClean="0"/>
              <a:t>1/4/2021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C82FD28-3971-41E4-B806-960853C7A4E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57808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FA6194F-2C0F-8347-9AF0-2E6DDB1D7349}" type="datetimeFigureOut">
              <a:rPr lang="en-US" smtClean="0"/>
              <a:t>1/4/2021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01E0ACB-E39B-B947-A349-DDBC65D1B5B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19513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baseline="0" dirty="0"/>
              <a:t>18</a:t>
            </a:r>
            <a:r>
              <a:rPr lang="en-US" baseline="30000" dirty="0"/>
              <a:t>th</a:t>
            </a:r>
            <a:r>
              <a:rPr lang="en-US" baseline="0" dirty="0"/>
              <a:t> lowest density out of top 20 cities.</a:t>
            </a:r>
          </a:p>
          <a:p>
            <a:endParaRPr lang="en-US" baseline="0" dirty="0"/>
          </a:p>
          <a:p>
            <a:r>
              <a:rPr lang="en-US" baseline="0" dirty="0"/>
              <a:t>Out of the top 50 cities, Fort Worth ranks #40 in terms of population density. The remaining cities’ land area is based on 2010 Census data, and as such has likely changed since.</a:t>
            </a:r>
          </a:p>
          <a:p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1E0ACB-E39B-B947-A349-DDBC65D1B5B5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86786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11110F-E077-45BF-89E4-CD4683DBABBB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28742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17255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D2254-45B2-B54D-BEC6-71265D60D238}" type="datetime1">
              <a:rPr lang="en-US" smtClean="0"/>
              <a:t>1/4/2021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3B1B1-3A7F-AE40-94E9-B6B72360124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19860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D0349-43A6-CD41-956C-4E4790E5DEBC}" type="datetime1">
              <a:rPr lang="en-US" smtClean="0"/>
              <a:t>1/4/2021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3B1B1-3A7F-AE40-94E9-B6B72360124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55026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17B94-9417-164D-AE1D-7FAAD696DDBB}" type="datetime1">
              <a:rPr lang="en-US" smtClean="0"/>
              <a:t>1/4/2021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3B1B1-3A7F-AE40-94E9-B6B72360124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69232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9F715-45CB-FF43-A389-507B9C88DD0D}" type="datetime1">
              <a:rPr lang="en-US" smtClean="0"/>
              <a:t>1/4/2021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3B1B1-3A7F-AE40-94E9-B6B72360124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48149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1948F-7DA9-7149-BD86-0562327F3A8E}" type="datetime1">
              <a:rPr lang="en-US" smtClean="0"/>
              <a:t>1/4/2021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3B1B1-3A7F-AE40-94E9-B6B72360124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70777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192001" cy="17255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189583"/>
            <a:ext cx="10515600" cy="1325563"/>
          </a:xfr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607276"/>
            <a:ext cx="10515600" cy="3544974"/>
          </a:xfr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7EA88-435C-1D4D-8846-EA58676B817C}" type="datetime1">
              <a:rPr lang="en-US" smtClean="0"/>
              <a:t>1/4/2021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3B1B1-3A7F-AE40-94E9-B6B72360124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48064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55580-7081-A84B-BB0A-90C82C01DD24}" type="datetime1">
              <a:rPr lang="en-US" smtClean="0"/>
              <a:t>1/4/2021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3B1B1-3A7F-AE40-94E9-B6B72360124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01002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latin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B0ABC-767E-7D47-8427-87BA0D61E31B}" type="datetime1">
              <a:rPr lang="en-US" smtClean="0"/>
              <a:t>1/4/2021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3B1B1-3A7F-AE40-94E9-B6B72360124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44978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0F080-921C-B84F-A674-0F9F99A9DB01}" type="datetime1">
              <a:rPr lang="en-US" smtClean="0"/>
              <a:t>1/4/2021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3B1B1-3A7F-AE40-94E9-B6B72360124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90111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AF8DC-20D6-144E-8491-DE042473875A}" type="datetime1">
              <a:rPr lang="en-US" smtClean="0"/>
              <a:t>1/4/2021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3B1B1-3A7F-AE40-94E9-B6B72360124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0594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Mas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32858"/>
            <a:ext cx="12192000" cy="522514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71501" y="710586"/>
            <a:ext cx="11049001" cy="1325563"/>
          </a:xfrm>
        </p:spPr>
        <p:txBody>
          <a:bodyPr>
            <a:normAutofit/>
          </a:bodyPr>
          <a:lstStyle>
            <a:lvl1pPr algn="ctr">
              <a:defRPr sz="5400"/>
            </a:lvl1pPr>
          </a:lstStyle>
          <a:p>
            <a:r>
              <a:rPr lang="en-US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194992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6D20E-2172-7C41-8159-37079A6D4C94}" type="datetime1">
              <a:rPr lang="en-US" smtClean="0"/>
              <a:t>1/4/2021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3B1B1-3A7F-AE40-94E9-B6B72360124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81885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734D8A-4D7A-E649-877E-7F09D244BB12}" type="datetime1">
              <a:rPr lang="en-US" smtClean="0"/>
              <a:t>1/4/2021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03B1B1-3A7F-AE40-94E9-B6B72360124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07545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49" r:id="rId2"/>
    <p:sldLayoutId id="2147483650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56" r:id="rId9"/>
    <p:sldLayoutId id="2147483657" r:id="rId10"/>
    <p:sldLayoutId id="2147483658" r:id="rId11"/>
    <p:sldLayoutId id="2147483659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7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hyperlink" Target="http://www.google.com/url?sa=i&amp;rct=j&amp;q=&amp;esrc=s&amp;source=images&amp;cd=&amp;cad=rja&amp;uact=8&amp;ved=2ahUKEwjW7omBtdDgAhULWq0KHRM2DJcQjRx6BAgBEAU&amp;url=http://www.bullcitymutterings.com/2013/10/seeking-to-understand-puzzle.html&amp;psig=AOvVaw1_RB63NKhKNm2-XTPsA11w&amp;ust=1550961726685564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www.google.com/url?sa=i&amp;rct=j&amp;q=&amp;esrc=s&amp;source=images&amp;cd=&amp;cad=rja&amp;uact=8&amp;ved=2ahUKEwikk-jPtdLhAhXiy1QKHeTZB4wQjRx6BAgBEAU&amp;url=http://nisartmacka.com/photo/round-chairs-19.html&amp;psig=AOvVaw1lSHPoDV-O0T9w4cNqwZ0Z&amp;ust=1555428680600566" TargetMode="Externa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&amp;ehk=I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13" Type="http://schemas.openxmlformats.org/officeDocument/2006/relationships/image" Target="../media/image20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12" Type="http://schemas.openxmlformats.org/officeDocument/2006/relationships/image" Target="../media/image19.jpeg"/><Relationship Id="rId17" Type="http://schemas.openxmlformats.org/officeDocument/2006/relationships/image" Target="../media/image24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jpeg"/><Relationship Id="rId11" Type="http://schemas.openxmlformats.org/officeDocument/2006/relationships/image" Target="../media/image18.jpeg"/><Relationship Id="rId5" Type="http://schemas.openxmlformats.org/officeDocument/2006/relationships/image" Target="../media/image12.jpeg"/><Relationship Id="rId15" Type="http://schemas.openxmlformats.org/officeDocument/2006/relationships/image" Target="../media/image22.jpeg"/><Relationship Id="rId10" Type="http://schemas.openxmlformats.org/officeDocument/2006/relationships/image" Target="../media/image17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Relationship Id="rId1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48CA16-6B6D-4821-8F99-1BAB86E243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6890" y="2299761"/>
            <a:ext cx="10398217" cy="833163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REDISTRICTING 101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8D849C-4668-40E9-AF6C-2DA33E0BF7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84022" y="3245039"/>
            <a:ext cx="10223952" cy="367922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January 4, 2021</a:t>
            </a:r>
          </a:p>
        </p:txBody>
      </p:sp>
    </p:spTree>
    <p:extLst>
      <p:ext uri="{BB962C8B-B14F-4D97-AF65-F5344CB8AC3E}">
        <p14:creationId xmlns:p14="http://schemas.microsoft.com/office/powerpoint/2010/main" val="12225038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ext Box 2"/>
          <p:cNvSpPr txBox="1">
            <a:spLocks noChangeArrowheads="1"/>
          </p:cNvSpPr>
          <p:nvPr/>
        </p:nvSpPr>
        <p:spPr bwMode="auto">
          <a:xfrm>
            <a:off x="150684" y="880866"/>
            <a:ext cx="622754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Population by Council District, 2018</a:t>
            </a:r>
          </a:p>
        </p:txBody>
      </p:sp>
      <p:sp>
        <p:nvSpPr>
          <p:cNvPr id="2" name="Rectangle 1"/>
          <p:cNvSpPr/>
          <p:nvPr/>
        </p:nvSpPr>
        <p:spPr>
          <a:xfrm>
            <a:off x="269507" y="4101823"/>
            <a:ext cx="622754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rgbClr val="000000"/>
                </a:solidFill>
                <a:cs typeface="Arial" panose="020B0604020202020204" pitchFamily="34" charset="0"/>
              </a:rPr>
              <a:t>Source: U.S. Census ACS 5-Year Estimates (2014-2018)</a:t>
            </a:r>
            <a:endParaRPr lang="en-US" sz="1200" dirty="0"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3680" y="0"/>
            <a:ext cx="5457636" cy="6858000"/>
          </a:xfrm>
          <a:prstGeom prst="rect">
            <a:avLst/>
          </a:prstGeom>
        </p:spPr>
      </p:pic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82878" y="1721903"/>
            <a:ext cx="6227545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Total = 850,830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Average = 106,354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District 7 = 123,735 (16% 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above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average)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District 9 = 95,520 (10% 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below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average)</a:t>
            </a:r>
          </a:p>
        </p:txBody>
      </p:sp>
    </p:spTree>
    <p:extLst>
      <p:ext uri="{BB962C8B-B14F-4D97-AF65-F5344CB8AC3E}">
        <p14:creationId xmlns:p14="http://schemas.microsoft.com/office/powerpoint/2010/main" val="17760910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8BB807-38B2-4F12-869B-9D8374CB6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642" y="421586"/>
            <a:ext cx="10623868" cy="606080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/>
              <a:t>Two Broad Goals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64464E-527F-4A2A-9D3B-81EBE4FCF3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8294" y="1210385"/>
            <a:ext cx="5669282" cy="490280"/>
          </a:xfrm>
        </p:spPr>
        <p:txBody>
          <a:bodyPr>
            <a:normAutofit/>
          </a:bodyPr>
          <a:lstStyle/>
          <a:p>
            <a:r>
              <a:rPr lang="en-US" sz="2400" b="0" dirty="0"/>
              <a:t>1. Prevent </a:t>
            </a:r>
            <a:r>
              <a:rPr lang="en-US" sz="2400" b="1" dirty="0"/>
              <a:t>Gerrymandering</a:t>
            </a:r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375DA1F-09CE-48D8-A975-D9D1F97A933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88258" y="1209936"/>
            <a:ext cx="5688687" cy="1040653"/>
          </a:xfrm>
        </p:spPr>
        <p:txBody>
          <a:bodyPr>
            <a:noAutofit/>
          </a:bodyPr>
          <a:lstStyle/>
          <a:p>
            <a:r>
              <a:rPr lang="en-US" b="0" dirty="0"/>
              <a:t>2. Provide Best Opportunities to Elect Council Members Who </a:t>
            </a:r>
            <a:r>
              <a:rPr lang="en-US" dirty="0"/>
              <a:t>Reflect Fort Worth’s Diverse Population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947186-6A2E-46A7-B242-37DE8F6C9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3B1B1-3A7F-AE40-94E9-B6B723601248}" type="slidenum">
              <a:rPr lang="en-US" smtClean="0"/>
              <a:t>11</a:t>
            </a:fld>
            <a:endParaRPr lang="en-US" dirty="0"/>
          </a:p>
        </p:txBody>
      </p:sp>
      <p:graphicFrame>
        <p:nvGraphicFramePr>
          <p:cNvPr id="6" name="Object 9">
            <a:extLst>
              <a:ext uri="{FF2B5EF4-FFF2-40B4-BE49-F238E27FC236}">
                <a16:creationId xmlns:a16="http://schemas.microsoft.com/office/drawing/2014/main" id="{2D4A8FAE-5275-4E0F-BA0D-80BC658208C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7985317"/>
              </p:ext>
            </p:extLst>
          </p:nvPr>
        </p:nvGraphicFramePr>
        <p:xfrm>
          <a:off x="3998527" y="1547204"/>
          <a:ext cx="9449112" cy="51177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A4D7C7A5-928E-4D73-B2AE-5AFC1B0A0B7F}"/>
              </a:ext>
            </a:extLst>
          </p:cNvPr>
          <p:cNvSpPr txBox="1"/>
          <p:nvPr/>
        </p:nvSpPr>
        <p:spPr>
          <a:xfrm>
            <a:off x="7202971" y="5698995"/>
            <a:ext cx="28152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Race/Ethnicity, 2010 Census</a:t>
            </a: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BC8D3EB3-9D97-4713-B1D7-9FC90F0D27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631" y="1739523"/>
            <a:ext cx="2899823" cy="3036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A person wearing a suit and tie&#10;&#10;Description automatically generated">
            <a:extLst>
              <a:ext uri="{FF2B5EF4-FFF2-40B4-BE49-F238E27FC236}">
                <a16:creationId xmlns:a16="http://schemas.microsoft.com/office/drawing/2014/main" id="{EA2E49CE-478D-44EF-BB20-4A86414552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1520" y="1965572"/>
            <a:ext cx="2187146" cy="258480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3D62C39-BF9F-46BC-A193-D06B9A2B8906}"/>
              </a:ext>
            </a:extLst>
          </p:cNvPr>
          <p:cNvSpPr txBox="1"/>
          <p:nvPr/>
        </p:nvSpPr>
        <p:spPr>
          <a:xfrm>
            <a:off x="158534" y="4560220"/>
            <a:ext cx="3615028" cy="12311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Elbridge Gerry</a:t>
            </a:r>
          </a:p>
          <a:p>
            <a:pPr algn="ctr"/>
            <a:r>
              <a:rPr lang="en-US" sz="1400" dirty="0"/>
              <a:t>1744-1814</a:t>
            </a:r>
          </a:p>
          <a:p>
            <a:pPr algn="ctr"/>
            <a:r>
              <a:rPr lang="en-US" sz="1400" dirty="0"/>
              <a:t>Signer, Declaration of Independence, 1776</a:t>
            </a:r>
          </a:p>
          <a:p>
            <a:pPr algn="ctr"/>
            <a:r>
              <a:rPr lang="en-US" sz="1400" dirty="0"/>
              <a:t>Governor of Massachusetts, 1810-1812</a:t>
            </a:r>
          </a:p>
          <a:p>
            <a:pPr algn="ctr"/>
            <a:r>
              <a:rPr lang="en-US" sz="1400" dirty="0"/>
              <a:t>Vice President of United States, 1813-1814</a:t>
            </a:r>
          </a:p>
        </p:txBody>
      </p:sp>
    </p:spTree>
    <p:extLst>
      <p:ext uri="{BB962C8B-B14F-4D97-AF65-F5344CB8AC3E}">
        <p14:creationId xmlns:p14="http://schemas.microsoft.com/office/powerpoint/2010/main" val="18994898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F8B223-D7A3-4232-9B81-0DE6599AD4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8158"/>
            <a:ext cx="10515600" cy="629206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/>
              <a:t>Practices to Prevent Gerrymandering and Promote Diversity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9F7467-BF79-471B-817C-483BEA9A41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75064" y="1440199"/>
            <a:ext cx="5700067" cy="4641861"/>
          </a:xfrm>
        </p:spPr>
        <p:txBody>
          <a:bodyPr>
            <a:normAutofit/>
          </a:bodyPr>
          <a:lstStyle/>
          <a:p>
            <a:r>
              <a:rPr lang="en-US" dirty="0"/>
              <a:t>Avoid </a:t>
            </a:r>
            <a:r>
              <a:rPr lang="en-US" b="1" dirty="0"/>
              <a:t>packing</a:t>
            </a:r>
            <a:r>
              <a:rPr lang="en-US" dirty="0"/>
              <a:t> of minority voters.</a:t>
            </a:r>
          </a:p>
          <a:p>
            <a:endParaRPr lang="en-US" dirty="0"/>
          </a:p>
          <a:p>
            <a:r>
              <a:rPr lang="en-US" dirty="0"/>
              <a:t>Avoid </a:t>
            </a:r>
            <a:r>
              <a:rPr lang="en-US" b="1" dirty="0"/>
              <a:t>fragmentation</a:t>
            </a:r>
            <a:r>
              <a:rPr lang="en-US" dirty="0"/>
              <a:t> or “cracking” of minority communities.</a:t>
            </a:r>
          </a:p>
          <a:p>
            <a:endParaRPr lang="en-US" dirty="0"/>
          </a:p>
          <a:p>
            <a:r>
              <a:rPr lang="en-US" dirty="0"/>
              <a:t>Create </a:t>
            </a:r>
            <a:r>
              <a:rPr lang="en-US" b="1" dirty="0"/>
              <a:t>minority opportunity districts.</a:t>
            </a:r>
          </a:p>
          <a:p>
            <a:endParaRPr lang="en-US" b="1" dirty="0"/>
          </a:p>
          <a:p>
            <a:r>
              <a:rPr lang="en-US" dirty="0"/>
              <a:t>Promote </a:t>
            </a:r>
            <a:r>
              <a:rPr lang="en-US" b="1" dirty="0"/>
              <a:t>compactness</a:t>
            </a:r>
            <a:r>
              <a:rPr lang="en-US" dirty="0"/>
              <a:t>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E247E3-AF02-45BE-AED0-CD0CB23911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3B1B1-3A7F-AE40-94E9-B6B723601248}" type="slidenum">
              <a:rPr lang="en-US" smtClean="0"/>
              <a:t>12</a:t>
            </a:fld>
            <a:endParaRPr lang="en-US" dirty="0"/>
          </a:p>
        </p:txBody>
      </p:sp>
      <p:pic>
        <p:nvPicPr>
          <p:cNvPr id="5" name="Picture 12" descr="Image result for redistricting puzzle clip art">
            <a:hlinkClick r:id="rId2"/>
            <a:extLst>
              <a:ext uri="{FF2B5EF4-FFF2-40B4-BE49-F238E27FC236}">
                <a16:creationId xmlns:a16="http://schemas.microsoft.com/office/drawing/2014/main" id="{F7FC4411-A7C1-450E-9BDE-68AE5CE9E3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0039" y="2117680"/>
            <a:ext cx="3286897" cy="3286897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</p:pic>
    </p:spTree>
    <p:extLst>
      <p:ext uri="{BB962C8B-B14F-4D97-AF65-F5344CB8AC3E}">
        <p14:creationId xmlns:p14="http://schemas.microsoft.com/office/powerpoint/2010/main" val="30237148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4770" y="438277"/>
            <a:ext cx="6020277" cy="671785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 </a:t>
            </a:r>
            <a:r>
              <a:rPr lang="en-US" sz="3600" b="1" dirty="0"/>
              <a:t>No</a:t>
            </a:r>
            <a:r>
              <a:rPr lang="en-US" dirty="0"/>
              <a:t> </a:t>
            </a:r>
            <a:r>
              <a:rPr lang="en-US" sz="3600" b="1" dirty="0">
                <a:cs typeface="Calibri" panose="020F0502020204030204" pitchFamily="34" charset="0"/>
              </a:rPr>
              <a:t>Packing or Cracking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83968"/>
            <a:ext cx="6383346" cy="261717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7190"/>
          <a:stretch/>
        </p:blipFill>
        <p:spPr>
          <a:xfrm>
            <a:off x="6203813" y="687353"/>
            <a:ext cx="5937518" cy="305291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149512" y="3370935"/>
            <a:ext cx="19354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Cracked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Districts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49398" y="3780493"/>
            <a:ext cx="6320051" cy="249642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973251" y="6031886"/>
            <a:ext cx="18723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66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b="1" dirty="0">
                <a:solidFill>
                  <a:srgbClr val="66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Packed </a:t>
            </a:r>
            <a:r>
              <a:rPr lang="en-US" dirty="0">
                <a:solidFill>
                  <a:srgbClr val="66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Districts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44770" y="6291922"/>
            <a:ext cx="31795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Graphics from </a:t>
            </a:r>
            <a:r>
              <a:rPr lang="en-US" sz="1400" i="1" dirty="0"/>
              <a:t>WashingtonPost.com</a:t>
            </a:r>
            <a:endParaRPr lang="en-US" i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84F6E03-3272-4910-83A8-D0979FEAE9F1}"/>
              </a:ext>
            </a:extLst>
          </p:cNvPr>
          <p:cNvSpPr txBox="1"/>
          <p:nvPr/>
        </p:nvSpPr>
        <p:spPr>
          <a:xfrm>
            <a:off x="444770" y="1249734"/>
            <a:ext cx="648725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In this example, </a:t>
            </a:r>
            <a:r>
              <a:rPr lang="en-US" sz="2400" b="1" dirty="0">
                <a:solidFill>
                  <a:srgbClr val="66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purple people</a:t>
            </a:r>
            <a:r>
              <a:rPr lang="en-US" sz="2400" dirty="0">
                <a:solidFill>
                  <a:srgbClr val="66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comprise 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60 percent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of voters across five districts.</a:t>
            </a: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If voting patterns follow color lines, however, then </a:t>
            </a:r>
            <a:r>
              <a:rPr lang="en-US" sz="2400" b="1" dirty="0">
                <a:solidFill>
                  <a:srgbClr val="66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purple people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are likely to elect only 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two of five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representatives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.   </a:t>
            </a:r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72AEB160-0319-4A26-AF84-C5ED163DBC2D}"/>
              </a:ext>
            </a:extLst>
          </p:cNvPr>
          <p:cNvSpPr/>
          <p:nvPr/>
        </p:nvSpPr>
        <p:spPr>
          <a:xfrm>
            <a:off x="5176911" y="1621503"/>
            <a:ext cx="1691080" cy="406555"/>
          </a:xfrm>
          <a:prstGeom prst="rightArrow">
            <a:avLst/>
          </a:prstGeom>
          <a:solidFill>
            <a:srgbClr val="CC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66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17658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E6F3E4-ED7C-4DBF-8013-B39F4BF6D5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9843" y="381538"/>
            <a:ext cx="10352314" cy="813388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b="1" dirty="0"/>
              <a:t>Five of eight </a:t>
            </a:r>
            <a:r>
              <a:rPr lang="en-US" sz="3200" dirty="0"/>
              <a:t>current districts are </a:t>
            </a:r>
            <a:r>
              <a:rPr lang="en-US" sz="3200" b="1" dirty="0"/>
              <a:t>minority opportunity districts,</a:t>
            </a:r>
            <a:br>
              <a:rPr lang="en-US" sz="3200" b="1" dirty="0"/>
            </a:br>
            <a:r>
              <a:rPr lang="en-US" sz="3200" dirty="0"/>
              <a:t>including two majority-Hispanic districts.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0C35C1-990E-4A13-872B-B09E6DE5F7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3B1B1-3A7F-AE40-94E9-B6B723601248}" type="slidenum">
              <a:rPr lang="en-US" smtClean="0"/>
              <a:t>14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CA55A16-54B5-45C3-9584-80A86F665E48}"/>
              </a:ext>
            </a:extLst>
          </p:cNvPr>
          <p:cNvSpPr txBox="1"/>
          <p:nvPr/>
        </p:nvSpPr>
        <p:spPr>
          <a:xfrm>
            <a:off x="2002219" y="5950537"/>
            <a:ext cx="81875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Proportion of minority voters by Council district based upon 2010 population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A1C7740-B26B-41B4-ADA5-7119C415B2A1}"/>
              </a:ext>
            </a:extLst>
          </p:cNvPr>
          <p:cNvSpPr/>
          <p:nvPr/>
        </p:nvSpPr>
        <p:spPr>
          <a:xfrm>
            <a:off x="4955784" y="2344275"/>
            <a:ext cx="670560" cy="477237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BFF2A85-0D75-4407-A9CD-7E28472CD733}"/>
              </a:ext>
            </a:extLst>
          </p:cNvPr>
          <p:cNvSpPr/>
          <p:nvPr/>
        </p:nvSpPr>
        <p:spPr>
          <a:xfrm>
            <a:off x="4944918" y="3124108"/>
            <a:ext cx="670560" cy="477237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AE58712-7904-414C-869A-FC34F1531F16}"/>
              </a:ext>
            </a:extLst>
          </p:cNvPr>
          <p:cNvSpPr txBox="1"/>
          <p:nvPr/>
        </p:nvSpPr>
        <p:spPr>
          <a:xfrm>
            <a:off x="5689810" y="2398227"/>
            <a:ext cx="45467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&lt; 50% combined minority: Districts 3, 4, and 7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587E42C-B574-43DD-97D8-8C4C480D34DF}"/>
              </a:ext>
            </a:extLst>
          </p:cNvPr>
          <p:cNvSpPr txBox="1"/>
          <p:nvPr/>
        </p:nvSpPr>
        <p:spPr>
          <a:xfrm>
            <a:off x="5689810" y="3178060"/>
            <a:ext cx="57651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>
                <a:latin typeface="Calibri" panose="020F0502020204030204" pitchFamily="34" charset="0"/>
                <a:cs typeface="Calibri" panose="020F0502020204030204" pitchFamily="34" charset="0"/>
              </a:rPr>
              <a:t>&gt;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50% combined minority: Districts 5, 6, and 8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A103ECE-825A-4B0E-9DCF-938A5EBA48CE}"/>
              </a:ext>
            </a:extLst>
          </p:cNvPr>
          <p:cNvSpPr/>
          <p:nvPr/>
        </p:nvSpPr>
        <p:spPr>
          <a:xfrm>
            <a:off x="4955784" y="3908750"/>
            <a:ext cx="670560" cy="477237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2F7EB60-1B5B-4A7B-949A-93A67B4A9376}"/>
              </a:ext>
            </a:extLst>
          </p:cNvPr>
          <p:cNvSpPr txBox="1"/>
          <p:nvPr/>
        </p:nvSpPr>
        <p:spPr>
          <a:xfrm>
            <a:off x="5689810" y="3962702"/>
            <a:ext cx="32694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latin typeface="Calibri" panose="020F0502020204030204" pitchFamily="34" charset="0"/>
                <a:cs typeface="Calibri" panose="020F0502020204030204" pitchFamily="34" charset="0"/>
              </a:rPr>
              <a:t>&gt;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50% Hispanic: Districts 2 and 9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BDAF57A-AC49-4967-844C-52251C01B6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538" y="1482389"/>
            <a:ext cx="4034971" cy="3893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81010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2C2D85-41A8-4862-9866-59F48DFF92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0654" y="908713"/>
            <a:ext cx="10430691" cy="630508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/>
              <a:t>Compactness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0CCC56-59D4-490C-88E3-33FD7BC51A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022" y="1704401"/>
            <a:ext cx="10605951" cy="440924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dirty="0"/>
              <a:t>Goal: Create districts with compactness scores </a:t>
            </a:r>
            <a:r>
              <a:rPr lang="en-US" b="1" u="sng" dirty="0"/>
              <a:t>&gt;</a:t>
            </a:r>
            <a:r>
              <a:rPr lang="en-US" b="1" dirty="0"/>
              <a:t> 0.050.</a:t>
            </a:r>
            <a:r>
              <a:rPr lang="en-US" dirty="0"/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15CE4F-26D6-4EA9-8731-06358F5857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3B1B1-3A7F-AE40-94E9-B6B723601248}" type="slidenum">
              <a:rPr lang="en-US" smtClean="0"/>
              <a:t>15</a:t>
            </a:fld>
            <a:endParaRPr lang="en-US" dirty="0"/>
          </a:p>
        </p:txBody>
      </p:sp>
      <p:pic>
        <p:nvPicPr>
          <p:cNvPr id="1026" name="Picture 2" descr="Measuring District Compactness in PostGIS | Azavea">
            <a:extLst>
              <a:ext uri="{FF2B5EF4-FFF2-40B4-BE49-F238E27FC236}">
                <a16:creationId xmlns:a16="http://schemas.microsoft.com/office/drawing/2014/main" id="{87712DE6-369C-4A96-A5A5-2CFB425512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1169" y="3430419"/>
            <a:ext cx="7209659" cy="2753139"/>
          </a:xfrm>
          <a:prstGeom prst="rect">
            <a:avLst/>
          </a:prstGeom>
          <a:solidFill>
            <a:srgbClr val="0070C0"/>
          </a:solidFill>
        </p:spPr>
      </p:pic>
      <p:pic>
        <p:nvPicPr>
          <p:cNvPr id="1028" name="Picture 4" descr="How Does Gerrymandering Work?">
            <a:extLst>
              <a:ext uri="{FF2B5EF4-FFF2-40B4-BE49-F238E27FC236}">
                <a16:creationId xmlns:a16="http://schemas.microsoft.com/office/drawing/2014/main" id="{C3CDA998-3B29-4161-BD74-C3BC1B30E1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9665" y="2145325"/>
            <a:ext cx="6492666" cy="1119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90783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E6F3E4-ED7C-4DBF-8013-B39F4BF6D5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0957" y="2345634"/>
            <a:ext cx="4691742" cy="813388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b="1" dirty="0"/>
              <a:t>Compactness Scores of Current Council Districts</a:t>
            </a:r>
            <a:br>
              <a:rPr lang="en-US" sz="3200" b="1" dirty="0"/>
            </a:br>
            <a:br>
              <a:rPr lang="en-US" sz="3200" b="1" dirty="0"/>
            </a:br>
            <a:r>
              <a:rPr lang="en-US" sz="2700" dirty="0"/>
              <a:t>Districts 3 and 7 scores &lt; 0.050.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0C35C1-990E-4A13-872B-B09E6DE5F7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3B1B1-3A7F-AE40-94E9-B6B723601248}" type="slidenum">
              <a:rPr lang="en-US" smtClean="0"/>
              <a:t>16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5F53B78-389B-4752-8D53-26439C7598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0156" y="241207"/>
            <a:ext cx="5440887" cy="6375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530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20DA1E-4B56-41B6-8724-9FFAFE957D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396" y="182280"/>
            <a:ext cx="11543207" cy="479606"/>
          </a:xfrm>
        </p:spPr>
        <p:txBody>
          <a:bodyPr>
            <a:noAutofit/>
          </a:bodyPr>
          <a:lstStyle/>
          <a:p>
            <a:pPr algn="ctr"/>
            <a:r>
              <a:rPr lang="en-US" sz="3200" b="1" u="sng" dirty="0">
                <a:cs typeface="Calibri" panose="020F0502020204030204" pitchFamily="34" charset="0"/>
              </a:rPr>
              <a:t>Draft</a:t>
            </a:r>
            <a:r>
              <a:rPr lang="en-US" sz="3200" b="1" dirty="0">
                <a:cs typeface="Calibri" panose="020F0502020204030204" pitchFamily="34" charset="0"/>
              </a:rPr>
              <a:t> Redistricting Criteria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DDF5EC-73CE-4036-B4DA-6A53116D1B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5B184-76A2-4A28-B014-90E5E45EB18C}" type="slidenum">
              <a:rPr lang="en-US" smtClean="0"/>
              <a:t>17</a:t>
            </a:fld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94A5D30-8344-4AD1-A1AE-9262E88A5F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4396" y="2292000"/>
            <a:ext cx="8286203" cy="3342942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endParaRPr lang="en-US" dirty="0"/>
          </a:p>
          <a:p>
            <a:endParaRPr lang="en-US" b="1" dirty="0"/>
          </a:p>
          <a:p>
            <a:endParaRPr lang="en-US" dirty="0"/>
          </a:p>
        </p:txBody>
      </p:sp>
      <p:graphicFrame>
        <p:nvGraphicFramePr>
          <p:cNvPr id="3" name="Table 6">
            <a:extLst>
              <a:ext uri="{FF2B5EF4-FFF2-40B4-BE49-F238E27FC236}">
                <a16:creationId xmlns:a16="http://schemas.microsoft.com/office/drawing/2014/main" id="{83FFEF49-3D65-401F-AC33-32254B8E8B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2270057"/>
              </p:ext>
            </p:extLst>
          </p:nvPr>
        </p:nvGraphicFramePr>
        <p:xfrm>
          <a:off x="324397" y="868357"/>
          <a:ext cx="11543207" cy="52815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43207">
                  <a:extLst>
                    <a:ext uri="{9D8B030D-6E8A-4147-A177-3AD203B41FA5}">
                      <a16:colId xmlns:a16="http://schemas.microsoft.com/office/drawing/2014/main" val="3690708260"/>
                    </a:ext>
                  </a:extLst>
                </a:gridCol>
              </a:tblGrid>
              <a:tr h="368905">
                <a:tc>
                  <a:txBody>
                    <a:bodyPr/>
                    <a:lstStyle/>
                    <a:p>
                      <a:pPr marL="339725" marR="0" lvl="0" indent="-3397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High Priority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: Not in any order of priority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2406434"/>
                  </a:ext>
                </a:extLst>
              </a:tr>
              <a:tr h="368905">
                <a:tc>
                  <a:txBody>
                    <a:bodyPr/>
                    <a:lstStyle/>
                    <a:p>
                      <a:pPr marL="461963" marR="0" lvl="0" indent="-4619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     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Approximately 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equal size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: Population of largest district </a:t>
                      </a:r>
                      <a:r>
                        <a:rPr lang="en-US" sz="1800" b="0" u="sng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&lt;</a:t>
                      </a:r>
                      <a:r>
                        <a:rPr lang="en-US" sz="1800" b="0" u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 percent more than population of smallest district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6900308"/>
                  </a:ext>
                </a:extLst>
              </a:tr>
              <a:tr h="368905">
                <a:tc>
                  <a:txBody>
                    <a:bodyPr/>
                    <a:lstStyle/>
                    <a:p>
                      <a:pPr marL="461963" marR="0" lvl="0" indent="-4619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61963" algn="l"/>
                        </a:tabLst>
                        <a:defRPr/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2.     Compliance with U.S. Constitution, Voting Rights Act, Texas Constitution, and other 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applicable laws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with 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packing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of minority voters, 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 fragmentation 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of minority communities, and 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 retrogression 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 ability of minorities to participate in electoral process 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61739004"/>
                  </a:ext>
                </a:extLst>
              </a:tr>
              <a:tr h="413188">
                <a:tc>
                  <a:txBody>
                    <a:bodyPr/>
                    <a:lstStyle/>
                    <a:p>
                      <a:pPr marL="461963" marR="0" lvl="0" indent="-4619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3.     Create</a:t>
                      </a: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minority opportunity districts</a:t>
                      </a:r>
                      <a:r>
                        <a:rPr lang="en-US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in compliance with federal law, to further reflect growing diversity of City 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28787966"/>
                  </a:ext>
                </a:extLst>
              </a:tr>
              <a:tr h="438513">
                <a:tc>
                  <a:txBody>
                    <a:bodyPr/>
                    <a:lstStyle/>
                    <a:p>
                      <a:pPr marL="461963" marR="0" lvl="0" indent="-4619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4.     Contain 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communities of interest 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 single districts, with community of interest defined as “a </a:t>
                      </a: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local population with shared socio-economic characteristics and political institutions that would benefit from unified representation”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97704900"/>
                  </a:ext>
                </a:extLst>
              </a:tr>
              <a:tr h="36890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5.     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Contiguous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territory</a:t>
                      </a:r>
                      <a:endParaRPr lang="en-US" sz="1800" b="0" u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44803434"/>
                  </a:ext>
                </a:extLst>
              </a:tr>
              <a:tr h="36385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Lower Priority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: Not in any order of priority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9290947"/>
                  </a:ext>
                </a:extLst>
              </a:tr>
              <a:tr h="36385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6.     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Compact 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districts, with goal of Polsby-Popper ratio </a:t>
                      </a:r>
                      <a:r>
                        <a:rPr lang="en-US" sz="1800" b="0" u="sng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&gt;</a:t>
                      </a:r>
                      <a:r>
                        <a:rPr lang="en-US" sz="1800" b="0" u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0.050</a:t>
                      </a:r>
                      <a:endParaRPr lang="en-US" sz="18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62142343"/>
                  </a:ext>
                </a:extLst>
              </a:tr>
              <a:tr h="36890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7.     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Identifiable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geographic boundaries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68093896"/>
                  </a:ext>
                </a:extLst>
              </a:tr>
              <a:tr h="36890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8.     Contain whole 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voting precincts</a:t>
                      </a:r>
                      <a:endParaRPr lang="en-US" sz="18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92810712"/>
                  </a:ext>
                </a:extLst>
              </a:tr>
              <a:tr h="368905">
                <a:tc>
                  <a:txBody>
                    <a:bodyPr/>
                    <a:lstStyle/>
                    <a:p>
                      <a:pPr marL="339725" marR="0" lvl="0" indent="-3397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9.     Contain whole census 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blocks or block groups</a:t>
                      </a:r>
                      <a:endParaRPr lang="en-US" sz="18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34217500"/>
                  </a:ext>
                </a:extLst>
              </a:tr>
              <a:tr h="36890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61963" algn="l"/>
                        </a:tabLst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10.   Do not consider 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place of residence 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of incumbents or potential candidates</a:t>
                      </a:r>
                      <a:endParaRPr lang="en-US" sz="1800" b="1" u="sng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881271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495919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9" name="Text Box 31">
            <a:extLst>
              <a:ext uri="{FF2B5EF4-FFF2-40B4-BE49-F238E27FC236}">
                <a16:creationId xmlns:a16="http://schemas.microsoft.com/office/drawing/2014/main" id="{45760CAE-8ACE-40A5-AD5D-095C9CE5D6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9416" y="1221607"/>
            <a:ext cx="1119316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Comments on Redistricting Procedures</a:t>
            </a:r>
            <a:endParaRPr lang="en-US" altLang="en-US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D9EB6B9-4ADA-4097-BD5E-2DD570562F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5B184-76A2-4A28-B014-90E5E45EB18C}" type="slidenum">
              <a:rPr lang="en-US" smtClean="0"/>
              <a:t>18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946D967-6148-42C1-AD42-669ADD2852AF}"/>
              </a:ext>
            </a:extLst>
          </p:cNvPr>
          <p:cNvSpPr txBox="1"/>
          <p:nvPr/>
        </p:nvSpPr>
        <p:spPr>
          <a:xfrm>
            <a:off x="602706" y="2553597"/>
            <a:ext cx="726113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Continue to…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alt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Provide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software training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for interested residents.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alt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nalyze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redistricting plans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submitted by residents and brief City Council.</a:t>
            </a:r>
          </a:p>
          <a:p>
            <a:pPr marL="0" lvl="1"/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Provide greater 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transparency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in redistricting. </a:t>
            </a:r>
          </a:p>
        </p:txBody>
      </p:sp>
      <p:pic>
        <p:nvPicPr>
          <p:cNvPr id="5" name="Picture 4" descr="A drawing of a person&#10;&#10;Description automatically generated">
            <a:extLst>
              <a:ext uri="{FF2B5EF4-FFF2-40B4-BE49-F238E27FC236}">
                <a16:creationId xmlns:a16="http://schemas.microsoft.com/office/drawing/2014/main" id="{1BC64ABF-03A4-4FCC-8639-DE37D46461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665" y="2553598"/>
            <a:ext cx="3474635" cy="2308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57537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D23D21-492E-4160-BF31-10C47B58CD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2873" y="288988"/>
            <a:ext cx="11526252" cy="553582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cs typeface="Calibri" panose="020F0502020204030204" pitchFamily="34" charset="0"/>
              </a:rPr>
              <a:t>Task Force Schedule, August – December 2020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763836-E3DD-4DA2-93E2-041600893D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5B184-76A2-4A28-B014-90E5E45EB18C}" type="slidenum">
              <a:rPr lang="en-US" smtClean="0"/>
              <a:t>19</a:t>
            </a:fld>
            <a:endParaRPr lang="en-US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C7E8D68C-FD64-48FE-B9FD-541F708A5B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9783141"/>
              </p:ext>
            </p:extLst>
          </p:nvPr>
        </p:nvGraphicFramePr>
        <p:xfrm>
          <a:off x="332873" y="1080050"/>
          <a:ext cx="11526253" cy="516933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13644">
                  <a:extLst>
                    <a:ext uri="{9D8B030D-6E8A-4147-A177-3AD203B41FA5}">
                      <a16:colId xmlns:a16="http://schemas.microsoft.com/office/drawing/2014/main" val="2432020953"/>
                    </a:ext>
                  </a:extLst>
                </a:gridCol>
                <a:gridCol w="9812609">
                  <a:extLst>
                    <a:ext uri="{9D8B030D-6E8A-4147-A177-3AD203B41FA5}">
                      <a16:colId xmlns:a16="http://schemas.microsoft.com/office/drawing/2014/main" val="1502008669"/>
                    </a:ext>
                  </a:extLst>
                </a:gridCol>
              </a:tblGrid>
              <a:tr h="44945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Month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Activity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6882728"/>
                  </a:ext>
                </a:extLst>
              </a:tr>
              <a:tr h="32542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August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City Council adopts resolution 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appointing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Redistricting Task Force.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3563868"/>
                  </a:ext>
                </a:extLst>
              </a:tr>
              <a:tr h="110090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September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Staff presents 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informational briefings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</a:t>
                      </a:r>
                    </a:p>
                    <a:p>
                      <a:pPr marL="461963" marR="0" lvl="0" indent="-23495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Task force charge</a:t>
                      </a:r>
                    </a:p>
                    <a:p>
                      <a:pPr marL="461963" marR="0" lvl="0" indent="-2349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ourier New" panose="02070309020205020404" pitchFamily="49" charset="0"/>
                        <a:buChar char="o"/>
                        <a:tabLst/>
                        <a:defRPr/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Open Meetings Act training  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461963" marR="0" lvl="0" indent="-23495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Redistricting history and schedule </a:t>
                      </a:r>
                    </a:p>
                    <a:p>
                      <a:pPr marL="461963" marR="0" lvl="0" indent="-23495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Legal basis for redistricting </a:t>
                      </a:r>
                    </a:p>
                    <a:p>
                      <a:pPr marL="461963" marR="0" lvl="0" indent="-23495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Demonstration of redistricting software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98674091"/>
                  </a:ext>
                </a:extLst>
              </a:tr>
              <a:tr h="27441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October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Task force interviews representatives from 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Austin and San Antonio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Staff presents additional 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informational briefings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.</a:t>
                      </a:r>
                    </a:p>
                    <a:p>
                      <a:pPr marL="461963" marR="0" indent="-23495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Voting Rights Act</a:t>
                      </a:r>
                    </a:p>
                    <a:p>
                      <a:pPr marL="461963" marR="0" indent="-23495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Local demographic trends 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48340438"/>
                  </a:ext>
                </a:extLst>
              </a:tr>
              <a:tr h="27441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November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Staff provides task force with 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additional demographic data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Task force discusses 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preliminary findings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Task force discusses arrangements for Redistricting 101 seminar and 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public hearings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50428359"/>
                  </a:ext>
                </a:extLst>
              </a:tr>
              <a:tr h="27441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December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Task force presents 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interim report 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 City Council.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25857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850957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AEE909-A2E8-4339-9492-0A6331B89F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32411" y="734264"/>
            <a:ext cx="9292046" cy="477837"/>
          </a:xfrm>
        </p:spPr>
        <p:txBody>
          <a:bodyPr>
            <a:noAutofit/>
          </a:bodyPr>
          <a:lstStyle/>
          <a:p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Topics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2A8BB2D-7F23-42E5-B62B-F259B1F09A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1418" y="1628440"/>
            <a:ext cx="5690045" cy="3221170"/>
          </a:xfrm>
        </p:spPr>
        <p:txBody>
          <a:bodyPr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Brief history of redistricting in Fort Worth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Task Force membership and charge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Why we’re redistricting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Recommended goals and practices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Draft criteria and procedures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Schedule of redistricting activities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Questions from audience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8B9E02-DED7-4678-9B3B-1CA75C3DA9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3B1B1-3A7F-AE40-94E9-B6B723601248}" type="slidenum">
              <a:rPr lang="en-US" smtClean="0"/>
              <a:t>2</a:t>
            </a:fld>
            <a:endParaRPr lang="en-US" dirty="0"/>
          </a:p>
        </p:txBody>
      </p:sp>
      <p:pic>
        <p:nvPicPr>
          <p:cNvPr id="1026" name="Picture 2" descr="Fort Worth Adopts Safe Streets Policy in Response to Rising Pedestrian  Death Rates – NBC 5 Dallas-Fort Worth">
            <a:extLst>
              <a:ext uri="{FF2B5EF4-FFF2-40B4-BE49-F238E27FC236}">
                <a16:creationId xmlns:a16="http://schemas.microsoft.com/office/drawing/2014/main" id="{5CD5AD4B-A30F-4BD4-9825-A7DFB1284F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7588" y="1628440"/>
            <a:ext cx="5332994" cy="3221170"/>
          </a:xfrm>
          <a:prstGeom prst="rect">
            <a:avLst/>
          </a:prstGeom>
          <a:noFill/>
          <a:ln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14514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D23D21-492E-4160-BF31-10C47B58CD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830" y="1002465"/>
            <a:ext cx="11526252" cy="553582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cs typeface="Calibri" panose="020F0502020204030204" pitchFamily="34" charset="0"/>
              </a:rPr>
              <a:t>Task Force Schedule, January – March 2021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763836-E3DD-4DA2-93E2-041600893D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5B184-76A2-4A28-B014-90E5E45EB18C}" type="slidenum">
              <a:rPr lang="en-US" smtClean="0"/>
              <a:t>20</a:t>
            </a:fld>
            <a:endParaRPr lang="en-US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C7E8D68C-FD64-48FE-B9FD-541F708A5B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4200953"/>
              </p:ext>
            </p:extLst>
          </p:nvPr>
        </p:nvGraphicFramePr>
        <p:xfrm>
          <a:off x="304801" y="2105407"/>
          <a:ext cx="11615282" cy="334124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35434">
                  <a:extLst>
                    <a:ext uri="{9D8B030D-6E8A-4147-A177-3AD203B41FA5}">
                      <a16:colId xmlns:a16="http://schemas.microsoft.com/office/drawing/2014/main" val="2432020953"/>
                    </a:ext>
                  </a:extLst>
                </a:gridCol>
                <a:gridCol w="10379848">
                  <a:extLst>
                    <a:ext uri="{9D8B030D-6E8A-4147-A177-3AD203B41FA5}">
                      <a16:colId xmlns:a16="http://schemas.microsoft.com/office/drawing/2014/main" val="1502008669"/>
                    </a:ext>
                  </a:extLst>
                </a:gridCol>
              </a:tblGrid>
              <a:tr h="44945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Month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Activity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6882728"/>
                  </a:ext>
                </a:extLst>
              </a:tr>
              <a:tr h="27441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January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u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Monday, January 4, 6:00 p.m.: Task force chair and staff present virtual </a:t>
                      </a:r>
                      <a:r>
                        <a:rPr lang="en-US" sz="2000" b="1" u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Redistricting 101 seminar</a:t>
                      </a:r>
                      <a:r>
                        <a:rPr lang="en-US" sz="2000" u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u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January 11-21: 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Task force conducts series of virtual 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public hearings</a:t>
                      </a: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  All hearings begin at 6:00 p.m.</a:t>
                      </a:r>
                    </a:p>
                    <a:p>
                      <a:pPr marL="461963" marR="0" indent="-23495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Monday, January 11</a:t>
                      </a:r>
                    </a:p>
                    <a:p>
                      <a:pPr marL="461963" marR="0" indent="-23495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Tuesday, January 19 – in Spanish only</a:t>
                      </a:r>
                    </a:p>
                    <a:p>
                      <a:pPr marL="461963" marR="0" indent="-23495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Thursday, January 21 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63826537"/>
                  </a:ext>
                </a:extLst>
              </a:tr>
              <a:tr h="27441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February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u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Thursday, February 4, 3:00 p.m.: 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Task force discusses comments from public meetings, agrees on 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final recommendations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00949488"/>
                  </a:ext>
                </a:extLst>
              </a:tr>
              <a:tr h="27441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March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u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Tuesday, March 2, 3:00 p.m.: Task force presents </a:t>
                      </a:r>
                      <a:r>
                        <a:rPr lang="en-US" sz="2000" b="1" u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final report </a:t>
                      </a:r>
                      <a:r>
                        <a:rPr lang="en-US" sz="2000" u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 City Council.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u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Tuesday, March 16, 7:00 p.m.: 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City Council adopts 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resolution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accepting final report. 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42167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497740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D23D21-492E-4160-BF31-10C47B58CD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767" y="585335"/>
            <a:ext cx="11606462" cy="553582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cs typeface="Calibri" panose="020F0502020204030204" pitchFamily="34" charset="0"/>
              </a:rPr>
              <a:t>Redistricting Schedule, April 2021 – May 2023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763836-E3DD-4DA2-93E2-041600893D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76324" y="6178219"/>
            <a:ext cx="2743200" cy="365125"/>
          </a:xfrm>
        </p:spPr>
        <p:txBody>
          <a:bodyPr/>
          <a:lstStyle/>
          <a:p>
            <a:fld id="{8235B184-76A2-4A28-B014-90E5E45EB18C}" type="slidenum">
              <a:rPr lang="en-US" smtClean="0"/>
              <a:t>21</a:t>
            </a:fld>
            <a:endParaRPr lang="en-US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C7E8D68C-FD64-48FE-B9FD-541F708A5B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1723361"/>
              </p:ext>
            </p:extLst>
          </p:nvPr>
        </p:nvGraphicFramePr>
        <p:xfrm>
          <a:off x="292767" y="1537221"/>
          <a:ext cx="11606462" cy="464099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531782">
                  <a:extLst>
                    <a:ext uri="{9D8B030D-6E8A-4147-A177-3AD203B41FA5}">
                      <a16:colId xmlns:a16="http://schemas.microsoft.com/office/drawing/2014/main" val="2432020953"/>
                    </a:ext>
                  </a:extLst>
                </a:gridCol>
                <a:gridCol w="7074680">
                  <a:extLst>
                    <a:ext uri="{9D8B030D-6E8A-4147-A177-3AD203B41FA5}">
                      <a16:colId xmlns:a16="http://schemas.microsoft.com/office/drawing/2014/main" val="1502008669"/>
                    </a:ext>
                  </a:extLst>
                </a:gridCol>
              </a:tblGrid>
              <a:tr h="43170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Month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Activity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6882728"/>
                  </a:ext>
                </a:extLst>
              </a:tr>
              <a:tr h="26603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April 2021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City begins to provide 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training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on redistricting software for interested residents.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08137183"/>
                  </a:ext>
                </a:extLst>
              </a:tr>
              <a:tr h="26603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May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City conducts 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2021 election.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7659290"/>
                  </a:ext>
                </a:extLst>
              </a:tr>
              <a:tr h="26603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End of July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Census Bureau releases 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block-level population data 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for state and local redistricting.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66319349"/>
                  </a:ext>
                </a:extLst>
              </a:tr>
              <a:tr h="26603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August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City Council and Redistricting Task Force members hold 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joint work session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6329600"/>
                  </a:ext>
                </a:extLst>
              </a:tr>
              <a:tr h="26603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August to December 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(or later, if Tarrant County reprints voter registration cards or adjusts printing schedule)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City Council conducts 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redistricting process 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in accordance with approved criteria and procedures.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74563008"/>
                  </a:ext>
                </a:extLst>
              </a:tr>
              <a:tr h="26603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December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Tarrant County Voter Registrar prints 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voter registration cards 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with information about new Council districts.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32701026"/>
                  </a:ext>
                </a:extLst>
              </a:tr>
              <a:tr h="26603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Mid-July 2022: 180 days before qualifying begins for May 2023 municipal election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Deadline for candidates to establish 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residency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within Council districts that they wish to represent.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21136212"/>
                  </a:ext>
                </a:extLst>
              </a:tr>
              <a:tr h="26078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Mid-January to mid-February 2023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Candidates 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file 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for places on 20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23 municipal election ballot.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26993220"/>
                  </a:ext>
                </a:extLst>
              </a:tr>
              <a:tr h="15313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May 2023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City conducts 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2023 election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75678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257023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F2A83D-4DC6-4EBE-A664-9E4B2F5E29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301" y="2541915"/>
            <a:ext cx="10611395" cy="543423"/>
          </a:xfrm>
        </p:spPr>
        <p:txBody>
          <a:bodyPr>
            <a:normAutofit fontScale="90000"/>
          </a:bodyPr>
          <a:lstStyle/>
          <a:p>
            <a:pPr algn="ctr"/>
            <a:br>
              <a:rPr lang="en-US" sz="3100" b="1" dirty="0"/>
            </a:br>
            <a:br>
              <a:rPr lang="en-US" sz="3100" b="1" dirty="0"/>
            </a:br>
            <a:br>
              <a:rPr lang="en-US" sz="3100" b="1" dirty="0"/>
            </a:br>
            <a:r>
              <a:rPr lang="en-US" sz="3600" b="1" dirty="0"/>
              <a:t>Questions?</a:t>
            </a:r>
            <a:br>
              <a:rPr lang="en-US" sz="3600" dirty="0"/>
            </a:b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DA44C3-FE0D-42F6-A1AE-5060D41242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3B1B1-3A7F-AE40-94E9-B6B723601248}" type="slidenum">
              <a:rPr lang="en-US" smtClean="0"/>
              <a:t>22</a:t>
            </a:fld>
            <a:endParaRPr lang="en-US" dirty="0"/>
          </a:p>
        </p:txBody>
      </p:sp>
      <p:pic>
        <p:nvPicPr>
          <p:cNvPr id="5" name="Picture 4" descr="skyline10-30-04">
            <a:extLst>
              <a:ext uri="{FF2B5EF4-FFF2-40B4-BE49-F238E27FC236}">
                <a16:creationId xmlns:a16="http://schemas.microsoft.com/office/drawing/2014/main" id="{0D82BB49-AAF2-470D-9886-56B5B325A6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5864" y="4314387"/>
            <a:ext cx="8120270" cy="14478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23275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FCBD75-91C9-4472-A8BF-2A3DB20A51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3B1B1-3A7F-AE40-94E9-B6B723601248}" type="slidenum">
              <a:rPr lang="en-US" smtClean="0"/>
              <a:t>3</a:t>
            </a:fld>
            <a:endParaRPr lang="en-US" dirty="0"/>
          </a:p>
        </p:txBody>
      </p:sp>
      <p:pic>
        <p:nvPicPr>
          <p:cNvPr id="2050" name="Picture 2" descr="Fort Worth, Texas - Wikipedia">
            <a:extLst>
              <a:ext uri="{FF2B5EF4-FFF2-40B4-BE49-F238E27FC236}">
                <a16:creationId xmlns:a16="http://schemas.microsoft.com/office/drawing/2014/main" id="{F6B69370-3AAB-4063-B035-D0E32C9696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2455" y="2043115"/>
            <a:ext cx="3871642" cy="323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7071F47-A969-451F-B21A-3D0CDEAFCF4E}"/>
              </a:ext>
            </a:extLst>
          </p:cNvPr>
          <p:cNvSpPr txBox="1"/>
          <p:nvPr/>
        </p:nvSpPr>
        <p:spPr>
          <a:xfrm>
            <a:off x="637903" y="1674100"/>
            <a:ext cx="6418523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14400" lvl="1" indent="-914400"/>
            <a:r>
              <a:rPr lang="en-US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1849 	U.S. 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</a:rPr>
              <a:t>A</a:t>
            </a:r>
            <a:r>
              <a:rPr lang="en-US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rmy </a:t>
            </a:r>
            <a:r>
              <a:rPr lang="en-US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establishes</a:t>
            </a:r>
            <a:r>
              <a:rPr lang="en-US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Fort 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</a:rPr>
              <a:t>W</a:t>
            </a:r>
            <a:r>
              <a:rPr lang="en-US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orth on Trinity River. </a:t>
            </a:r>
          </a:p>
          <a:p>
            <a:pPr marR="0" algn="l">
              <a:spcBef>
                <a:spcPts val="0"/>
              </a:spcBef>
              <a:spcAft>
                <a:spcPts val="0"/>
              </a:spcAft>
            </a:pP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marR="0" indent="-342900" algn="l">
              <a:spcBef>
                <a:spcPts val="0"/>
              </a:spcBef>
              <a:spcAft>
                <a:spcPts val="0"/>
              </a:spcAft>
              <a:buAutoNum type="arabicPlain" startAt="1873"/>
            </a:pPr>
            <a:r>
              <a:rPr lang="en-US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	Community </a:t>
            </a:r>
            <a:r>
              <a:rPr lang="en-US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incorporates</a:t>
            </a:r>
            <a:r>
              <a:rPr lang="en-US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as City of Fort Worth.</a:t>
            </a:r>
          </a:p>
          <a:p>
            <a:pPr marR="0" algn="l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 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marR="0" indent="-342900" algn="l">
              <a:spcBef>
                <a:spcPts val="0"/>
              </a:spcBef>
              <a:spcAft>
                <a:spcPts val="0"/>
              </a:spcAft>
              <a:buAutoNum type="arabicPlain" startAt="1924"/>
            </a:pPr>
            <a:r>
              <a:rPr lang="en-US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	City adopts </a:t>
            </a:r>
            <a:r>
              <a:rPr lang="en-US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council-manager</a:t>
            </a:r>
            <a:r>
              <a:rPr lang="en-US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form of government.</a:t>
            </a:r>
          </a:p>
          <a:p>
            <a:pPr marR="0" algn="l">
              <a:spcBef>
                <a:spcPts val="0"/>
              </a:spcBef>
              <a:spcAft>
                <a:spcPts val="0"/>
              </a:spcAft>
            </a:pP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algn="l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1965 	U.S. 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</a:rPr>
              <a:t>C</a:t>
            </a:r>
            <a:r>
              <a:rPr lang="en-US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ongress passes </a:t>
            </a:r>
            <a:r>
              <a:rPr lang="en-US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Voting </a:t>
            </a:r>
            <a:r>
              <a:rPr lang="en-US" b="1" dirty="0">
                <a:latin typeface="Calibri" panose="020F0502020204030204" pitchFamily="34" charset="0"/>
                <a:ea typeface="Times New Roman" panose="02020603050405020304" pitchFamily="18" charset="0"/>
              </a:rPr>
              <a:t>R</a:t>
            </a:r>
            <a:r>
              <a:rPr lang="en-US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ights </a:t>
            </a:r>
            <a:r>
              <a:rPr lang="en-US" b="1" dirty="0">
                <a:latin typeface="Calibri" panose="020F0502020204030204" pitchFamily="34" charset="0"/>
                <a:ea typeface="Times New Roman" panose="02020603050405020304" pitchFamily="18" charset="0"/>
              </a:rPr>
              <a:t>A</a:t>
            </a:r>
            <a:r>
              <a:rPr lang="en-US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ct</a:t>
            </a:r>
            <a:r>
              <a:rPr lang="en-US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.</a:t>
            </a:r>
          </a:p>
          <a:p>
            <a:pPr marL="0" marR="0" algn="l">
              <a:spcBef>
                <a:spcPts val="0"/>
              </a:spcBef>
              <a:spcAft>
                <a:spcPts val="0"/>
              </a:spcAft>
            </a:pP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algn="l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1975 	Voters amend charter to create </a:t>
            </a:r>
            <a:r>
              <a:rPr lang="en-US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single-member districts</a:t>
            </a:r>
            <a:r>
              <a:rPr lang="en-US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.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algn="l">
              <a:spcBef>
                <a:spcPts val="0"/>
              </a:spcBef>
              <a:spcAft>
                <a:spcPts val="0"/>
              </a:spcAft>
            </a:pPr>
            <a:endParaRPr lang="en-US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0" marR="0" algn="l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1981</a:t>
            </a:r>
          </a:p>
          <a:p>
            <a:pPr marL="0" marR="0" algn="l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1991</a:t>
            </a:r>
          </a:p>
          <a:p>
            <a:pPr marL="0" marR="0" algn="l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2001</a:t>
            </a:r>
          </a:p>
          <a:p>
            <a:pPr marL="0" marR="0" algn="l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2011   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B39878A8-6E17-4DD7-BF02-675335EB1D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32857" y="679415"/>
            <a:ext cx="8926286" cy="477837"/>
          </a:xfrm>
        </p:spPr>
        <p:txBody>
          <a:bodyPr>
            <a:noAutofit/>
          </a:bodyPr>
          <a:lstStyle/>
          <a:p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Brief History</a:t>
            </a:r>
          </a:p>
        </p:txBody>
      </p:sp>
      <p:sp>
        <p:nvSpPr>
          <p:cNvPr id="6" name="Right Brace 5">
            <a:extLst>
              <a:ext uri="{FF2B5EF4-FFF2-40B4-BE49-F238E27FC236}">
                <a16:creationId xmlns:a16="http://schemas.microsoft.com/office/drawing/2014/main" id="{3EB00DED-14B6-4C65-9EDC-79DFDDAE05BA}"/>
              </a:ext>
            </a:extLst>
          </p:cNvPr>
          <p:cNvSpPr/>
          <p:nvPr/>
        </p:nvSpPr>
        <p:spPr>
          <a:xfrm>
            <a:off x="1280159" y="4476207"/>
            <a:ext cx="165463" cy="1088570"/>
          </a:xfrm>
          <a:prstGeom prst="righ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FEA04AC-98A0-4755-9203-AB9DB1C5FFE6}"/>
              </a:ext>
            </a:extLst>
          </p:cNvPr>
          <p:cNvSpPr txBox="1"/>
          <p:nvPr/>
        </p:nvSpPr>
        <p:spPr>
          <a:xfrm>
            <a:off x="1540955" y="4721978"/>
            <a:ext cx="46124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Calibri" panose="020F0502020204030204" pitchFamily="34" charset="0"/>
                <a:ea typeface="Times New Roman" panose="02020603050405020304" pitchFamily="18" charset="0"/>
              </a:rPr>
              <a:t>Redistricting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</a:rPr>
              <a:t>: C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ity 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</a:rPr>
              <a:t>C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ouncil redraws district lines </a:t>
            </a:r>
          </a:p>
          <a:p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after release of census results.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70236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69D796-EBB7-4A9C-8CD0-2D58B0B83D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78428" y="415922"/>
            <a:ext cx="9035143" cy="790303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Brief History</a:t>
            </a:r>
            <a:b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(continued)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D8715D-4AEB-4467-BCE8-E0F9719FD6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8319" y="1529871"/>
            <a:ext cx="8078663" cy="3314842"/>
          </a:xfrm>
        </p:spPr>
        <p:txBody>
          <a:bodyPr>
            <a:noAutofit/>
          </a:bodyPr>
          <a:lstStyle/>
          <a:p>
            <a:pPr marL="0" marR="0" algn="l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2013 	U.S. </a:t>
            </a:r>
            <a:r>
              <a:rPr lang="en-US" sz="1800" dirty="0">
                <a:latin typeface="Calibri" panose="020F0502020204030204" pitchFamily="34" charset="0"/>
                <a:ea typeface="Times New Roman" panose="02020603050405020304" pitchFamily="18" charset="0"/>
              </a:rPr>
              <a:t>S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upreme </a:t>
            </a:r>
            <a:r>
              <a:rPr lang="en-US" sz="1800" dirty="0">
                <a:latin typeface="Calibri" panose="020F0502020204030204" pitchFamily="34" charset="0"/>
                <a:ea typeface="Times New Roman" panose="02020603050405020304" pitchFamily="18" charset="0"/>
              </a:rPr>
              <a:t>C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ourt </a:t>
            </a:r>
            <a:r>
              <a:rPr lang="en-US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invalidates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coverage provisions of Voting </a:t>
            </a:r>
            <a:r>
              <a:rPr lang="en-US" sz="1800" dirty="0">
                <a:latin typeface="Calibri" panose="020F0502020204030204" pitchFamily="34" charset="0"/>
                <a:ea typeface="Times New Roman" panose="02020603050405020304" pitchFamily="18" charset="0"/>
              </a:rPr>
              <a:t>R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ights </a:t>
            </a:r>
            <a:r>
              <a:rPr lang="en-US" sz="1800" dirty="0">
                <a:latin typeface="Calibri" panose="020F0502020204030204" pitchFamily="34" charset="0"/>
                <a:ea typeface="Times New Roman" panose="02020603050405020304" pitchFamily="18" charset="0"/>
              </a:rPr>
              <a:t>A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ct.</a:t>
            </a:r>
          </a:p>
          <a:p>
            <a:pPr marL="0" marR="0" algn="l">
              <a:spcBef>
                <a:spcPts val="0"/>
              </a:spcBef>
              <a:spcAft>
                <a:spcPts val="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457200" marR="0" indent="-457200" algn="l">
              <a:spcBef>
                <a:spcPts val="0"/>
              </a:spcBef>
              <a:spcAft>
                <a:spcPts val="0"/>
              </a:spcAft>
              <a:buAutoNum type="arabicPlain" startAt="2016"/>
            </a:pP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	Voters amend City Charter to </a:t>
            </a:r>
            <a:r>
              <a:rPr lang="en-US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increase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number of single-member districts 	from eight to ten.</a:t>
            </a:r>
          </a:p>
          <a:p>
            <a:pPr marR="0" algn="l">
              <a:spcBef>
                <a:spcPts val="0"/>
              </a:spcBef>
              <a:spcAft>
                <a:spcPts val="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457200" marR="0" indent="-457200" algn="l">
              <a:spcBef>
                <a:spcPts val="0"/>
              </a:spcBef>
              <a:spcAft>
                <a:spcPts val="0"/>
              </a:spcAft>
              <a:buAutoNum type="arabicPlain" startAt="2018"/>
            </a:pP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	Task </a:t>
            </a:r>
            <a:r>
              <a:rPr lang="en-US" sz="1800" dirty="0">
                <a:latin typeface="Calibri" panose="020F0502020204030204" pitchFamily="34" charset="0"/>
                <a:ea typeface="Times New Roman" panose="02020603050405020304" pitchFamily="18" charset="0"/>
              </a:rPr>
              <a:t>F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orce on Race and Culture recommends appointment of </a:t>
            </a:r>
            <a:r>
              <a:rPr lang="en-US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charter 	</a:t>
            </a:r>
            <a:r>
              <a:rPr lang="en-US" sz="1800" b="1" dirty="0">
                <a:latin typeface="Calibri" panose="020F0502020204030204" pitchFamily="34" charset="0"/>
                <a:ea typeface="Times New Roman" panose="02020603050405020304" pitchFamily="18" charset="0"/>
              </a:rPr>
              <a:t>review task force </a:t>
            </a:r>
            <a:r>
              <a:rPr lang="en-US" sz="1800" dirty="0">
                <a:latin typeface="Calibri" panose="020F0502020204030204" pitchFamily="34" charset="0"/>
                <a:ea typeface="Times New Roman" panose="02020603050405020304" pitchFamily="18" charset="0"/>
              </a:rPr>
              <a:t>to study desirability of amending City Charter for 	purpose of 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creating independent redistricting commission. </a:t>
            </a:r>
          </a:p>
          <a:p>
            <a:pPr marL="457200" marR="0" indent="-457200" algn="l">
              <a:spcBef>
                <a:spcPts val="0"/>
              </a:spcBef>
              <a:spcAft>
                <a:spcPts val="0"/>
              </a:spcAft>
              <a:buAutoNum type="arabicPlain" startAt="2018"/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457200" marR="0" indent="-457200" algn="l">
              <a:spcBef>
                <a:spcPts val="0"/>
              </a:spcBef>
              <a:spcAft>
                <a:spcPts val="0"/>
              </a:spcAft>
              <a:buAutoNum type="arabicPlain" startAt="2019"/>
            </a:pP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	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City </a:t>
            </a:r>
            <a:r>
              <a:rPr lang="en-US" sz="18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ouncil declines to </a:t>
            </a:r>
            <a:r>
              <a:rPr lang="en-US" sz="18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appoint charter review task force 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but </a:t>
            </a:r>
            <a:r>
              <a:rPr lang="en-US" sz="18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expresses 	support for 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goal “to c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reate districts that, when drawn, provide the best  	opportunities to elect City Council members who </a:t>
            </a:r>
            <a:r>
              <a:rPr lang="en-US" sz="1800" b="1" dirty="0">
                <a:latin typeface="Calibri" panose="020F0502020204030204" pitchFamily="34" charset="0"/>
                <a:cs typeface="Calibri" panose="020F0502020204030204" pitchFamily="34" charset="0"/>
              </a:rPr>
              <a:t>reflect the diverse 	population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of the City.” 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</a:p>
          <a:p>
            <a:pPr marL="457200" marR="0" indent="-457200" algn="l">
              <a:spcBef>
                <a:spcPts val="0"/>
              </a:spcBef>
              <a:spcAft>
                <a:spcPts val="0"/>
              </a:spcAft>
              <a:buAutoNum type="arabicPlain" startAt="2019"/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algn="l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2020 	COVID-19 strikes United States, causing seven-month </a:t>
            </a:r>
            <a:r>
              <a:rPr lang="en-US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delay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in census 	and subsequent redistricting.</a:t>
            </a:r>
          </a:p>
          <a:p>
            <a:pPr marL="0" marR="0" algn="l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 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algn="l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2020 	City </a:t>
            </a:r>
            <a:r>
              <a:rPr lang="en-US" sz="1800" dirty="0">
                <a:latin typeface="Calibri" panose="020F0502020204030204" pitchFamily="34" charset="0"/>
                <a:ea typeface="Times New Roman" panose="02020603050405020304" pitchFamily="18" charset="0"/>
              </a:rPr>
              <a:t>C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ouncil appoints </a:t>
            </a:r>
            <a:r>
              <a:rPr lang="en-US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Redistricting </a:t>
            </a:r>
            <a:r>
              <a:rPr lang="en-US" sz="1800" b="1" dirty="0">
                <a:latin typeface="Calibri" panose="020F0502020204030204" pitchFamily="34" charset="0"/>
                <a:ea typeface="Times New Roman" panose="02020603050405020304" pitchFamily="18" charset="0"/>
              </a:rPr>
              <a:t>T</a:t>
            </a:r>
            <a:r>
              <a:rPr lang="en-US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ask </a:t>
            </a:r>
            <a:r>
              <a:rPr lang="en-US" sz="1800" b="1" dirty="0">
                <a:latin typeface="Calibri" panose="020F0502020204030204" pitchFamily="34" charset="0"/>
                <a:ea typeface="Times New Roman" panose="02020603050405020304" pitchFamily="18" charset="0"/>
              </a:rPr>
              <a:t>F</a:t>
            </a:r>
            <a:r>
              <a:rPr lang="en-US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orce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. 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B50B35-0671-4386-B8B6-6AE4401B31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3B1B1-3A7F-AE40-94E9-B6B723601248}" type="slidenum">
              <a:rPr lang="en-US" smtClean="0"/>
              <a:t>4</a:t>
            </a:fld>
            <a:endParaRPr lang="en-US" dirty="0"/>
          </a:p>
        </p:txBody>
      </p:sp>
      <p:pic>
        <p:nvPicPr>
          <p:cNvPr id="8" name="Picture 7" descr="An aerial view of a city&#10;&#10;Description automatically generated">
            <a:extLst>
              <a:ext uri="{FF2B5EF4-FFF2-40B4-BE49-F238E27FC236}">
                <a16:creationId xmlns:a16="http://schemas.microsoft.com/office/drawing/2014/main" id="{CDCA3A53-23B5-4998-8962-5633A1C6F5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0248" y="2438613"/>
            <a:ext cx="3323904" cy="248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86817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B103A7-883C-42A5-8763-93A1FFA9F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6872" y="363875"/>
            <a:ext cx="10458254" cy="592085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Redistricting Task Force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46BA4B-8C16-466D-8884-280703C0C0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3B1B1-3A7F-AE40-94E9-B6B723601248}" type="slidenum">
              <a:rPr lang="en-US" smtClean="0"/>
              <a:t>5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832E28D-12E9-4094-A647-7BA10FDEDE09}"/>
              </a:ext>
            </a:extLst>
          </p:cNvPr>
          <p:cNvSpPr txBox="1"/>
          <p:nvPr/>
        </p:nvSpPr>
        <p:spPr>
          <a:xfrm>
            <a:off x="151097" y="1166842"/>
            <a:ext cx="5863473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marR="0" indent="685800" defTabSz="763588">
              <a:spcBef>
                <a:spcPts val="0"/>
              </a:spcBef>
              <a:spcAft>
                <a:spcPts val="0"/>
              </a:spcAft>
              <a:tabLst>
                <a:tab pos="1371600" algn="l"/>
                <a:tab pos="1485900" algn="l"/>
              </a:tabLst>
            </a:pPr>
            <a:r>
              <a:rPr lang="en-US" sz="2400" u="sng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Members</a:t>
            </a:r>
          </a:p>
          <a:p>
            <a:pPr marL="228600" marR="0" indent="685800" defTabSz="763588">
              <a:spcBef>
                <a:spcPts val="0"/>
              </a:spcBef>
              <a:spcAft>
                <a:spcPts val="0"/>
              </a:spcAft>
              <a:tabLst>
                <a:tab pos="1371600" algn="l"/>
                <a:tab pos="1485900" algn="l"/>
              </a:tabLst>
            </a:pPr>
            <a:r>
              <a:rPr lang="en-US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Place 1:   	Lorraine Miller (Chair)</a:t>
            </a:r>
            <a:r>
              <a:rPr lang="en-US" sz="24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endParaRPr lang="en-US" sz="2400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228600" marR="0" indent="685800" defTabSz="763588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Place 2:   	Salvador Espino		</a:t>
            </a:r>
          </a:p>
          <a:p>
            <a:pPr marL="228600" marR="0" indent="685800">
              <a:spcBef>
                <a:spcPts val="0"/>
              </a:spcBef>
              <a:spcAft>
                <a:spcPts val="0"/>
              </a:spcAft>
              <a:tabLst>
                <a:tab pos="2290763" algn="l"/>
              </a:tabLst>
            </a:pPr>
            <a:r>
              <a:rPr lang="en-US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Place 3:   	Graham Norris		</a:t>
            </a:r>
          </a:p>
          <a:p>
            <a:pPr marL="228600" marR="0" indent="685800">
              <a:spcBef>
                <a:spcPts val="0"/>
              </a:spcBef>
              <a:spcAft>
                <a:spcPts val="0"/>
              </a:spcAft>
              <a:tabLst>
                <a:tab pos="2290763" algn="l"/>
              </a:tabLst>
            </a:pPr>
            <a:r>
              <a:rPr lang="en-US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Place 4:   	Craig Allen		</a:t>
            </a:r>
          </a:p>
          <a:p>
            <a:pPr marL="228600" marR="0" indent="685800">
              <a:spcBef>
                <a:spcPts val="0"/>
              </a:spcBef>
              <a:spcAft>
                <a:spcPts val="0"/>
              </a:spcAft>
              <a:tabLst>
                <a:tab pos="2290763" algn="l"/>
              </a:tabLst>
            </a:pPr>
            <a:r>
              <a:rPr lang="en-US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Place 5:   	Bert Williams		</a:t>
            </a:r>
          </a:p>
          <a:p>
            <a:pPr marL="228600" marR="0" indent="685800">
              <a:spcBef>
                <a:spcPts val="0"/>
              </a:spcBef>
              <a:spcAft>
                <a:spcPts val="0"/>
              </a:spcAft>
              <a:tabLst>
                <a:tab pos="2290763" algn="l"/>
              </a:tabLst>
            </a:pPr>
            <a:r>
              <a:rPr lang="en-US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Place 6:   	Linda Kennedy 	</a:t>
            </a:r>
          </a:p>
          <a:p>
            <a:pPr marL="228600" marR="0" indent="685800">
              <a:spcBef>
                <a:spcPts val="0"/>
              </a:spcBef>
              <a:spcAft>
                <a:spcPts val="0"/>
              </a:spcAft>
              <a:tabLst>
                <a:tab pos="2290763" algn="l"/>
              </a:tabLst>
            </a:pPr>
            <a:r>
              <a:rPr lang="en-US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Place 7:   	Tony DeVito		</a:t>
            </a:r>
          </a:p>
          <a:p>
            <a:pPr marL="228600" marR="0" indent="685800">
              <a:spcBef>
                <a:spcPts val="0"/>
              </a:spcBef>
              <a:spcAft>
                <a:spcPts val="0"/>
              </a:spcAft>
              <a:tabLst>
                <a:tab pos="2290763" algn="l"/>
              </a:tabLst>
            </a:pPr>
            <a:r>
              <a:rPr lang="en-US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Place 8:   	Tracy Scott		</a:t>
            </a:r>
          </a:p>
          <a:p>
            <a:pPr marL="228600" marR="0" indent="685800">
              <a:spcBef>
                <a:spcPts val="0"/>
              </a:spcBef>
              <a:spcAft>
                <a:spcPts val="0"/>
              </a:spcAft>
              <a:tabLst>
                <a:tab pos="2290763" algn="l"/>
              </a:tabLst>
            </a:pPr>
            <a:r>
              <a:rPr lang="en-US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Place 9:   	Kent Bradshaw	</a:t>
            </a:r>
          </a:p>
          <a:p>
            <a:pPr marL="228600" marR="0" indent="685800">
              <a:spcBef>
                <a:spcPts val="0"/>
              </a:spcBef>
              <a:spcAft>
                <a:spcPts val="0"/>
              </a:spcAft>
              <a:tabLst>
                <a:tab pos="2290763" algn="l"/>
              </a:tabLst>
            </a:pPr>
            <a:r>
              <a:rPr lang="en-US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Place 10: 	Bill Schur 		 </a:t>
            </a:r>
          </a:p>
          <a:p>
            <a:pPr indent="914400">
              <a:tabLst>
                <a:tab pos="2290763" algn="l"/>
              </a:tabLst>
            </a:pP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Place 11: 	Teresa Ayala</a:t>
            </a:r>
            <a:r>
              <a:rPr lang="en-US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	</a:t>
            </a:r>
            <a:endParaRPr lang="en-US" dirty="0"/>
          </a:p>
        </p:txBody>
      </p:sp>
      <p:pic>
        <p:nvPicPr>
          <p:cNvPr id="3" name="Picture 2" descr="Image result for 13-member board clip art">
            <a:hlinkClick r:id="rId2"/>
            <a:extLst>
              <a:ext uri="{FF2B5EF4-FFF2-40B4-BE49-F238E27FC236}">
                <a16:creationId xmlns:a16="http://schemas.microsoft.com/office/drawing/2014/main" id="{8E997871-A8EA-44A3-8976-AD2DAA1E7C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0976" y="4009166"/>
            <a:ext cx="2347186" cy="2347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FFD9550-BAC3-42A2-8C02-A736BB05BDD6}"/>
              </a:ext>
            </a:extLst>
          </p:cNvPr>
          <p:cNvSpPr txBox="1"/>
          <p:nvPr/>
        </p:nvSpPr>
        <p:spPr>
          <a:xfrm>
            <a:off x="6177432" y="1166842"/>
            <a:ext cx="5270417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u="sng" dirty="0">
                <a:latin typeface="Calibri" panose="020F0502020204030204" pitchFamily="34" charset="0"/>
                <a:cs typeface="Calibri" panose="020F0502020204030204" pitchFamily="34" charset="0"/>
              </a:rPr>
              <a:t>Staff</a:t>
            </a: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City Manager’s Office</a:t>
            </a: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City Secretary’s Office</a:t>
            </a: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Law </a:t>
            </a: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Planning and Data Analytics</a:t>
            </a: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Information Technology Solutions</a:t>
            </a: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Communications and Public Engagement</a:t>
            </a: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Diversity and Inclusion</a:t>
            </a:r>
            <a:endParaRPr lang="en-US" sz="2400" u="sng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66647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9AF553-AAB0-4C70-A6A5-A6889B2B01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731005"/>
            <a:ext cx="10515600" cy="656634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b="1" dirty="0"/>
              <a:t>Resolution No. 5259-08-2020, Appointing a Redistricting Task Force </a:t>
            </a: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Adopted August 4, 2020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6AEACE-4E8D-4F1A-9649-F606076572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2197639"/>
            <a:ext cx="6735417" cy="34373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“The Redistricting Task Force is charged with…advising the City Council about </a:t>
            </a:r>
            <a:r>
              <a:rPr lang="en-US" b="1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redistricting criteria and procedures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…”</a:t>
            </a: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  <a:effectLst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u="sng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Note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: The resolution contemplates that the </a:t>
            </a:r>
            <a:r>
              <a:rPr lang="en-US" b="1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City Council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, rather than an independent redistricting commission, will redraw Council district boundaries.  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186976-891E-4970-A921-18037B9002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3B1B1-3A7F-AE40-94E9-B6B723601248}" type="slidenum">
              <a:rPr lang="en-US" smtClean="0"/>
              <a:t>6</a:t>
            </a:fld>
            <a:endParaRPr lang="en-US" dirty="0"/>
          </a:p>
        </p:txBody>
      </p:sp>
      <p:pic>
        <p:nvPicPr>
          <p:cNvPr id="5" name="Picture 2" descr="120718_ProposedMap.png">
            <a:extLst>
              <a:ext uri="{FF2B5EF4-FFF2-40B4-BE49-F238E27FC236}">
                <a16:creationId xmlns:a16="http://schemas.microsoft.com/office/drawing/2014/main" id="{C1ACCF6E-602A-4B61-B09E-B4B469C401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8344" y="2197067"/>
            <a:ext cx="3243278" cy="3437875"/>
          </a:xfrm>
          <a:prstGeom prst="rect">
            <a:avLst/>
          </a:prstGeom>
          <a:noFill/>
          <a:ln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03250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240B10-5B43-40D1-91FE-2283C6B2CD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5994" y="483540"/>
            <a:ext cx="10340010" cy="689277"/>
          </a:xfrm>
        </p:spPr>
        <p:txBody>
          <a:bodyPr>
            <a:normAutofit/>
          </a:bodyPr>
          <a:lstStyle/>
          <a:p>
            <a:pPr algn="ctr"/>
            <a:r>
              <a:rPr lang="en-US" sz="3200" b="1" u="sng" dirty="0"/>
              <a:t>Why</a:t>
            </a:r>
            <a:r>
              <a:rPr lang="en-US" sz="3200" b="1" dirty="0"/>
              <a:t> are we redistricting?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201733-61B4-4B91-922E-DFEAE6B384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4325" y="1447924"/>
            <a:ext cx="10883348" cy="1772487"/>
          </a:xfrm>
        </p:spPr>
        <p:txBody>
          <a:bodyPr/>
          <a:lstStyle/>
          <a:p>
            <a:r>
              <a:rPr lang="en-US" dirty="0"/>
              <a:t>To ensure that districts contain roughly </a:t>
            </a:r>
            <a:r>
              <a:rPr lang="en-US" b="1" dirty="0"/>
              <a:t>equal populations </a:t>
            </a:r>
            <a:r>
              <a:rPr lang="en-US" dirty="0"/>
              <a:t>as required by federal law.</a:t>
            </a:r>
          </a:p>
          <a:p>
            <a:r>
              <a:rPr lang="en-US" dirty="0"/>
              <a:t>To create </a:t>
            </a:r>
            <a:r>
              <a:rPr lang="en-US" b="1" dirty="0"/>
              <a:t>two new districts, </a:t>
            </a:r>
            <a:r>
              <a:rPr lang="en-US" dirty="0"/>
              <a:t>as required by the City Charter, in view of Fort Worth’s rapid growth.  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8B25BC-9D8C-45F1-AB6E-C2E05F6617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3B1B1-3A7F-AE40-94E9-B6B723601248}" type="slidenum">
              <a:rPr lang="en-US" smtClean="0"/>
              <a:t>7</a:t>
            </a:fld>
            <a:endParaRPr lang="en-US" dirty="0"/>
          </a:p>
        </p:txBody>
      </p:sp>
      <p:pic>
        <p:nvPicPr>
          <p:cNvPr id="8" name="Picture 7" descr="A large building&#10;&#10;Description automatically generated">
            <a:extLst>
              <a:ext uri="{FF2B5EF4-FFF2-40B4-BE49-F238E27FC236}">
                <a16:creationId xmlns:a16="http://schemas.microsoft.com/office/drawing/2014/main" id="{BC132617-AB3D-4A56-A5EF-541C03B63D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3021" y="3580745"/>
            <a:ext cx="4512018" cy="2526730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9" name="Picture 8" descr="Romeo's Class Wiki - industrial and organizational psych">
            <a:extLst>
              <a:ext uri="{FF2B5EF4-FFF2-40B4-BE49-F238E27FC236}">
                <a16:creationId xmlns:a16="http://schemas.microsoft.com/office/drawing/2014/main" id="{30932CF4-269B-4253-A8AF-C2B096816A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9" y="3313760"/>
            <a:ext cx="4826000" cy="306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126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title"/>
          </p:nvPr>
        </p:nvSpPr>
        <p:spPr>
          <a:xfrm>
            <a:off x="6620757" y="680644"/>
            <a:ext cx="4681837" cy="646656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altLang="en-US" sz="3200" b="1" dirty="0">
                <a:cs typeface="Calibri" panose="020F0502020204030204" pitchFamily="34" charset="0"/>
              </a:rPr>
              <a:t>2018 Population</a:t>
            </a:r>
          </a:p>
        </p:txBody>
      </p:sp>
      <p:sp>
        <p:nvSpPr>
          <p:cNvPr id="4108" name="Text Box 14"/>
          <p:cNvSpPr txBox="1">
            <a:spLocks noChangeArrowheads="1"/>
          </p:cNvSpPr>
          <p:nvPr/>
        </p:nvSpPr>
        <p:spPr bwMode="auto">
          <a:xfrm>
            <a:off x="360210" y="6465585"/>
            <a:ext cx="7145338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1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Sources: U.S. Census Bureau, 7/1/2018 estimate; Fort Worth Planning &amp; Data Analytics, 2020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8108928"/>
              </p:ext>
            </p:extLst>
          </p:nvPr>
        </p:nvGraphicFramePr>
        <p:xfrm>
          <a:off x="889406" y="149467"/>
          <a:ext cx="4805820" cy="6274488"/>
        </p:xfrm>
        <a:graphic>
          <a:graphicData uri="http://schemas.openxmlformats.org/drawingml/2006/table">
            <a:tbl>
              <a:tblPr firstRow="1" firstCol="1" bandRow="1"/>
              <a:tblGrid>
                <a:gridCol w="5582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40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18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9698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6470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1131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Rank</a:t>
                      </a:r>
                      <a:endParaRPr lang="en-US" sz="12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9244" marR="49244" marT="49244" marB="49244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City</a:t>
                      </a:r>
                      <a:endParaRPr lang="en-US" sz="12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9244" marR="49244" marT="49244" marB="49244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2018</a:t>
                      </a:r>
                      <a:r>
                        <a:rPr lang="en-US" sz="1200" b="1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Population</a:t>
                      </a:r>
                      <a:endParaRPr lang="en-US" sz="12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9244" marR="49244" marT="49244" marB="49244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Percent Change,</a:t>
                      </a:r>
                      <a:endParaRPr lang="en-US" sz="12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2010-2018</a:t>
                      </a:r>
                      <a:endParaRPr lang="en-US" sz="12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9244" marR="49244" marT="49244" marB="49244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Population </a:t>
                      </a:r>
                    </a:p>
                    <a:p>
                      <a:pPr marL="0" marR="0" algn="ctr" defTabSz="9144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per Square Mile</a:t>
                      </a:r>
                    </a:p>
                  </a:txBody>
                  <a:tcPr marL="49244" marR="49244" marT="49244" marB="49244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905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13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9244" marR="49244" marT="49244" marB="49244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New York</a:t>
                      </a:r>
                      <a:endParaRPr lang="en-US" sz="13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9244" marR="49244" marT="49244" marB="49244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8,398,748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2.7%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27,961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905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13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9244" marR="49244" marT="49244" marB="49244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Los Angeles</a:t>
                      </a:r>
                      <a:endParaRPr lang="en-US" sz="13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9244" marR="49244" marT="49244" marB="49244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3,990,456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5.2%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8,515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905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13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9244" marR="49244" marT="49244" marB="49244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Chicago</a:t>
                      </a:r>
                      <a:endParaRPr lang="en-US" sz="13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9244" marR="49244" marT="49244" marB="49244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2,705,994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0.4%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11,901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905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US" sz="13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9244" marR="49244" marT="49244" marB="49244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Houston</a:t>
                      </a:r>
                      <a:endParaRPr lang="en-US" sz="13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9244" marR="49244" marT="49244" marB="49244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2,325,502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10.8%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3,651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905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US" sz="13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9244" marR="49244" marT="49244" marB="49244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Phoenix</a:t>
                      </a:r>
                      <a:endParaRPr lang="en-US" sz="13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9244" marR="49244" marT="49244" marB="49244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1,660,272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14.8%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3,207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905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US" sz="13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9244" marR="49244" marT="49244" marB="49244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Philadelphia</a:t>
                      </a:r>
                      <a:endParaRPr lang="en-US" sz="13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9244" marR="49244" marT="49244" marB="49244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1,584,138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3.8%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11,801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905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en-US" sz="13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9244" marR="49244" marT="49244" marB="49244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San Antonio</a:t>
                      </a:r>
                      <a:endParaRPr lang="en-US" sz="13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9244" marR="49244" marT="49244" marB="49244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1,532,233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15.4%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3,162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905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en-US" sz="13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9244" marR="49244" marT="49244" marB="49244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San Diego</a:t>
                      </a:r>
                      <a:endParaRPr lang="en-US" sz="13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9244" marR="49244" marT="49244" marB="49244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1,425,976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9.1%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4,380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905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en-US" sz="13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9244" marR="49244" marT="49244" marB="49244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Dallas</a:t>
                      </a:r>
                      <a:endParaRPr lang="en-US" sz="13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9244" marR="49244" marT="49244" marB="49244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1,345,047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12.3%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3,960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905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en-US" sz="13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9244" marR="49244" marT="49244" marB="49244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San Jose</a:t>
                      </a:r>
                      <a:endParaRPr lang="en-US" sz="13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9244" marR="49244" marT="49244" marB="49244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1,030,119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8.9%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5,817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7905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11</a:t>
                      </a:r>
                      <a:endParaRPr lang="en-US" sz="13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9244" marR="49244" marT="49244" marB="49244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Austin</a:t>
                      </a:r>
                    </a:p>
                  </a:txBody>
                  <a:tcPr marL="49244" marR="49244" marT="49244" marB="49244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964,254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22.0%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3,237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7905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12</a:t>
                      </a:r>
                      <a:endParaRPr lang="en-US" sz="13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9244" marR="49244" marT="49244" marB="49244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Jacksonville</a:t>
                      </a:r>
                    </a:p>
                  </a:txBody>
                  <a:tcPr marL="49244" marR="49244" marT="49244" marB="49244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903,889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10.0%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1,210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7905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13</a:t>
                      </a:r>
                      <a:endParaRPr lang="en-US" sz="13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9244" marR="49244" marT="49244" marB="49244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Fort Worth</a:t>
                      </a:r>
                    </a:p>
                  </a:txBody>
                  <a:tcPr marL="49244" marR="49244" marT="49244" marB="49244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895,008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20.8%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2,517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7905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14</a:t>
                      </a:r>
                      <a:endParaRPr lang="en-US" sz="13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9244" marR="49244" marT="49244" marB="49244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Columbus</a:t>
                      </a:r>
                    </a:p>
                  </a:txBody>
                  <a:tcPr marL="49244" marR="49244" marT="49244" marB="49244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892,533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13.4%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4,110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7905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15</a:t>
                      </a:r>
                      <a:endParaRPr lang="en-US" sz="13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9244" marR="49244" marT="49244" marB="49244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San Francisco</a:t>
                      </a:r>
                    </a:p>
                  </a:txBody>
                  <a:tcPr marL="49244" marR="49244" marT="49244" marB="49244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883,305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9.7%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18,846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7905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16</a:t>
                      </a:r>
                      <a:endParaRPr lang="en-US" sz="13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9244" marR="49244" marT="49244" marB="49244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Charlotte</a:t>
                      </a:r>
                    </a:p>
                  </a:txBody>
                  <a:tcPr marL="49244" marR="49244" marT="49244" marB="49244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872,498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19.3%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2,931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7905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17</a:t>
                      </a:r>
                      <a:endParaRPr lang="en-US" sz="13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9244" marR="49244" marT="49244" marB="49244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Indianapolis</a:t>
                      </a:r>
                    </a:p>
                  </a:txBody>
                  <a:tcPr marL="49244" marR="49244" marT="49244" marB="49244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867,125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5.7%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2,399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7905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18</a:t>
                      </a:r>
                      <a:endParaRPr lang="en-US" sz="13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9244" marR="49244" marT="49244" marB="49244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Seattle</a:t>
                      </a:r>
                    </a:p>
                  </a:txBody>
                  <a:tcPr marL="49244" marR="49244" marT="49244" marB="49244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744,955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22.4%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8,875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7905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19</a:t>
                      </a:r>
                      <a:endParaRPr lang="en-US" sz="13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9244" marR="49244" marT="49244" marB="49244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Denver</a:t>
                      </a:r>
                    </a:p>
                  </a:txBody>
                  <a:tcPr marL="49244" marR="49244" marT="49244" marB="49244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716,492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19.4%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4,683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7905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20</a:t>
                      </a:r>
                      <a:endParaRPr lang="en-US" sz="13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9244" marR="49244" marT="49244" marB="49244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Washington, DC</a:t>
                      </a:r>
                    </a:p>
                  </a:txBody>
                  <a:tcPr marL="49244" marR="49244" marT="49244" marB="49244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702,455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16.7%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11,506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38076" y="3790105"/>
            <a:ext cx="1051560" cy="7772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hilly" dir="t"/>
          </a:scene3d>
          <a:sp3d prstMaterial="plastic">
            <a:contourClr>
              <a:srgbClr val="969696"/>
            </a:contourClr>
          </a:sp3d>
        </p:spPr>
      </p:pic>
      <p:pic>
        <p:nvPicPr>
          <p:cNvPr id="7" name="Picture 6"/>
          <p:cNvPicPr>
            <a:picLocks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89518" y="3790105"/>
            <a:ext cx="1051560" cy="7772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hilly" dir="t"/>
          </a:scene3d>
          <a:sp3d prstMaterial="plastic">
            <a:contourClr>
              <a:srgbClr val="969696"/>
            </a:contourClr>
          </a:sp3d>
        </p:spPr>
      </p:pic>
      <p:pic>
        <p:nvPicPr>
          <p:cNvPr id="9" name="Picture 8"/>
          <p:cNvPicPr>
            <a:picLocks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15239" y="3790105"/>
            <a:ext cx="1051560" cy="7772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hilly" dir="t"/>
          </a:scene3d>
          <a:sp3d prstMaterial="plastic">
            <a:contourClr>
              <a:srgbClr val="969696"/>
            </a:contourClr>
          </a:sp3d>
        </p:spPr>
      </p:pic>
      <p:pic>
        <p:nvPicPr>
          <p:cNvPr id="10" name="Picture 9"/>
          <p:cNvPicPr>
            <a:picLocks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3797" y="3790105"/>
            <a:ext cx="1051560" cy="7772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hilly" dir="t"/>
          </a:scene3d>
          <a:sp3d prstMaterial="plastic">
            <a:contourClr>
              <a:srgbClr val="969696"/>
            </a:contourClr>
          </a:sp3d>
        </p:spPr>
      </p:pic>
      <p:pic>
        <p:nvPicPr>
          <p:cNvPr id="11" name="Picture 10"/>
          <p:cNvPicPr>
            <a:picLocks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40960" y="3790105"/>
            <a:ext cx="1051560" cy="7772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hilly" dir="t"/>
          </a:scene3d>
          <a:sp3d prstMaterial="plastic">
            <a:contourClr>
              <a:srgbClr val="969696"/>
            </a:contourClr>
          </a:sp3d>
        </p:spPr>
      </p:pic>
      <p:pic>
        <p:nvPicPr>
          <p:cNvPr id="12" name="Picture 11"/>
          <p:cNvPicPr>
            <a:picLocks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38076" y="4632192"/>
            <a:ext cx="1051560" cy="7772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hilly" dir="t"/>
          </a:scene3d>
          <a:sp3d prstMaterial="plastic">
            <a:contourClr>
              <a:srgbClr val="969696"/>
            </a:contourClr>
          </a:sp3d>
        </p:spPr>
      </p:pic>
      <p:pic>
        <p:nvPicPr>
          <p:cNvPr id="13" name="Picture 12"/>
          <p:cNvPicPr>
            <a:picLocks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3797" y="4632192"/>
            <a:ext cx="1051560" cy="7772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hilly" dir="t"/>
          </a:scene3d>
          <a:sp3d prstMaterial="plastic">
            <a:contourClr>
              <a:srgbClr val="969696"/>
            </a:contourClr>
          </a:sp3d>
        </p:spPr>
      </p:pic>
      <p:pic>
        <p:nvPicPr>
          <p:cNvPr id="14" name="Picture 13"/>
          <p:cNvPicPr>
            <a:picLocks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89518" y="4632192"/>
            <a:ext cx="1051560" cy="7772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hilly" dir="t"/>
          </a:scene3d>
          <a:sp3d prstMaterial="plastic">
            <a:contourClr>
              <a:srgbClr val="969696"/>
            </a:contourClr>
          </a:sp3d>
        </p:spPr>
      </p:pic>
      <p:pic>
        <p:nvPicPr>
          <p:cNvPr id="15" name="Picture 14"/>
          <p:cNvPicPr>
            <a:picLocks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15239" y="4632192"/>
            <a:ext cx="1051560" cy="7772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hilly" dir="t"/>
          </a:scene3d>
          <a:sp3d prstMaterial="plastic">
            <a:contourClr>
              <a:srgbClr val="969696"/>
            </a:contourClr>
          </a:sp3d>
        </p:spPr>
      </p:pic>
      <p:pic>
        <p:nvPicPr>
          <p:cNvPr id="18" name="Picture 17"/>
          <p:cNvPicPr>
            <a:picLocks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40960" y="4632192"/>
            <a:ext cx="1051560" cy="7772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hilly" dir="t"/>
          </a:scene3d>
          <a:sp3d prstMaterial="plastic">
            <a:contourClr>
              <a:srgbClr val="969696"/>
            </a:contourClr>
          </a:sp3d>
        </p:spPr>
      </p:pic>
      <p:pic>
        <p:nvPicPr>
          <p:cNvPr id="21" name="Picture 20"/>
          <p:cNvPicPr>
            <a:picLocks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38076" y="5474280"/>
            <a:ext cx="1051560" cy="7772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hilly" dir="t"/>
          </a:scene3d>
          <a:sp3d prstMaterial="plastic">
            <a:contourClr>
              <a:srgbClr val="969696"/>
            </a:contourClr>
          </a:sp3d>
        </p:spPr>
      </p:pic>
      <p:pic>
        <p:nvPicPr>
          <p:cNvPr id="23" name="Picture 22"/>
          <p:cNvPicPr>
            <a:picLocks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3797" y="5474280"/>
            <a:ext cx="1051560" cy="7772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hilly" dir="t"/>
          </a:scene3d>
          <a:sp3d prstMaterial="plastic">
            <a:contourClr>
              <a:srgbClr val="969696"/>
            </a:contourClr>
          </a:sp3d>
        </p:spPr>
      </p:pic>
      <p:pic>
        <p:nvPicPr>
          <p:cNvPr id="24" name="Picture 23"/>
          <p:cNvPicPr>
            <a:picLocks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40960" y="5474280"/>
            <a:ext cx="1051560" cy="7772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hilly" dir="t"/>
          </a:scene3d>
          <a:sp3d prstMaterial="plastic">
            <a:contourClr>
              <a:srgbClr val="969696"/>
            </a:contourClr>
          </a:sp3d>
        </p:spPr>
      </p:pic>
      <p:pic>
        <p:nvPicPr>
          <p:cNvPr id="25" name="Picture 24"/>
          <p:cNvPicPr>
            <a:picLocks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15239" y="5474280"/>
            <a:ext cx="1051560" cy="7772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hilly" dir="t"/>
          </a:scene3d>
          <a:sp3d prstMaterial="plastic">
            <a:contourClr>
              <a:srgbClr val="969696"/>
            </a:contourClr>
          </a:sp3d>
        </p:spPr>
      </p:pic>
      <p:pic>
        <p:nvPicPr>
          <p:cNvPr id="26" name="Picture 25"/>
          <p:cNvPicPr>
            <a:picLocks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89518" y="5474279"/>
            <a:ext cx="1051560" cy="777240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19050">
            <a:solidFill>
              <a:srgbClr val="FF6565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hilly" dir="t"/>
          </a:scene3d>
          <a:sp3d prstMaterial="plastic">
            <a:contourClr>
              <a:srgbClr val="969696"/>
            </a:contourClr>
          </a:sp3d>
        </p:spPr>
      </p:pic>
      <p:sp>
        <p:nvSpPr>
          <p:cNvPr id="27" name="Rectangle 26"/>
          <p:cNvSpPr/>
          <p:nvPr/>
        </p:nvSpPr>
        <p:spPr>
          <a:xfrm>
            <a:off x="6725528" y="1359724"/>
            <a:ext cx="462827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en-US" sz="2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Fort Worth ranks…</a:t>
            </a:r>
          </a:p>
          <a:p>
            <a:pPr marL="214313" indent="-214313">
              <a:buFont typeface="Arial" panose="020B0604020202020204" pitchFamily="34" charset="0"/>
              <a:buChar char="•"/>
              <a:defRPr/>
            </a:pPr>
            <a:r>
              <a:rPr lang="en-US" altLang="en-US" sz="24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3</a:t>
            </a:r>
            <a:r>
              <a:rPr lang="en-US" altLang="en-US" sz="2400" b="1" baseline="30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rd</a:t>
            </a:r>
            <a:r>
              <a:rPr lang="en-US" altLang="en-US" sz="24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 growth rate</a:t>
            </a:r>
          </a:p>
          <a:p>
            <a:pPr marL="214313" indent="-214313">
              <a:buFont typeface="Arial" panose="020B0604020202020204" pitchFamily="34" charset="0"/>
              <a:buChar char="•"/>
              <a:defRPr/>
            </a:pPr>
            <a:r>
              <a:rPr lang="en-US" altLang="en-US" sz="24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13</a:t>
            </a:r>
            <a:r>
              <a:rPr lang="en-US" altLang="en-US" sz="2400" b="1" baseline="30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altLang="en-US" sz="24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 population</a:t>
            </a:r>
          </a:p>
          <a:p>
            <a:pPr marL="214313" indent="-214313">
              <a:buFont typeface="Arial" panose="020B0604020202020204" pitchFamily="34" charset="0"/>
              <a:buChar char="•"/>
              <a:defRPr/>
            </a:pPr>
            <a:r>
              <a:rPr lang="en-US" altLang="en-US" sz="2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40</a:t>
            </a:r>
            <a:r>
              <a:rPr lang="en-US" altLang="en-US" sz="2400" baseline="30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altLang="en-US" sz="2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 density out of top 50 cities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3B1B1-3A7F-AE40-94E9-B6B72360124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39999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-1" y="459730"/>
            <a:ext cx="12192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Population Growth, 1950-2045:</a:t>
            </a:r>
          </a:p>
          <a:p>
            <a:pPr algn="ctr"/>
            <a:r>
              <a:rPr lang="en-US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Fort Worth, Dallas, and Arlington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992635" y="6499761"/>
            <a:ext cx="641747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prstClr val="black"/>
                </a:solidFill>
                <a:cs typeface="Arial" panose="020B0604020202020204" pitchFamily="34" charset="0"/>
              </a:rPr>
              <a:t>Sources: U.S. Census Bureau estimate for July 1, 2019; NCTCOG</a:t>
            </a:r>
          </a:p>
        </p:txBody>
      </p:sp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23238481"/>
              </p:ext>
            </p:extLst>
          </p:nvPr>
        </p:nvGraphicFramePr>
        <p:xfrm>
          <a:off x="0" y="1356745"/>
          <a:ext cx="12191999" cy="51642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4" name="Straight Connector 3"/>
          <p:cNvCxnSpPr/>
          <p:nvPr/>
        </p:nvCxnSpPr>
        <p:spPr>
          <a:xfrm flipH="1" flipV="1">
            <a:off x="8915247" y="3836696"/>
            <a:ext cx="1" cy="2038999"/>
          </a:xfrm>
          <a:prstGeom prst="line">
            <a:avLst/>
          </a:prstGeom>
          <a:ln w="19050">
            <a:solidFill>
              <a:srgbClr val="00A8A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8419947" y="3498142"/>
            <a:ext cx="990600" cy="338554"/>
          </a:xfrm>
          <a:prstGeom prst="rect">
            <a:avLst/>
          </a:prstGeom>
          <a:solidFill>
            <a:srgbClr val="FFFF00">
              <a:alpha val="42000"/>
            </a:srgbClr>
          </a:solidFill>
          <a:ln w="28575">
            <a:solidFill>
              <a:srgbClr val="00A8A4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prstClr val="black"/>
                </a:solidFill>
              </a:rPr>
              <a:t>909,585</a:t>
            </a:r>
            <a:endParaRPr lang="en-US" sz="1400" b="1" dirty="0">
              <a:solidFill>
                <a:prstClr val="black"/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 flipH="1" flipV="1">
            <a:off x="10127519" y="3449782"/>
            <a:ext cx="2" cy="2424106"/>
          </a:xfrm>
          <a:prstGeom prst="line">
            <a:avLst/>
          </a:prstGeom>
          <a:ln w="19050">
            <a:solidFill>
              <a:srgbClr val="00A8A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 flipV="1">
            <a:off x="11267053" y="3044536"/>
            <a:ext cx="2" cy="2826650"/>
          </a:xfrm>
          <a:prstGeom prst="line">
            <a:avLst/>
          </a:prstGeom>
          <a:ln w="19050">
            <a:solidFill>
              <a:srgbClr val="00A8A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9430730" y="3110851"/>
            <a:ext cx="1102939" cy="276999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prstClr val="black"/>
                </a:solidFill>
              </a:rPr>
              <a:t>1,125,000</a:t>
            </a:r>
            <a:endParaRPr lang="en-US" sz="1100" b="1" dirty="0">
              <a:solidFill>
                <a:prstClr val="black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0410105" y="2791702"/>
            <a:ext cx="1113788" cy="276999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prstClr val="black"/>
                </a:solidFill>
              </a:rPr>
              <a:t>1,316,000</a:t>
            </a:r>
            <a:endParaRPr lang="en-US" sz="1100" b="1" dirty="0">
              <a:solidFill>
                <a:prstClr val="black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3B1B1-3A7F-AE40-94E9-B6B72360124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46158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F98A16D8-8218-5342-865F-AC79C23665F5}" vid="{D8728D95-0F92-CA4B-8554-715FA25D87D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9FCB5F0195E2A43B0B9BDF9F27F14A9" ma:contentTypeVersion="8" ma:contentTypeDescription="Create a new document." ma:contentTypeScope="" ma:versionID="4ae52275be0f7412da8b426b46a9a866">
  <xsd:schema xmlns:xsd="http://www.w3.org/2001/XMLSchema" xmlns:xs="http://www.w3.org/2001/XMLSchema" xmlns:p="http://schemas.microsoft.com/office/2006/metadata/properties" xmlns:ns3="3cf01632-196d-4a0a-87ca-9a35a2048e04" targetNamespace="http://schemas.microsoft.com/office/2006/metadata/properties" ma:root="true" ma:fieldsID="9573fe328d67a6cc85a382832e0b2b12" ns3:_="">
    <xsd:import namespace="3cf01632-196d-4a0a-87ca-9a35a2048e0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cf01632-196d-4a0a-87ca-9a35a2048e0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767F942-08BB-46E9-BCB0-0CD9B5A4D4F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15D5DA5-F0A4-4280-B59A-AD8885F813FF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3cf01632-196d-4a0a-87ca-9a35a2048e04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DF32068D-D8B2-47EC-B4FA-25BA5C3C722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cf01632-196d-4a0a-87ca-9a35a2048e0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Swoosh_Default_PowerpointTemplate</Template>
  <TotalTime>11893</TotalTime>
  <Words>1665</Words>
  <Application>Microsoft Office PowerPoint</Application>
  <PresentationFormat>Widescreen</PresentationFormat>
  <Paragraphs>341</Paragraphs>
  <Slides>22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Calibri</vt:lpstr>
      <vt:lpstr>Courier New</vt:lpstr>
      <vt:lpstr>Office Theme</vt:lpstr>
      <vt:lpstr>REDISTRICTING 101</vt:lpstr>
      <vt:lpstr>Topics </vt:lpstr>
      <vt:lpstr>Brief History</vt:lpstr>
      <vt:lpstr>Brief History (continued)</vt:lpstr>
      <vt:lpstr>Redistricting Task Force</vt:lpstr>
      <vt:lpstr>Resolution No. 5259-08-2020, Appointing a Redistricting Task Force Adopted August 4, 2020</vt:lpstr>
      <vt:lpstr>Why are we redistricting?</vt:lpstr>
      <vt:lpstr>2018 Population</vt:lpstr>
      <vt:lpstr>PowerPoint Presentation</vt:lpstr>
      <vt:lpstr>PowerPoint Presentation</vt:lpstr>
      <vt:lpstr>Two Broad Goals</vt:lpstr>
      <vt:lpstr>Practices to Prevent Gerrymandering and Promote Diversity</vt:lpstr>
      <vt:lpstr> No Packing or Cracking</vt:lpstr>
      <vt:lpstr>Five of eight current districts are minority opportunity districts, including two majority-Hispanic districts. </vt:lpstr>
      <vt:lpstr>Compactness </vt:lpstr>
      <vt:lpstr>Compactness Scores of Current Council Districts  Districts 3 and 7 scores &lt; 0.050. </vt:lpstr>
      <vt:lpstr>Draft Redistricting Criteria</vt:lpstr>
      <vt:lpstr>PowerPoint Presentation</vt:lpstr>
      <vt:lpstr>Task Force Schedule, August – December 2020</vt:lpstr>
      <vt:lpstr>Task Force Schedule, January – March 2021</vt:lpstr>
      <vt:lpstr>Redistricting Schedule, April 2021 – May 2023</vt:lpstr>
      <vt:lpstr>   Questions?  </vt:lpstr>
    </vt:vector>
  </TitlesOfParts>
  <Company>City of Fort Worth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Burrell, Brittany</dc:creator>
  <cp:lastModifiedBy>Costa, Fernando</cp:lastModifiedBy>
  <cp:revision>183</cp:revision>
  <cp:lastPrinted>2021-01-01T22:28:03Z</cp:lastPrinted>
  <dcterms:created xsi:type="dcterms:W3CDTF">2017-06-20T13:55:57Z</dcterms:created>
  <dcterms:modified xsi:type="dcterms:W3CDTF">2021-01-04T17:56:44Z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0x010100C9FCB5F0195E2A43B0B9BDF9F27F14A9</vt:lpwstr>
  </property>
</Properties>
</file>