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  <p:sldMasterId id="2147483806" r:id="rId6"/>
    <p:sldMasterId id="2147483838" r:id="rId7"/>
    <p:sldMasterId id="2147483854" r:id="rId8"/>
    <p:sldMasterId id="2147483875" r:id="rId9"/>
  </p:sldMasterIdLst>
  <p:notesMasterIdLst>
    <p:notesMasterId r:id="rId45"/>
  </p:notesMasterIdLst>
  <p:sldIdLst>
    <p:sldId id="284" r:id="rId10"/>
    <p:sldId id="258" r:id="rId11"/>
    <p:sldId id="462" r:id="rId12"/>
    <p:sldId id="2147471232" r:id="rId13"/>
    <p:sldId id="753" r:id="rId14"/>
    <p:sldId id="754" r:id="rId15"/>
    <p:sldId id="761" r:id="rId16"/>
    <p:sldId id="763" r:id="rId17"/>
    <p:sldId id="416" r:id="rId18"/>
    <p:sldId id="515" r:id="rId19"/>
    <p:sldId id="2147471226" r:id="rId20"/>
    <p:sldId id="468" r:id="rId21"/>
    <p:sldId id="412" r:id="rId22"/>
    <p:sldId id="448" r:id="rId23"/>
    <p:sldId id="437" r:id="rId24"/>
    <p:sldId id="433" r:id="rId25"/>
    <p:sldId id="2147471233" r:id="rId26"/>
    <p:sldId id="2147471236" r:id="rId27"/>
    <p:sldId id="2147471240" r:id="rId28"/>
    <p:sldId id="2147471235" r:id="rId29"/>
    <p:sldId id="2147471238" r:id="rId30"/>
    <p:sldId id="2147471237" r:id="rId31"/>
    <p:sldId id="442" r:id="rId32"/>
    <p:sldId id="851" r:id="rId33"/>
    <p:sldId id="444" r:id="rId34"/>
    <p:sldId id="474" r:id="rId35"/>
    <p:sldId id="517" r:id="rId36"/>
    <p:sldId id="520" r:id="rId37"/>
    <p:sldId id="2147471230" r:id="rId38"/>
    <p:sldId id="2147471241" r:id="rId39"/>
    <p:sldId id="2147471242" r:id="rId40"/>
    <p:sldId id="497" r:id="rId41"/>
    <p:sldId id="435" r:id="rId42"/>
    <p:sldId id="2147471227" r:id="rId43"/>
    <p:sldId id="27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, Nathan" initials="GN" lastIdx="9" clrIdx="0">
    <p:extLst>
      <p:ext uri="{19B8F6BF-5375-455C-9EA6-DF929625EA0E}">
        <p15:presenceInfo xmlns:p15="http://schemas.microsoft.com/office/powerpoint/2012/main" userId="S-1-5-21-13641068-483087845-1663972903-90849" providerId="AD"/>
      </p:ext>
    </p:extLst>
  </p:cmAuthor>
  <p:cmAuthor id="2" name="Hailey, Meagan" initials="HM" lastIdx="5" clrIdx="1">
    <p:extLst>
      <p:ext uri="{19B8F6BF-5375-455C-9EA6-DF929625EA0E}">
        <p15:presenceInfo xmlns:p15="http://schemas.microsoft.com/office/powerpoint/2012/main" userId="S-1-5-21-13641068-483087845-1663972903-1120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5B0C-E301-48EC-874F-F67536A6EA56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A2497DB-D0EE-479F-908E-66AD9D4F1F45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Online Access To Enroll via our online system cfwbenefits.com Starts October 7th </a:t>
          </a:r>
        </a:p>
      </dgm:t>
    </dgm:pt>
    <dgm:pt modelId="{663C5E46-7D69-49EB-8DA6-8A3E3BA1F3F3}" type="parTrans" cxnId="{8DE2D0D4-9680-47BD-BE8A-B31DBD8D5969}">
      <dgm:prSet/>
      <dgm:spPr/>
      <dgm:t>
        <a:bodyPr/>
        <a:lstStyle/>
        <a:p>
          <a:endParaRPr lang="en-US"/>
        </a:p>
      </dgm:t>
    </dgm:pt>
    <dgm:pt modelId="{65AFB002-AB3D-4CC0-9713-B58FA7851F51}" type="sibTrans" cxnId="{8DE2D0D4-9680-47BD-BE8A-B31DBD8D5969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6FDD6993-3D24-462E-8EB3-8E14A450F690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Open Enrollment Deadline for </a:t>
          </a:r>
          <a:r>
            <a:rPr lang="en-US" b="1" u="sng" dirty="0"/>
            <a:t>ALL</a:t>
          </a:r>
          <a:r>
            <a:rPr lang="en-US" dirty="0"/>
            <a:t> Plans is October 25, 2024, 11:59 pm</a:t>
          </a:r>
        </a:p>
      </dgm:t>
    </dgm:pt>
    <dgm:pt modelId="{A22C62CB-B751-4131-8BAB-60B4024372E7}" type="parTrans" cxnId="{FCBAFE17-FA8F-4194-A43F-4FB5D85DAA17}">
      <dgm:prSet/>
      <dgm:spPr/>
      <dgm:t>
        <a:bodyPr/>
        <a:lstStyle/>
        <a:p>
          <a:endParaRPr lang="en-US"/>
        </a:p>
      </dgm:t>
    </dgm:pt>
    <dgm:pt modelId="{02A2FC9B-C13A-447D-A2C4-4FBE476F986F}" type="sibTrans" cxnId="{FCBAFE17-FA8F-4194-A43F-4FB5D85DAA17}">
      <dgm:prSet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2BE1B3B-6D79-4841-BFFB-9E6AA1915868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Changes Are Effective January 1, 2025</a:t>
          </a:r>
        </a:p>
      </dgm:t>
    </dgm:pt>
    <dgm:pt modelId="{20A0BDA8-C98B-47F4-980E-C165207C4B29}" type="parTrans" cxnId="{5ADED4EB-C265-45AE-842F-2CB97E4C6079}">
      <dgm:prSet/>
      <dgm:spPr/>
      <dgm:t>
        <a:bodyPr/>
        <a:lstStyle/>
        <a:p>
          <a:endParaRPr lang="en-US"/>
        </a:p>
      </dgm:t>
    </dgm:pt>
    <dgm:pt modelId="{9D7BB0B4-8420-4F31-910D-04D7D9806698}" type="sibTrans" cxnId="{5ADED4EB-C265-45AE-842F-2CB97E4C6079}">
      <dgm:prSet/>
      <dgm:spPr/>
      <dgm:t>
        <a:bodyPr/>
        <a:lstStyle/>
        <a:p>
          <a:endParaRPr lang="en-US"/>
        </a:p>
      </dgm:t>
    </dgm:pt>
    <dgm:pt modelId="{9113F4D2-98CB-4466-88A5-48D17072C197}" type="pres">
      <dgm:prSet presAssocID="{F61A5B0C-E301-48EC-874F-F67536A6EA56}" presName="outerComposite" presStyleCnt="0">
        <dgm:presLayoutVars>
          <dgm:chMax val="5"/>
          <dgm:dir/>
          <dgm:resizeHandles val="exact"/>
        </dgm:presLayoutVars>
      </dgm:prSet>
      <dgm:spPr/>
    </dgm:pt>
    <dgm:pt modelId="{AFDDC66B-E9C5-4A7E-994B-DA39D1F4AD0C}" type="pres">
      <dgm:prSet presAssocID="{F61A5B0C-E301-48EC-874F-F67536A6EA56}" presName="dummyMaxCanvas" presStyleCnt="0">
        <dgm:presLayoutVars/>
      </dgm:prSet>
      <dgm:spPr/>
    </dgm:pt>
    <dgm:pt modelId="{8E1AAE76-CD81-4732-BD00-43D20F83FC66}" type="pres">
      <dgm:prSet presAssocID="{F61A5B0C-E301-48EC-874F-F67536A6EA56}" presName="ThreeNodes_1" presStyleLbl="node1" presStyleIdx="0" presStyleCnt="3">
        <dgm:presLayoutVars>
          <dgm:bulletEnabled val="1"/>
        </dgm:presLayoutVars>
      </dgm:prSet>
      <dgm:spPr/>
    </dgm:pt>
    <dgm:pt modelId="{95C875C2-D67C-4B26-AE5A-BCCF97319DBF}" type="pres">
      <dgm:prSet presAssocID="{F61A5B0C-E301-48EC-874F-F67536A6EA56}" presName="ThreeNodes_2" presStyleLbl="node1" presStyleIdx="1" presStyleCnt="3">
        <dgm:presLayoutVars>
          <dgm:bulletEnabled val="1"/>
        </dgm:presLayoutVars>
      </dgm:prSet>
      <dgm:spPr/>
    </dgm:pt>
    <dgm:pt modelId="{4134ED66-D21E-415D-8415-9327B3166547}" type="pres">
      <dgm:prSet presAssocID="{F61A5B0C-E301-48EC-874F-F67536A6EA56}" presName="ThreeNodes_3" presStyleLbl="node1" presStyleIdx="2" presStyleCnt="3">
        <dgm:presLayoutVars>
          <dgm:bulletEnabled val="1"/>
        </dgm:presLayoutVars>
      </dgm:prSet>
      <dgm:spPr/>
    </dgm:pt>
    <dgm:pt modelId="{AF52F75A-74EB-4F6D-81A2-324309A903B0}" type="pres">
      <dgm:prSet presAssocID="{F61A5B0C-E301-48EC-874F-F67536A6EA56}" presName="ThreeConn_1-2" presStyleLbl="fgAccFollowNode1" presStyleIdx="0" presStyleCnt="2">
        <dgm:presLayoutVars>
          <dgm:bulletEnabled val="1"/>
        </dgm:presLayoutVars>
      </dgm:prSet>
      <dgm:spPr/>
    </dgm:pt>
    <dgm:pt modelId="{BFC74530-2E65-4CD8-A43E-DB1A467D4613}" type="pres">
      <dgm:prSet presAssocID="{F61A5B0C-E301-48EC-874F-F67536A6EA56}" presName="ThreeConn_2-3" presStyleLbl="fgAccFollowNode1" presStyleIdx="1" presStyleCnt="2">
        <dgm:presLayoutVars>
          <dgm:bulletEnabled val="1"/>
        </dgm:presLayoutVars>
      </dgm:prSet>
      <dgm:spPr/>
    </dgm:pt>
    <dgm:pt modelId="{F33C5096-D7E3-4EFB-8F3E-8633203127F3}" type="pres">
      <dgm:prSet presAssocID="{F61A5B0C-E301-48EC-874F-F67536A6EA56}" presName="ThreeNodes_1_text" presStyleLbl="node1" presStyleIdx="2" presStyleCnt="3">
        <dgm:presLayoutVars>
          <dgm:bulletEnabled val="1"/>
        </dgm:presLayoutVars>
      </dgm:prSet>
      <dgm:spPr/>
    </dgm:pt>
    <dgm:pt modelId="{2B0C1DB0-2F52-4B49-B4EF-530205D3DFE6}" type="pres">
      <dgm:prSet presAssocID="{F61A5B0C-E301-48EC-874F-F67536A6EA56}" presName="ThreeNodes_2_text" presStyleLbl="node1" presStyleIdx="2" presStyleCnt="3">
        <dgm:presLayoutVars>
          <dgm:bulletEnabled val="1"/>
        </dgm:presLayoutVars>
      </dgm:prSet>
      <dgm:spPr/>
    </dgm:pt>
    <dgm:pt modelId="{7EDFFA63-44CD-4B4B-9CEB-9A811B2FC064}" type="pres">
      <dgm:prSet presAssocID="{F61A5B0C-E301-48EC-874F-F67536A6EA5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7588401-2FEA-4BEE-AC16-3D1EFAC965CC}" type="presOf" srcId="{6FDD6993-3D24-462E-8EB3-8E14A450F690}" destId="{2B0C1DB0-2F52-4B49-B4EF-530205D3DFE6}" srcOrd="1" destOrd="0" presId="urn:microsoft.com/office/officeart/2005/8/layout/vProcess5"/>
    <dgm:cxn modelId="{F70E3805-AA3D-45E5-BFB4-DFE05DF01AF3}" type="presOf" srcId="{92BE1B3B-6D79-4841-BFFB-9E6AA1915868}" destId="{7EDFFA63-44CD-4B4B-9CEB-9A811B2FC064}" srcOrd="1" destOrd="0" presId="urn:microsoft.com/office/officeart/2005/8/layout/vProcess5"/>
    <dgm:cxn modelId="{FCBAFE17-FA8F-4194-A43F-4FB5D85DAA17}" srcId="{F61A5B0C-E301-48EC-874F-F67536A6EA56}" destId="{6FDD6993-3D24-462E-8EB3-8E14A450F690}" srcOrd="1" destOrd="0" parTransId="{A22C62CB-B751-4131-8BAB-60B4024372E7}" sibTransId="{02A2FC9B-C13A-447D-A2C4-4FBE476F986F}"/>
    <dgm:cxn modelId="{EFB59136-BBC4-4F6C-97C5-D1BDD932E255}" type="presOf" srcId="{92BE1B3B-6D79-4841-BFFB-9E6AA1915868}" destId="{4134ED66-D21E-415D-8415-9327B3166547}" srcOrd="0" destOrd="0" presId="urn:microsoft.com/office/officeart/2005/8/layout/vProcess5"/>
    <dgm:cxn modelId="{FAE4B66F-C330-4BAF-912B-DC8F4B93A408}" type="presOf" srcId="{65AFB002-AB3D-4CC0-9713-B58FA7851F51}" destId="{AF52F75A-74EB-4F6D-81A2-324309A903B0}" srcOrd="0" destOrd="0" presId="urn:microsoft.com/office/officeart/2005/8/layout/vProcess5"/>
    <dgm:cxn modelId="{D5E9F452-134C-487D-BC0C-52EC3C1C34B2}" type="presOf" srcId="{F61A5B0C-E301-48EC-874F-F67536A6EA56}" destId="{9113F4D2-98CB-4466-88A5-48D17072C197}" srcOrd="0" destOrd="0" presId="urn:microsoft.com/office/officeart/2005/8/layout/vProcess5"/>
    <dgm:cxn modelId="{50A27F7C-70A7-4814-9397-555BF6BBB735}" type="presOf" srcId="{02A2FC9B-C13A-447D-A2C4-4FBE476F986F}" destId="{BFC74530-2E65-4CD8-A43E-DB1A467D4613}" srcOrd="0" destOrd="0" presId="urn:microsoft.com/office/officeart/2005/8/layout/vProcess5"/>
    <dgm:cxn modelId="{A0B2A78B-7AB8-4355-8CAF-3E2C4FC53E2B}" type="presOf" srcId="{BA2497DB-D0EE-479F-908E-66AD9D4F1F45}" destId="{F33C5096-D7E3-4EFB-8F3E-8633203127F3}" srcOrd="1" destOrd="0" presId="urn:microsoft.com/office/officeart/2005/8/layout/vProcess5"/>
    <dgm:cxn modelId="{8DE2D0D4-9680-47BD-BE8A-B31DBD8D5969}" srcId="{F61A5B0C-E301-48EC-874F-F67536A6EA56}" destId="{BA2497DB-D0EE-479F-908E-66AD9D4F1F45}" srcOrd="0" destOrd="0" parTransId="{663C5E46-7D69-49EB-8DA6-8A3E3BA1F3F3}" sibTransId="{65AFB002-AB3D-4CC0-9713-B58FA7851F51}"/>
    <dgm:cxn modelId="{58E890DC-93E2-4634-A8AD-D51F8CD2D102}" type="presOf" srcId="{BA2497DB-D0EE-479F-908E-66AD9D4F1F45}" destId="{8E1AAE76-CD81-4732-BD00-43D20F83FC66}" srcOrd="0" destOrd="0" presId="urn:microsoft.com/office/officeart/2005/8/layout/vProcess5"/>
    <dgm:cxn modelId="{4F18A3E6-125D-4E94-86F3-986FBEFC0403}" type="presOf" srcId="{6FDD6993-3D24-462E-8EB3-8E14A450F690}" destId="{95C875C2-D67C-4B26-AE5A-BCCF97319DBF}" srcOrd="0" destOrd="0" presId="urn:microsoft.com/office/officeart/2005/8/layout/vProcess5"/>
    <dgm:cxn modelId="{5ADED4EB-C265-45AE-842F-2CB97E4C6079}" srcId="{F61A5B0C-E301-48EC-874F-F67536A6EA56}" destId="{92BE1B3B-6D79-4841-BFFB-9E6AA1915868}" srcOrd="2" destOrd="0" parTransId="{20A0BDA8-C98B-47F4-980E-C165207C4B29}" sibTransId="{9D7BB0B4-8420-4F31-910D-04D7D9806698}"/>
    <dgm:cxn modelId="{60682FF5-4F40-446F-B783-DA15B37F08A2}" type="presParOf" srcId="{9113F4D2-98CB-4466-88A5-48D17072C197}" destId="{AFDDC66B-E9C5-4A7E-994B-DA39D1F4AD0C}" srcOrd="0" destOrd="0" presId="urn:microsoft.com/office/officeart/2005/8/layout/vProcess5"/>
    <dgm:cxn modelId="{E7F83060-F0F9-496E-B79A-9BA38988B5CC}" type="presParOf" srcId="{9113F4D2-98CB-4466-88A5-48D17072C197}" destId="{8E1AAE76-CD81-4732-BD00-43D20F83FC66}" srcOrd="1" destOrd="0" presId="urn:microsoft.com/office/officeart/2005/8/layout/vProcess5"/>
    <dgm:cxn modelId="{493DC587-9350-4604-B28B-089249B808A7}" type="presParOf" srcId="{9113F4D2-98CB-4466-88A5-48D17072C197}" destId="{95C875C2-D67C-4B26-AE5A-BCCF97319DBF}" srcOrd="2" destOrd="0" presId="urn:microsoft.com/office/officeart/2005/8/layout/vProcess5"/>
    <dgm:cxn modelId="{49C613F6-21CF-496D-AD4C-441AF2A33975}" type="presParOf" srcId="{9113F4D2-98CB-4466-88A5-48D17072C197}" destId="{4134ED66-D21E-415D-8415-9327B3166547}" srcOrd="3" destOrd="0" presId="urn:microsoft.com/office/officeart/2005/8/layout/vProcess5"/>
    <dgm:cxn modelId="{331201AC-A568-416E-965F-C072BD69C014}" type="presParOf" srcId="{9113F4D2-98CB-4466-88A5-48D17072C197}" destId="{AF52F75A-74EB-4F6D-81A2-324309A903B0}" srcOrd="4" destOrd="0" presId="urn:microsoft.com/office/officeart/2005/8/layout/vProcess5"/>
    <dgm:cxn modelId="{08F62202-7E84-402D-9E6C-07FBAF45420E}" type="presParOf" srcId="{9113F4D2-98CB-4466-88A5-48D17072C197}" destId="{BFC74530-2E65-4CD8-A43E-DB1A467D4613}" srcOrd="5" destOrd="0" presId="urn:microsoft.com/office/officeart/2005/8/layout/vProcess5"/>
    <dgm:cxn modelId="{ED702428-3601-44DF-BC65-B2CB88834B2C}" type="presParOf" srcId="{9113F4D2-98CB-4466-88A5-48D17072C197}" destId="{F33C5096-D7E3-4EFB-8F3E-8633203127F3}" srcOrd="6" destOrd="0" presId="urn:microsoft.com/office/officeart/2005/8/layout/vProcess5"/>
    <dgm:cxn modelId="{E4BAA4CF-A160-45A3-BB3B-5DC93DAD0FAB}" type="presParOf" srcId="{9113F4D2-98CB-4466-88A5-48D17072C197}" destId="{2B0C1DB0-2F52-4B49-B4EF-530205D3DFE6}" srcOrd="7" destOrd="0" presId="urn:microsoft.com/office/officeart/2005/8/layout/vProcess5"/>
    <dgm:cxn modelId="{55C1A1AC-C566-41FF-B5A5-240A10BDB6EA}" type="presParOf" srcId="{9113F4D2-98CB-4466-88A5-48D17072C197}" destId="{7EDFFA63-44CD-4B4B-9CEB-9A811B2FC06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803B3B-2D32-4C51-A6C7-748CCD5C0881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A3CA85-6C9C-400D-86DA-01B43220F59B}">
      <dgm:prSet phldrT="[Tex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INSURANCE TERMS </a:t>
          </a:r>
        </a:p>
      </dgm:t>
    </dgm:pt>
    <dgm:pt modelId="{7CBD84C9-0063-4888-A59B-56A54FC4C456}" type="parTrans" cxnId="{2B2CC5FD-D02C-4CC1-B163-767CA0B97954}">
      <dgm:prSet/>
      <dgm:spPr/>
      <dgm:t>
        <a:bodyPr/>
        <a:lstStyle/>
        <a:p>
          <a:endParaRPr lang="en-US"/>
        </a:p>
      </dgm:t>
    </dgm:pt>
    <dgm:pt modelId="{75F62D88-3EB8-49DE-BC45-A14A0D0CB22D}" type="sibTrans" cxnId="{2B2CC5FD-D02C-4CC1-B163-767CA0B97954}">
      <dgm:prSet/>
      <dgm:spPr/>
      <dgm:t>
        <a:bodyPr/>
        <a:lstStyle/>
        <a:p>
          <a:endParaRPr lang="en-US"/>
        </a:p>
      </dgm:t>
    </dgm:pt>
    <dgm:pt modelId="{F28F1BD4-2FBB-4109-96E3-B4239043AB46}">
      <dgm:prSet phldrT="[Text]" custT="1"/>
      <dgm:spPr/>
      <dgm:t>
        <a:bodyPr/>
        <a:lstStyle/>
        <a:p>
          <a:r>
            <a:rPr lang="en-US" sz="3600" dirty="0"/>
            <a:t>Copayment </a:t>
          </a:r>
        </a:p>
      </dgm:t>
    </dgm:pt>
    <dgm:pt modelId="{96B2BE94-78D0-4CAA-AD0B-2DF5FC12DD44}" type="parTrans" cxnId="{ECB93C2D-643B-4A2E-86F3-FB20362BEAA9}">
      <dgm:prSet/>
      <dgm:spPr/>
      <dgm:t>
        <a:bodyPr/>
        <a:lstStyle/>
        <a:p>
          <a:endParaRPr lang="en-US"/>
        </a:p>
      </dgm:t>
    </dgm:pt>
    <dgm:pt modelId="{08CF0D6B-3ED8-451D-A0EB-DB244F09A266}" type="sibTrans" cxnId="{ECB93C2D-643B-4A2E-86F3-FB20362BEAA9}">
      <dgm:prSet/>
      <dgm:spPr/>
      <dgm:t>
        <a:bodyPr/>
        <a:lstStyle/>
        <a:p>
          <a:endParaRPr lang="en-US"/>
        </a:p>
      </dgm:t>
    </dgm:pt>
    <dgm:pt modelId="{86B8B021-A9E1-46F9-A4D4-A5E4A3ACF5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dirty="0"/>
            <a:t>Deductible</a:t>
          </a:r>
          <a:r>
            <a:rPr lang="en-US" sz="3100" dirty="0"/>
            <a:t> </a:t>
          </a:r>
        </a:p>
      </dgm:t>
    </dgm:pt>
    <dgm:pt modelId="{0E604701-B8EF-49DD-8F34-7CB35E6000B5}" type="parTrans" cxnId="{55A7DFCB-349E-47D7-8D8C-787CB127B05F}">
      <dgm:prSet/>
      <dgm:spPr/>
      <dgm:t>
        <a:bodyPr/>
        <a:lstStyle/>
        <a:p>
          <a:endParaRPr lang="en-US"/>
        </a:p>
      </dgm:t>
    </dgm:pt>
    <dgm:pt modelId="{082ED2A5-5C11-40E6-9BE5-1F8DF98FC5D8}" type="sibTrans" cxnId="{55A7DFCB-349E-47D7-8D8C-787CB127B05F}">
      <dgm:prSet/>
      <dgm:spPr/>
      <dgm:t>
        <a:bodyPr/>
        <a:lstStyle/>
        <a:p>
          <a:endParaRPr lang="en-US"/>
        </a:p>
      </dgm:t>
    </dgm:pt>
    <dgm:pt modelId="{0D0460E9-1921-4BD0-B8A1-2BA1A60B61F4}">
      <dgm:prSet phldrT="[Text]" custT="1"/>
      <dgm:spPr/>
      <dgm:t>
        <a:bodyPr/>
        <a:lstStyle/>
        <a:p>
          <a:endParaRPr lang="en-US" sz="3100" dirty="0"/>
        </a:p>
      </dgm:t>
    </dgm:pt>
    <dgm:pt modelId="{45DCC461-81E0-486A-84BF-6A04800B56AF}" type="parTrans" cxnId="{159F5A6A-2151-4063-B43B-8C28F06D999C}">
      <dgm:prSet/>
      <dgm:spPr/>
      <dgm:t>
        <a:bodyPr/>
        <a:lstStyle/>
        <a:p>
          <a:endParaRPr lang="en-US"/>
        </a:p>
      </dgm:t>
    </dgm:pt>
    <dgm:pt modelId="{9B7EFF5B-0F17-4481-9418-5F2B261C841E}" type="sibTrans" cxnId="{159F5A6A-2151-4063-B43B-8C28F06D999C}">
      <dgm:prSet/>
      <dgm:spPr/>
      <dgm:t>
        <a:bodyPr/>
        <a:lstStyle/>
        <a:p>
          <a:endParaRPr lang="en-US"/>
        </a:p>
      </dgm:t>
    </dgm:pt>
    <dgm:pt modelId="{DB21E9E2-18A0-44B4-9AD0-38C508E3444A}">
      <dgm:prSet phldrT="[Text]" custT="1"/>
      <dgm:spPr/>
      <dgm:t>
        <a:bodyPr/>
        <a:lstStyle/>
        <a:p>
          <a:endParaRPr lang="en-US" sz="2800" dirty="0"/>
        </a:p>
      </dgm:t>
    </dgm:pt>
    <dgm:pt modelId="{8BEA6BDD-7414-4658-BA58-70DD287446EA}" type="parTrans" cxnId="{BF3B7923-3BD0-43CE-A326-29BC06695C50}">
      <dgm:prSet/>
      <dgm:spPr/>
      <dgm:t>
        <a:bodyPr/>
        <a:lstStyle/>
        <a:p>
          <a:endParaRPr lang="en-US"/>
        </a:p>
      </dgm:t>
    </dgm:pt>
    <dgm:pt modelId="{9BEAE9F0-FE36-4E3B-BFFA-3330F3EDFAC3}" type="sibTrans" cxnId="{BF3B7923-3BD0-43CE-A326-29BC06695C50}">
      <dgm:prSet/>
      <dgm:spPr/>
      <dgm:t>
        <a:bodyPr/>
        <a:lstStyle/>
        <a:p>
          <a:endParaRPr lang="en-US"/>
        </a:p>
      </dgm:t>
    </dgm:pt>
    <dgm:pt modelId="{3FC522CB-AC0C-431C-B1D1-5CB7DB04130E}" type="pres">
      <dgm:prSet presAssocID="{79803B3B-2D32-4C51-A6C7-748CCD5C088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45A240-58B6-4718-A911-E8A587D84309}" type="pres">
      <dgm:prSet presAssocID="{79803B3B-2D32-4C51-A6C7-748CCD5C0881}" presName="matrix" presStyleCnt="0"/>
      <dgm:spPr/>
    </dgm:pt>
    <dgm:pt modelId="{A5CB5758-6084-4EC2-BC3A-2A6881B63620}" type="pres">
      <dgm:prSet presAssocID="{79803B3B-2D32-4C51-A6C7-748CCD5C0881}" presName="tile1" presStyleLbl="node1" presStyleIdx="0" presStyleCnt="4" custLinFactNeighborX="0"/>
      <dgm:spPr/>
    </dgm:pt>
    <dgm:pt modelId="{B4637B65-172E-4E52-ACAF-BC5A6ECC0570}" type="pres">
      <dgm:prSet presAssocID="{79803B3B-2D32-4C51-A6C7-748CCD5C088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09E0A75-BD13-4AEF-858F-D0E27271A42F}" type="pres">
      <dgm:prSet presAssocID="{79803B3B-2D32-4C51-A6C7-748CCD5C0881}" presName="tile2" presStyleLbl="node1" presStyleIdx="1" presStyleCnt="4"/>
      <dgm:spPr/>
    </dgm:pt>
    <dgm:pt modelId="{3A590E90-46A4-4DE9-91D2-2499D465BF5C}" type="pres">
      <dgm:prSet presAssocID="{79803B3B-2D32-4C51-A6C7-748CCD5C088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336B8B6-C8A4-494A-AF74-2D72C8CDF868}" type="pres">
      <dgm:prSet presAssocID="{79803B3B-2D32-4C51-A6C7-748CCD5C0881}" presName="tile3" presStyleLbl="node1" presStyleIdx="2" presStyleCnt="4"/>
      <dgm:spPr/>
    </dgm:pt>
    <dgm:pt modelId="{F426D0F5-F53F-45EB-B764-FACF6330A840}" type="pres">
      <dgm:prSet presAssocID="{79803B3B-2D32-4C51-A6C7-748CCD5C088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D3A3E6E-17C1-43DC-9A4C-9D5543071CE7}" type="pres">
      <dgm:prSet presAssocID="{79803B3B-2D32-4C51-A6C7-748CCD5C0881}" presName="tile4" presStyleLbl="node1" presStyleIdx="3" presStyleCnt="4"/>
      <dgm:spPr/>
    </dgm:pt>
    <dgm:pt modelId="{89FB5BD6-2EDB-4521-8307-FDD6AD40BC31}" type="pres">
      <dgm:prSet presAssocID="{79803B3B-2D32-4C51-A6C7-748CCD5C088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E257730-FFD7-434B-B4A1-5DF3A8B2403B}" type="pres">
      <dgm:prSet presAssocID="{79803B3B-2D32-4C51-A6C7-748CCD5C0881}" presName="centerTile" presStyleLbl="fgShp" presStyleIdx="0" presStyleCnt="1" custScaleX="120019" custLinFactNeighborX="-7808" custLinFactNeighborY="15819">
        <dgm:presLayoutVars>
          <dgm:chMax val="0"/>
          <dgm:chPref val="0"/>
        </dgm:presLayoutVars>
      </dgm:prSet>
      <dgm:spPr/>
    </dgm:pt>
  </dgm:ptLst>
  <dgm:cxnLst>
    <dgm:cxn modelId="{BF3B7923-3BD0-43CE-A326-29BC06695C50}" srcId="{33A3CA85-6C9C-400D-86DA-01B43220F59B}" destId="{DB21E9E2-18A0-44B4-9AD0-38C508E3444A}" srcOrd="3" destOrd="0" parTransId="{8BEA6BDD-7414-4658-BA58-70DD287446EA}" sibTransId="{9BEAE9F0-FE36-4E3B-BFFA-3330F3EDFAC3}"/>
    <dgm:cxn modelId="{ECB93C2D-643B-4A2E-86F3-FB20362BEAA9}" srcId="{33A3CA85-6C9C-400D-86DA-01B43220F59B}" destId="{F28F1BD4-2FBB-4109-96E3-B4239043AB46}" srcOrd="0" destOrd="0" parTransId="{96B2BE94-78D0-4CAA-AD0B-2DF5FC12DD44}" sibTransId="{08CF0D6B-3ED8-451D-A0EB-DB244F09A266}"/>
    <dgm:cxn modelId="{59AE3E36-A703-4E43-A8E4-9A8ACD134EE3}" type="presOf" srcId="{DB21E9E2-18A0-44B4-9AD0-38C508E3444A}" destId="{89FB5BD6-2EDB-4521-8307-FDD6AD40BC31}" srcOrd="1" destOrd="0" presId="urn:microsoft.com/office/officeart/2005/8/layout/matrix1"/>
    <dgm:cxn modelId="{79997564-FCCA-402C-919D-D3848C44DD46}" type="presOf" srcId="{86B8B021-A9E1-46F9-A4D4-A5E4A3ACF5A2}" destId="{3A590E90-46A4-4DE9-91D2-2499D465BF5C}" srcOrd="1" destOrd="0" presId="urn:microsoft.com/office/officeart/2005/8/layout/matrix1"/>
    <dgm:cxn modelId="{159F5A6A-2151-4063-B43B-8C28F06D999C}" srcId="{33A3CA85-6C9C-400D-86DA-01B43220F59B}" destId="{0D0460E9-1921-4BD0-B8A1-2BA1A60B61F4}" srcOrd="2" destOrd="0" parTransId="{45DCC461-81E0-486A-84BF-6A04800B56AF}" sibTransId="{9B7EFF5B-0F17-4481-9418-5F2B261C841E}"/>
    <dgm:cxn modelId="{A2237854-BB65-48D0-A812-D2DBE4ED8513}" type="presOf" srcId="{86B8B021-A9E1-46F9-A4D4-A5E4A3ACF5A2}" destId="{C09E0A75-BD13-4AEF-858F-D0E27271A42F}" srcOrd="0" destOrd="0" presId="urn:microsoft.com/office/officeart/2005/8/layout/matrix1"/>
    <dgm:cxn modelId="{518DFEA2-3800-49C9-8C7B-400297EB0074}" type="presOf" srcId="{F28F1BD4-2FBB-4109-96E3-B4239043AB46}" destId="{A5CB5758-6084-4EC2-BC3A-2A6881B63620}" srcOrd="0" destOrd="0" presId="urn:microsoft.com/office/officeart/2005/8/layout/matrix1"/>
    <dgm:cxn modelId="{4F6992BB-4945-45E5-A7E1-F9B5609908BF}" type="presOf" srcId="{F28F1BD4-2FBB-4109-96E3-B4239043AB46}" destId="{B4637B65-172E-4E52-ACAF-BC5A6ECC0570}" srcOrd="1" destOrd="0" presId="urn:microsoft.com/office/officeart/2005/8/layout/matrix1"/>
    <dgm:cxn modelId="{55A7DFCB-349E-47D7-8D8C-787CB127B05F}" srcId="{33A3CA85-6C9C-400D-86DA-01B43220F59B}" destId="{86B8B021-A9E1-46F9-A4D4-A5E4A3ACF5A2}" srcOrd="1" destOrd="0" parTransId="{0E604701-B8EF-49DD-8F34-7CB35E6000B5}" sibTransId="{082ED2A5-5C11-40E6-9BE5-1F8DF98FC5D8}"/>
    <dgm:cxn modelId="{E54456D1-07CA-4BF6-87D4-DEF5CFC4EA96}" type="presOf" srcId="{0D0460E9-1921-4BD0-B8A1-2BA1A60B61F4}" destId="{F426D0F5-F53F-45EB-B764-FACF6330A840}" srcOrd="1" destOrd="0" presId="urn:microsoft.com/office/officeart/2005/8/layout/matrix1"/>
    <dgm:cxn modelId="{D44E0DD7-FD87-4F36-92F5-CAE4162B823A}" type="presOf" srcId="{DB21E9E2-18A0-44B4-9AD0-38C508E3444A}" destId="{FD3A3E6E-17C1-43DC-9A4C-9D5543071CE7}" srcOrd="0" destOrd="0" presId="urn:microsoft.com/office/officeart/2005/8/layout/matrix1"/>
    <dgm:cxn modelId="{46E80FE8-278F-4825-A7F0-6FC9B606024A}" type="presOf" srcId="{79803B3B-2D32-4C51-A6C7-748CCD5C0881}" destId="{3FC522CB-AC0C-431C-B1D1-5CB7DB04130E}" srcOrd="0" destOrd="0" presId="urn:microsoft.com/office/officeart/2005/8/layout/matrix1"/>
    <dgm:cxn modelId="{08DE61F5-8B23-4BA7-84E6-D429F0A0A9C3}" type="presOf" srcId="{0D0460E9-1921-4BD0-B8A1-2BA1A60B61F4}" destId="{A336B8B6-C8A4-494A-AF74-2D72C8CDF868}" srcOrd="0" destOrd="0" presId="urn:microsoft.com/office/officeart/2005/8/layout/matrix1"/>
    <dgm:cxn modelId="{5990ACFD-1613-4817-85CB-E9FCEA16360A}" type="presOf" srcId="{33A3CA85-6C9C-400D-86DA-01B43220F59B}" destId="{6E257730-FFD7-434B-B4A1-5DF3A8B2403B}" srcOrd="0" destOrd="0" presId="urn:microsoft.com/office/officeart/2005/8/layout/matrix1"/>
    <dgm:cxn modelId="{2B2CC5FD-D02C-4CC1-B163-767CA0B97954}" srcId="{79803B3B-2D32-4C51-A6C7-748CCD5C0881}" destId="{33A3CA85-6C9C-400D-86DA-01B43220F59B}" srcOrd="0" destOrd="0" parTransId="{7CBD84C9-0063-4888-A59B-56A54FC4C456}" sibTransId="{75F62D88-3EB8-49DE-BC45-A14A0D0CB22D}"/>
    <dgm:cxn modelId="{8649AA39-F004-420B-81C5-8C824E082805}" type="presParOf" srcId="{3FC522CB-AC0C-431C-B1D1-5CB7DB04130E}" destId="{F045A240-58B6-4718-A911-E8A587D84309}" srcOrd="0" destOrd="0" presId="urn:microsoft.com/office/officeart/2005/8/layout/matrix1"/>
    <dgm:cxn modelId="{DCDA8A36-E952-411E-85E6-5C5FDCAE009F}" type="presParOf" srcId="{F045A240-58B6-4718-A911-E8A587D84309}" destId="{A5CB5758-6084-4EC2-BC3A-2A6881B63620}" srcOrd="0" destOrd="0" presId="urn:microsoft.com/office/officeart/2005/8/layout/matrix1"/>
    <dgm:cxn modelId="{19DFF2C1-7186-4197-993A-1515201DBEFC}" type="presParOf" srcId="{F045A240-58B6-4718-A911-E8A587D84309}" destId="{B4637B65-172E-4E52-ACAF-BC5A6ECC0570}" srcOrd="1" destOrd="0" presId="urn:microsoft.com/office/officeart/2005/8/layout/matrix1"/>
    <dgm:cxn modelId="{FD73B6B8-7768-412C-902F-2E7BBA568D24}" type="presParOf" srcId="{F045A240-58B6-4718-A911-E8A587D84309}" destId="{C09E0A75-BD13-4AEF-858F-D0E27271A42F}" srcOrd="2" destOrd="0" presId="urn:microsoft.com/office/officeart/2005/8/layout/matrix1"/>
    <dgm:cxn modelId="{C2FD8BD3-9D9F-4F1C-93CA-8D2AE9BD9B7E}" type="presParOf" srcId="{F045A240-58B6-4718-A911-E8A587D84309}" destId="{3A590E90-46A4-4DE9-91D2-2499D465BF5C}" srcOrd="3" destOrd="0" presId="urn:microsoft.com/office/officeart/2005/8/layout/matrix1"/>
    <dgm:cxn modelId="{E1FC82CA-04EA-4128-A300-A30A1FA492BE}" type="presParOf" srcId="{F045A240-58B6-4718-A911-E8A587D84309}" destId="{A336B8B6-C8A4-494A-AF74-2D72C8CDF868}" srcOrd="4" destOrd="0" presId="urn:microsoft.com/office/officeart/2005/8/layout/matrix1"/>
    <dgm:cxn modelId="{DF57FA1E-9140-4D6B-B0DB-2FD80C3AF947}" type="presParOf" srcId="{F045A240-58B6-4718-A911-E8A587D84309}" destId="{F426D0F5-F53F-45EB-B764-FACF6330A840}" srcOrd="5" destOrd="0" presId="urn:microsoft.com/office/officeart/2005/8/layout/matrix1"/>
    <dgm:cxn modelId="{8614AB04-4801-4A98-AA7B-C85B802EB3EA}" type="presParOf" srcId="{F045A240-58B6-4718-A911-E8A587D84309}" destId="{FD3A3E6E-17C1-43DC-9A4C-9D5543071CE7}" srcOrd="6" destOrd="0" presId="urn:microsoft.com/office/officeart/2005/8/layout/matrix1"/>
    <dgm:cxn modelId="{B0F4A4DE-BDC6-43D5-B4A3-F9FF8883E4AD}" type="presParOf" srcId="{F045A240-58B6-4718-A911-E8A587D84309}" destId="{89FB5BD6-2EDB-4521-8307-FDD6AD40BC31}" srcOrd="7" destOrd="0" presId="urn:microsoft.com/office/officeart/2005/8/layout/matrix1"/>
    <dgm:cxn modelId="{5EA4B689-EA3A-4D81-8A6B-4944DD71060C}" type="presParOf" srcId="{3FC522CB-AC0C-431C-B1D1-5CB7DB04130E}" destId="{6E257730-FFD7-434B-B4A1-5DF3A8B2403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55785D-CE7F-4274-AE2F-32973EE59232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1FD703-2D2B-45DB-B804-02E2D44A0BDA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accent5">
                  <a:lumMod val="50000"/>
                </a:schemeClr>
              </a:solidFill>
            </a:rPr>
            <a:t>Health Center Plan </a:t>
          </a:r>
        </a:p>
      </dgm:t>
    </dgm:pt>
    <dgm:pt modelId="{4004BB21-EE5C-476E-A303-E841519A08FF}" type="parTrans" cxnId="{FC11806A-78E4-4C9D-B909-2AB20EB5F256}">
      <dgm:prSet/>
      <dgm:spPr/>
      <dgm:t>
        <a:bodyPr/>
        <a:lstStyle/>
        <a:p>
          <a:endParaRPr lang="en-US"/>
        </a:p>
      </dgm:t>
    </dgm:pt>
    <dgm:pt modelId="{07E66EF0-0C3E-4F15-B27F-8BE627EE8D27}" type="sibTrans" cxnId="{FC11806A-78E4-4C9D-B909-2AB20EB5F256}">
      <dgm:prSet/>
      <dgm:spPr/>
      <dgm:t>
        <a:bodyPr/>
        <a:lstStyle/>
        <a:p>
          <a:endParaRPr lang="en-US"/>
        </a:p>
      </dgm:t>
    </dgm:pt>
    <dgm:pt modelId="{64496191-83CF-4A44-BE03-F621B6382B02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97252095-2090-4AE3-9E09-2AB5DF0A68DF}" type="parTrans" cxnId="{DECD6D5A-8F1F-4645-8930-BE34AF4BE302}">
      <dgm:prSet/>
      <dgm:spPr/>
      <dgm:t>
        <a:bodyPr/>
        <a:lstStyle/>
        <a:p>
          <a:endParaRPr lang="en-US"/>
        </a:p>
      </dgm:t>
    </dgm:pt>
    <dgm:pt modelId="{775F993E-0675-4FAE-AFB0-401D3B8E4E48}" type="sibTrans" cxnId="{DECD6D5A-8F1F-4645-8930-BE34AF4BE302}">
      <dgm:prSet/>
      <dgm:spPr/>
      <dgm:t>
        <a:bodyPr/>
        <a:lstStyle/>
        <a:p>
          <a:endParaRPr lang="en-US"/>
        </a:p>
      </dgm:t>
    </dgm:pt>
    <dgm:pt modelId="{12932436-1548-49D1-ACA7-0F10E356CFB1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B8B47BED-8651-46F2-A46A-033FBB8DA7B6}" type="parTrans" cxnId="{7D1EA78B-77FD-4818-8A2E-6C71F324ACFE}">
      <dgm:prSet/>
      <dgm:spPr/>
      <dgm:t>
        <a:bodyPr/>
        <a:lstStyle/>
        <a:p>
          <a:endParaRPr lang="en-US"/>
        </a:p>
      </dgm:t>
    </dgm:pt>
    <dgm:pt modelId="{B6F7E235-70E2-4EEC-83F9-DD4A1C6CEA45}" type="sibTrans" cxnId="{7D1EA78B-77FD-4818-8A2E-6C71F324ACFE}">
      <dgm:prSet/>
      <dgm:spPr/>
      <dgm:t>
        <a:bodyPr/>
        <a:lstStyle/>
        <a:p>
          <a:endParaRPr lang="en-US"/>
        </a:p>
      </dgm:t>
    </dgm:pt>
    <dgm:pt modelId="{CEAFF6BB-4A0E-49DA-9AEF-ADD440B04C3F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accent5">
                  <a:lumMod val="50000"/>
                </a:schemeClr>
              </a:solidFill>
            </a:rPr>
            <a:t>Consumer Choice Plan </a:t>
          </a:r>
        </a:p>
      </dgm:t>
    </dgm:pt>
    <dgm:pt modelId="{27E6162D-20F3-4D3E-8651-07FE740F5C2B}" type="parTrans" cxnId="{A9C01B83-075A-4863-AD73-86993CF3A602}">
      <dgm:prSet/>
      <dgm:spPr/>
      <dgm:t>
        <a:bodyPr/>
        <a:lstStyle/>
        <a:p>
          <a:endParaRPr lang="en-US"/>
        </a:p>
      </dgm:t>
    </dgm:pt>
    <dgm:pt modelId="{63E4F16A-0430-4C94-96EF-09DB80ACE31D}" type="sibTrans" cxnId="{A9C01B83-075A-4863-AD73-86993CF3A602}">
      <dgm:prSet/>
      <dgm:spPr/>
      <dgm:t>
        <a:bodyPr/>
        <a:lstStyle/>
        <a:p>
          <a:endParaRPr lang="en-US"/>
        </a:p>
      </dgm:t>
    </dgm:pt>
    <dgm:pt modelId="{DBC397B8-0212-4253-9B4A-06E9740FC1E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Free primary physician (PCP) care at City Designated health centers</a:t>
          </a:r>
        </a:p>
      </dgm:t>
    </dgm:pt>
    <dgm:pt modelId="{0628F59D-B66F-4369-AA65-2C1F36AB0BB2}" type="parTrans" cxnId="{D22198DC-8AB8-4A36-9D07-7F545A7589E2}">
      <dgm:prSet/>
      <dgm:spPr/>
      <dgm:t>
        <a:bodyPr/>
        <a:lstStyle/>
        <a:p>
          <a:endParaRPr lang="en-US"/>
        </a:p>
      </dgm:t>
    </dgm:pt>
    <dgm:pt modelId="{1583F345-F9C3-4CDD-91D1-9966C35FA188}" type="sibTrans" cxnId="{D22198DC-8AB8-4A36-9D07-7F545A7589E2}">
      <dgm:prSet/>
      <dgm:spPr/>
      <dgm:t>
        <a:bodyPr/>
        <a:lstStyle/>
        <a:p>
          <a:endParaRPr lang="en-US"/>
        </a:p>
      </dgm:t>
    </dgm:pt>
    <dgm:pt modelId="{7EF0A2A3-51D4-4915-805A-A7FC06F85DE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4E0EC21E-A11B-4EA0-A748-2E5CCB315EEB}" type="parTrans" cxnId="{DCA81EDD-C4C6-4B73-A38F-FB8BFB2A440C}">
      <dgm:prSet/>
      <dgm:spPr/>
      <dgm:t>
        <a:bodyPr/>
        <a:lstStyle/>
        <a:p>
          <a:endParaRPr lang="en-US"/>
        </a:p>
      </dgm:t>
    </dgm:pt>
    <dgm:pt modelId="{D183AD3C-D696-46AA-BB55-E35F82EA5B46}" type="sibTrans" cxnId="{DCA81EDD-C4C6-4B73-A38F-FB8BFB2A440C}">
      <dgm:prSet/>
      <dgm:spPr/>
      <dgm:t>
        <a:bodyPr/>
        <a:lstStyle/>
        <a:p>
          <a:endParaRPr lang="en-US"/>
        </a:p>
      </dgm:t>
    </dgm:pt>
    <dgm:pt modelId="{52EF0A0D-5AA8-4D79-9ED1-7DADD4C9D468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C0ABB398-244E-4A08-AF4B-A615C2481C3C}" type="parTrans" cxnId="{B07069A3-8CCC-4661-8282-EDFDD26F970C}">
      <dgm:prSet/>
      <dgm:spPr/>
      <dgm:t>
        <a:bodyPr/>
        <a:lstStyle/>
        <a:p>
          <a:endParaRPr lang="en-US"/>
        </a:p>
      </dgm:t>
    </dgm:pt>
    <dgm:pt modelId="{6AFA3884-7637-44F8-B0FC-569BA74C24AF}" type="sibTrans" cxnId="{B07069A3-8CCC-4661-8282-EDFDD26F970C}">
      <dgm:prSet/>
      <dgm:spPr/>
      <dgm:t>
        <a:bodyPr/>
        <a:lstStyle/>
        <a:p>
          <a:endParaRPr lang="en-US"/>
        </a:p>
      </dgm:t>
    </dgm:pt>
    <dgm:pt modelId="{30B2E37E-8E4B-42B4-B240-8D0F5B17DCB5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Copays for Specialists, Non-Health Center PCPs, OBGYN, Pediatricians and Prescriptions</a:t>
          </a:r>
        </a:p>
      </dgm:t>
    </dgm:pt>
    <dgm:pt modelId="{D99339C0-7238-4437-B105-2CCA9A7A669B}" type="parTrans" cxnId="{FE0C7BB9-BD2D-4143-AF9F-019BBC86A9FE}">
      <dgm:prSet/>
      <dgm:spPr/>
      <dgm:t>
        <a:bodyPr/>
        <a:lstStyle/>
        <a:p>
          <a:endParaRPr lang="en-US"/>
        </a:p>
      </dgm:t>
    </dgm:pt>
    <dgm:pt modelId="{487B7CBF-2630-4A96-91CB-8EB7CEE5C32C}" type="sibTrans" cxnId="{FE0C7BB9-BD2D-4143-AF9F-019BBC86A9FE}">
      <dgm:prSet/>
      <dgm:spPr/>
      <dgm:t>
        <a:bodyPr/>
        <a:lstStyle/>
        <a:p>
          <a:endParaRPr lang="en-US"/>
        </a:p>
      </dgm:t>
    </dgm:pt>
    <dgm:pt modelId="{FAC6A3FF-F08F-453F-83F3-C978A23ECC8F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Lower deductibles and out of pocket costs</a:t>
          </a:r>
        </a:p>
      </dgm:t>
    </dgm:pt>
    <dgm:pt modelId="{8341A7F4-9FA9-450F-8F74-8860BB2CB079}" type="parTrans" cxnId="{3955BC93-F583-4C5F-B739-D9779BD0F8FB}">
      <dgm:prSet/>
      <dgm:spPr/>
      <dgm:t>
        <a:bodyPr/>
        <a:lstStyle/>
        <a:p>
          <a:endParaRPr lang="en-US"/>
        </a:p>
      </dgm:t>
    </dgm:pt>
    <dgm:pt modelId="{5DBF9A0F-14E5-4221-B3AC-7848B8D9EF4A}" type="sibTrans" cxnId="{3955BC93-F583-4C5F-B739-D9779BD0F8FB}">
      <dgm:prSet/>
      <dgm:spPr/>
      <dgm:t>
        <a:bodyPr/>
        <a:lstStyle/>
        <a:p>
          <a:endParaRPr lang="en-US"/>
        </a:p>
      </dgm:t>
    </dgm:pt>
    <dgm:pt modelId="{00395038-0339-4401-9799-5B54C7F1108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8B5BF879-D476-458F-A4B3-768E5D15731E}" type="parTrans" cxnId="{A71DD1C4-E80A-4E46-B18E-9A5144ABBC07}">
      <dgm:prSet/>
      <dgm:spPr/>
      <dgm:t>
        <a:bodyPr/>
        <a:lstStyle/>
        <a:p>
          <a:endParaRPr lang="en-US"/>
        </a:p>
      </dgm:t>
    </dgm:pt>
    <dgm:pt modelId="{42F723C8-AAA0-4CC5-83C8-6A0DF425A406}" type="sibTrans" cxnId="{A71DD1C4-E80A-4E46-B18E-9A5144ABBC07}">
      <dgm:prSet/>
      <dgm:spPr/>
      <dgm:t>
        <a:bodyPr/>
        <a:lstStyle/>
        <a:p>
          <a:endParaRPr lang="en-US"/>
        </a:p>
      </dgm:t>
    </dgm:pt>
    <dgm:pt modelId="{9AB49B1F-97A3-4665-B0AF-6F9ADF6F11D3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Health Savings Account (HSA)</a:t>
          </a:r>
        </a:p>
      </dgm:t>
    </dgm:pt>
    <dgm:pt modelId="{8C3B2B74-AAD1-466B-9F3F-94AABB5039E9}" type="sibTrans" cxnId="{3A0B83D6-1D89-4AD3-9898-FE5E39FCE5D4}">
      <dgm:prSet/>
      <dgm:spPr/>
      <dgm:t>
        <a:bodyPr/>
        <a:lstStyle/>
        <a:p>
          <a:endParaRPr lang="en-US"/>
        </a:p>
      </dgm:t>
    </dgm:pt>
    <dgm:pt modelId="{98B3B613-FE87-4128-9508-E54BB8A5A915}" type="parTrans" cxnId="{3A0B83D6-1D89-4AD3-9898-FE5E39FCE5D4}">
      <dgm:prSet/>
      <dgm:spPr/>
      <dgm:t>
        <a:bodyPr/>
        <a:lstStyle/>
        <a:p>
          <a:endParaRPr lang="en-US"/>
        </a:p>
      </dgm:t>
    </dgm:pt>
    <dgm:pt modelId="{64205676-AEFA-4156-B699-6BECA23870A3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High-deductible</a:t>
          </a:r>
        </a:p>
      </dgm:t>
    </dgm:pt>
    <dgm:pt modelId="{57F70ACC-9C3D-4ED9-8398-02304EAAEC23}" type="sibTrans" cxnId="{820B454C-8B45-4549-A405-770E8FBF4D15}">
      <dgm:prSet/>
      <dgm:spPr/>
      <dgm:t>
        <a:bodyPr/>
        <a:lstStyle/>
        <a:p>
          <a:endParaRPr lang="en-US"/>
        </a:p>
      </dgm:t>
    </dgm:pt>
    <dgm:pt modelId="{ADE72048-DF9C-4E97-9EEC-F59B804E1E68}" type="parTrans" cxnId="{820B454C-8B45-4549-A405-770E8FBF4D15}">
      <dgm:prSet/>
      <dgm:spPr/>
      <dgm:t>
        <a:bodyPr/>
        <a:lstStyle/>
        <a:p>
          <a:endParaRPr lang="en-US"/>
        </a:p>
      </dgm:t>
    </dgm:pt>
    <dgm:pt modelId="{E7AB7298-9C3C-4E94-9DD5-633CC5E286CD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Members will be able to use the health centers at a discounted rate</a:t>
          </a:r>
        </a:p>
      </dgm:t>
    </dgm:pt>
    <dgm:pt modelId="{941ED7FA-3EAB-480E-B85B-80C8CCB40F3E}" type="parTrans" cxnId="{83FE7AFA-0386-469F-8EF8-353506C5CE6D}">
      <dgm:prSet/>
      <dgm:spPr/>
      <dgm:t>
        <a:bodyPr/>
        <a:lstStyle/>
        <a:p>
          <a:endParaRPr lang="en-US"/>
        </a:p>
      </dgm:t>
    </dgm:pt>
    <dgm:pt modelId="{E8921AFB-72E9-4535-B7A1-C654EB132595}" type="sibTrans" cxnId="{83FE7AFA-0386-469F-8EF8-353506C5CE6D}">
      <dgm:prSet/>
      <dgm:spPr/>
      <dgm:t>
        <a:bodyPr/>
        <a:lstStyle/>
        <a:p>
          <a:endParaRPr lang="en-US"/>
        </a:p>
      </dgm:t>
    </dgm:pt>
    <dgm:pt modelId="{005B1AAA-CD70-4A0E-B5C2-AB4D1FE2453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C19E4D7-BF2C-4BC8-B180-BA11855CE0E5}" type="parTrans" cxnId="{CCD23BC1-F409-4CF8-B67D-84EED16F13CA}">
      <dgm:prSet/>
      <dgm:spPr/>
      <dgm:t>
        <a:bodyPr/>
        <a:lstStyle/>
        <a:p>
          <a:endParaRPr lang="en-US"/>
        </a:p>
      </dgm:t>
    </dgm:pt>
    <dgm:pt modelId="{2A465E0A-3602-4F77-953A-8194B4D96EC7}" type="sibTrans" cxnId="{CCD23BC1-F409-4CF8-B67D-84EED16F13CA}">
      <dgm:prSet/>
      <dgm:spPr/>
      <dgm:t>
        <a:bodyPr/>
        <a:lstStyle/>
        <a:p>
          <a:endParaRPr lang="en-US"/>
        </a:p>
      </dgm:t>
    </dgm:pt>
    <dgm:pt modelId="{654AE3EE-D66C-42B4-885B-3A7580391E93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Deductible &amp; Coinsurance for complex imaging &amp; surgery</a:t>
          </a:r>
        </a:p>
      </dgm:t>
    </dgm:pt>
    <dgm:pt modelId="{925C6443-0530-4202-A146-8DA87833EA6C}" type="parTrans" cxnId="{0DB85267-5BEC-4951-AE46-521B4EB3820B}">
      <dgm:prSet/>
      <dgm:spPr/>
      <dgm:t>
        <a:bodyPr/>
        <a:lstStyle/>
        <a:p>
          <a:endParaRPr lang="en-US"/>
        </a:p>
      </dgm:t>
    </dgm:pt>
    <dgm:pt modelId="{6DB9DC60-065C-41DF-91D5-A1787D450EC0}" type="sibTrans" cxnId="{0DB85267-5BEC-4951-AE46-521B4EB3820B}">
      <dgm:prSet/>
      <dgm:spPr/>
      <dgm:t>
        <a:bodyPr/>
        <a:lstStyle/>
        <a:p>
          <a:endParaRPr lang="en-US"/>
        </a:p>
      </dgm:t>
    </dgm:pt>
    <dgm:pt modelId="{15960CAE-BCB9-4D56-A522-16394ECE559F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ALL</a:t>
          </a:r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 Services apply to deductible except preventive care</a:t>
          </a:r>
        </a:p>
      </dgm:t>
    </dgm:pt>
    <dgm:pt modelId="{34E5EBCF-45A8-4B23-847C-AD28E65975F6}" type="parTrans" cxnId="{B0BAE774-6970-4062-B9ED-30B08FFC9475}">
      <dgm:prSet/>
      <dgm:spPr/>
      <dgm:t>
        <a:bodyPr/>
        <a:lstStyle/>
        <a:p>
          <a:endParaRPr lang="en-US"/>
        </a:p>
      </dgm:t>
    </dgm:pt>
    <dgm:pt modelId="{76736AE7-01CB-4B69-AE4D-EC23A52812DC}" type="sibTrans" cxnId="{B0BAE774-6970-4062-B9ED-30B08FFC9475}">
      <dgm:prSet/>
      <dgm:spPr/>
      <dgm:t>
        <a:bodyPr/>
        <a:lstStyle/>
        <a:p>
          <a:endParaRPr lang="en-US"/>
        </a:p>
      </dgm:t>
    </dgm:pt>
    <dgm:pt modelId="{0C4FCB4A-30F2-4B46-BB8C-F22092A0A290}" type="pres">
      <dgm:prSet presAssocID="{9355785D-CE7F-4274-AE2F-32973EE59232}" presName="Name0" presStyleCnt="0">
        <dgm:presLayoutVars>
          <dgm:dir/>
          <dgm:resizeHandles val="exact"/>
        </dgm:presLayoutVars>
      </dgm:prSet>
      <dgm:spPr/>
    </dgm:pt>
    <dgm:pt modelId="{351C098F-0203-459D-B956-9BFBD201ABB8}" type="pres">
      <dgm:prSet presAssocID="{C21FD703-2D2B-45DB-B804-02E2D44A0BDA}" presName="node" presStyleLbl="node1" presStyleIdx="0" presStyleCnt="2" custScaleX="101907" custScaleY="93150">
        <dgm:presLayoutVars>
          <dgm:bulletEnabled val="1"/>
        </dgm:presLayoutVars>
      </dgm:prSet>
      <dgm:spPr>
        <a:prstGeom prst="roundRect">
          <a:avLst/>
        </a:prstGeom>
      </dgm:spPr>
    </dgm:pt>
    <dgm:pt modelId="{DE79C150-3758-46BD-A200-71E57AF5D465}" type="pres">
      <dgm:prSet presAssocID="{07E66EF0-0C3E-4F15-B27F-8BE627EE8D27}" presName="sibTrans" presStyleCnt="0"/>
      <dgm:spPr/>
    </dgm:pt>
    <dgm:pt modelId="{F0B2BFAE-A087-48A6-B727-428EC6FC3549}" type="pres">
      <dgm:prSet presAssocID="{CEAFF6BB-4A0E-49DA-9AEF-ADD440B04C3F}" presName="node" presStyleLbl="node1" presStyleIdx="1" presStyleCnt="2" custScaleX="100992" custScaleY="9229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F466205-492A-49AB-9DAF-8EFC1F6F6395}" type="presOf" srcId="{654AE3EE-D66C-42B4-885B-3A7580391E93}" destId="{351C098F-0203-459D-B956-9BFBD201ABB8}" srcOrd="0" destOrd="4" presId="urn:microsoft.com/office/officeart/2005/8/layout/hList6"/>
    <dgm:cxn modelId="{1B400C2B-FA26-4E3C-BC4D-B4A71B675339}" type="presOf" srcId="{30B2E37E-8E4B-42B4-B240-8D0F5B17DCB5}" destId="{351C098F-0203-459D-B956-9BFBD201ABB8}" srcOrd="0" destOrd="2" presId="urn:microsoft.com/office/officeart/2005/8/layout/hList6"/>
    <dgm:cxn modelId="{85F61430-48C2-4E74-B631-A6895ADA0A2A}" type="presOf" srcId="{9AB49B1F-97A3-4665-B0AF-6F9ADF6F11D3}" destId="{F0B2BFAE-A087-48A6-B727-428EC6FC3549}" srcOrd="0" destOrd="2" presId="urn:microsoft.com/office/officeart/2005/8/layout/hList6"/>
    <dgm:cxn modelId="{C1613C31-9C0A-4071-BC90-DD84502D45A8}" type="presOf" srcId="{15960CAE-BCB9-4D56-A522-16394ECE559F}" destId="{F0B2BFAE-A087-48A6-B727-428EC6FC3549}" srcOrd="0" destOrd="4" presId="urn:microsoft.com/office/officeart/2005/8/layout/hList6"/>
    <dgm:cxn modelId="{7261A931-C607-4EBE-A534-825F4036A00D}" type="presOf" srcId="{C21FD703-2D2B-45DB-B804-02E2D44A0BDA}" destId="{351C098F-0203-459D-B956-9BFBD201ABB8}" srcOrd="0" destOrd="0" presId="urn:microsoft.com/office/officeart/2005/8/layout/hList6"/>
    <dgm:cxn modelId="{58B55862-52F0-499B-A65E-7ED8C457BD7B}" type="presOf" srcId="{FAC6A3FF-F08F-453F-83F3-C978A23ECC8F}" destId="{351C098F-0203-459D-B956-9BFBD201ABB8}" srcOrd="0" destOrd="3" presId="urn:microsoft.com/office/officeart/2005/8/layout/hList6"/>
    <dgm:cxn modelId="{0DB85267-5BEC-4951-AE46-521B4EB3820B}" srcId="{C21FD703-2D2B-45DB-B804-02E2D44A0BDA}" destId="{654AE3EE-D66C-42B4-885B-3A7580391E93}" srcOrd="3" destOrd="0" parTransId="{925C6443-0530-4202-A146-8DA87833EA6C}" sibTransId="{6DB9DC60-065C-41DF-91D5-A1787D450EC0}"/>
    <dgm:cxn modelId="{3A5FE248-6A17-4F6A-96FD-B9DAC7186645}" type="presOf" srcId="{CEAFF6BB-4A0E-49DA-9AEF-ADD440B04C3F}" destId="{F0B2BFAE-A087-48A6-B727-428EC6FC3549}" srcOrd="0" destOrd="0" presId="urn:microsoft.com/office/officeart/2005/8/layout/hList6"/>
    <dgm:cxn modelId="{4049C349-44B9-4EEF-AC55-6FEF6BE5C5E6}" type="presOf" srcId="{12932436-1548-49D1-ACA7-0F10E356CFB1}" destId="{351C098F-0203-459D-B956-9BFBD201ABB8}" srcOrd="0" destOrd="9" presId="urn:microsoft.com/office/officeart/2005/8/layout/hList6"/>
    <dgm:cxn modelId="{FC11806A-78E4-4C9D-B909-2AB20EB5F256}" srcId="{9355785D-CE7F-4274-AE2F-32973EE59232}" destId="{C21FD703-2D2B-45DB-B804-02E2D44A0BDA}" srcOrd="0" destOrd="0" parTransId="{4004BB21-EE5C-476E-A303-E841519A08FF}" sibTransId="{07E66EF0-0C3E-4F15-B27F-8BE627EE8D27}"/>
    <dgm:cxn modelId="{820B454C-8B45-4549-A405-770E8FBF4D15}" srcId="{CEAFF6BB-4A0E-49DA-9AEF-ADD440B04C3F}" destId="{64205676-AEFA-4156-B699-6BECA23870A3}" srcOrd="0" destOrd="0" parTransId="{ADE72048-DF9C-4E97-9EEC-F59B804E1E68}" sibTransId="{57F70ACC-9C3D-4ED9-8398-02304EAAEC23}"/>
    <dgm:cxn modelId="{B0BAE774-6970-4062-B9ED-30B08FFC9475}" srcId="{CEAFF6BB-4A0E-49DA-9AEF-ADD440B04C3F}" destId="{15960CAE-BCB9-4D56-A522-16394ECE559F}" srcOrd="3" destOrd="0" parTransId="{34E5EBCF-45A8-4B23-847C-AD28E65975F6}" sibTransId="{76736AE7-01CB-4B69-AE4D-EC23A52812DC}"/>
    <dgm:cxn modelId="{84FBD657-C3CD-4B76-9E43-7B54A71396C9}" type="presOf" srcId="{005B1AAA-CD70-4A0E-B5C2-AB4D1FE2453D}" destId="{351C098F-0203-459D-B956-9BFBD201ABB8}" srcOrd="0" destOrd="5" presId="urn:microsoft.com/office/officeart/2005/8/layout/hList6"/>
    <dgm:cxn modelId="{5FA90179-1F49-49FC-A7F5-404E2D0E6C82}" type="presOf" srcId="{00395038-0339-4401-9799-5B54C7F1108C}" destId="{351C098F-0203-459D-B956-9BFBD201ABB8}" srcOrd="0" destOrd="6" presId="urn:microsoft.com/office/officeart/2005/8/layout/hList6"/>
    <dgm:cxn modelId="{B1C95F79-CAE4-452D-9549-C2875E98A063}" type="presOf" srcId="{7EF0A2A3-51D4-4915-805A-A7FC06F85DEC}" destId="{351C098F-0203-459D-B956-9BFBD201ABB8}" srcOrd="0" destOrd="8" presId="urn:microsoft.com/office/officeart/2005/8/layout/hList6"/>
    <dgm:cxn modelId="{DECD6D5A-8F1F-4645-8930-BE34AF4BE302}" srcId="{C21FD703-2D2B-45DB-B804-02E2D44A0BDA}" destId="{64496191-83CF-4A44-BE03-F621B6382B02}" srcOrd="6" destOrd="0" parTransId="{97252095-2090-4AE3-9E09-2AB5DF0A68DF}" sibTransId="{775F993E-0675-4FAE-AFB0-401D3B8E4E48}"/>
    <dgm:cxn modelId="{A9C01B83-075A-4863-AD73-86993CF3A602}" srcId="{9355785D-CE7F-4274-AE2F-32973EE59232}" destId="{CEAFF6BB-4A0E-49DA-9AEF-ADD440B04C3F}" srcOrd="1" destOrd="0" parTransId="{27E6162D-20F3-4D3E-8651-07FE740F5C2B}" sibTransId="{63E4F16A-0430-4C94-96EF-09DB80ACE31D}"/>
    <dgm:cxn modelId="{7D1EA78B-77FD-4818-8A2E-6C71F324ACFE}" srcId="{C21FD703-2D2B-45DB-B804-02E2D44A0BDA}" destId="{12932436-1548-49D1-ACA7-0F10E356CFB1}" srcOrd="8" destOrd="0" parTransId="{B8B47BED-8651-46F2-A46A-033FBB8DA7B6}" sibTransId="{B6F7E235-70E2-4EEC-83F9-DD4A1C6CEA45}"/>
    <dgm:cxn modelId="{3955BC93-F583-4C5F-B739-D9779BD0F8FB}" srcId="{C21FD703-2D2B-45DB-B804-02E2D44A0BDA}" destId="{FAC6A3FF-F08F-453F-83F3-C978A23ECC8F}" srcOrd="2" destOrd="0" parTransId="{8341A7F4-9FA9-450F-8F74-8860BB2CB079}" sibTransId="{5DBF9A0F-14E5-4221-B3AC-7848B8D9EF4A}"/>
    <dgm:cxn modelId="{35BCF49D-7BCE-4381-A29B-B4A9E10453C0}" type="presOf" srcId="{DBC397B8-0212-4253-9B4A-06E9740FC1ED}" destId="{351C098F-0203-459D-B956-9BFBD201ABB8}" srcOrd="0" destOrd="1" presId="urn:microsoft.com/office/officeart/2005/8/layout/hList6"/>
    <dgm:cxn modelId="{B07069A3-8CCC-4661-8282-EDFDD26F970C}" srcId="{C21FD703-2D2B-45DB-B804-02E2D44A0BDA}" destId="{52EF0A0D-5AA8-4D79-9ED1-7DADD4C9D468}" srcOrd="9" destOrd="0" parTransId="{C0ABB398-244E-4A08-AF4B-A615C2481C3C}" sibTransId="{6AFA3884-7637-44F8-B0FC-569BA74C24AF}"/>
    <dgm:cxn modelId="{6F7609B3-F3C7-454C-AA66-F2F0C21F4EE6}" type="presOf" srcId="{64496191-83CF-4A44-BE03-F621B6382B02}" destId="{351C098F-0203-459D-B956-9BFBD201ABB8}" srcOrd="0" destOrd="7" presId="urn:microsoft.com/office/officeart/2005/8/layout/hList6"/>
    <dgm:cxn modelId="{ED7BA1B5-E033-4DCA-B993-9768F4FA7E41}" type="presOf" srcId="{9355785D-CE7F-4274-AE2F-32973EE59232}" destId="{0C4FCB4A-30F2-4B46-BB8C-F22092A0A290}" srcOrd="0" destOrd="0" presId="urn:microsoft.com/office/officeart/2005/8/layout/hList6"/>
    <dgm:cxn modelId="{FE0C7BB9-BD2D-4143-AF9F-019BBC86A9FE}" srcId="{C21FD703-2D2B-45DB-B804-02E2D44A0BDA}" destId="{30B2E37E-8E4B-42B4-B240-8D0F5B17DCB5}" srcOrd="1" destOrd="0" parTransId="{D99339C0-7238-4437-B105-2CCA9A7A669B}" sibTransId="{487B7CBF-2630-4A96-91CB-8EB7CEE5C32C}"/>
    <dgm:cxn modelId="{CCD23BC1-F409-4CF8-B67D-84EED16F13CA}" srcId="{C21FD703-2D2B-45DB-B804-02E2D44A0BDA}" destId="{005B1AAA-CD70-4A0E-B5C2-AB4D1FE2453D}" srcOrd="4" destOrd="0" parTransId="{2C19E4D7-BF2C-4BC8-B180-BA11855CE0E5}" sibTransId="{2A465E0A-3602-4F77-953A-8194B4D96EC7}"/>
    <dgm:cxn modelId="{A71DD1C4-E80A-4E46-B18E-9A5144ABBC07}" srcId="{C21FD703-2D2B-45DB-B804-02E2D44A0BDA}" destId="{00395038-0339-4401-9799-5B54C7F1108C}" srcOrd="5" destOrd="0" parTransId="{8B5BF879-D476-458F-A4B3-768E5D15731E}" sibTransId="{42F723C8-AAA0-4CC5-83C8-6A0DF425A406}"/>
    <dgm:cxn modelId="{852096CE-8F77-4D98-BBA2-35F77F781014}" type="presOf" srcId="{64205676-AEFA-4156-B699-6BECA23870A3}" destId="{F0B2BFAE-A087-48A6-B727-428EC6FC3549}" srcOrd="0" destOrd="1" presId="urn:microsoft.com/office/officeart/2005/8/layout/hList6"/>
    <dgm:cxn modelId="{4BB0E6D4-3746-4533-852A-361EE3CBDEF8}" type="presOf" srcId="{E7AB7298-9C3C-4E94-9DD5-633CC5E286CD}" destId="{F0B2BFAE-A087-48A6-B727-428EC6FC3549}" srcOrd="0" destOrd="3" presId="urn:microsoft.com/office/officeart/2005/8/layout/hList6"/>
    <dgm:cxn modelId="{3A0B83D6-1D89-4AD3-9898-FE5E39FCE5D4}" srcId="{CEAFF6BB-4A0E-49DA-9AEF-ADD440B04C3F}" destId="{9AB49B1F-97A3-4665-B0AF-6F9ADF6F11D3}" srcOrd="1" destOrd="0" parTransId="{98B3B613-FE87-4128-9508-E54BB8A5A915}" sibTransId="{8C3B2B74-AAD1-466B-9F3F-94AABB5039E9}"/>
    <dgm:cxn modelId="{D22198DC-8AB8-4A36-9D07-7F545A7589E2}" srcId="{C21FD703-2D2B-45DB-B804-02E2D44A0BDA}" destId="{DBC397B8-0212-4253-9B4A-06E9740FC1ED}" srcOrd="0" destOrd="0" parTransId="{0628F59D-B66F-4369-AA65-2C1F36AB0BB2}" sibTransId="{1583F345-F9C3-4CDD-91D1-9966C35FA188}"/>
    <dgm:cxn modelId="{DCA81EDD-C4C6-4B73-A38F-FB8BFB2A440C}" srcId="{C21FD703-2D2B-45DB-B804-02E2D44A0BDA}" destId="{7EF0A2A3-51D4-4915-805A-A7FC06F85DEC}" srcOrd="7" destOrd="0" parTransId="{4E0EC21E-A11B-4EA0-A748-2E5CCB315EEB}" sibTransId="{D183AD3C-D696-46AA-BB55-E35F82EA5B46}"/>
    <dgm:cxn modelId="{8E5C3DE0-4069-40B1-B902-353866246D82}" type="presOf" srcId="{52EF0A0D-5AA8-4D79-9ED1-7DADD4C9D468}" destId="{351C098F-0203-459D-B956-9BFBD201ABB8}" srcOrd="0" destOrd="10" presId="urn:microsoft.com/office/officeart/2005/8/layout/hList6"/>
    <dgm:cxn modelId="{83FE7AFA-0386-469F-8EF8-353506C5CE6D}" srcId="{CEAFF6BB-4A0E-49DA-9AEF-ADD440B04C3F}" destId="{E7AB7298-9C3C-4E94-9DD5-633CC5E286CD}" srcOrd="2" destOrd="0" parTransId="{941ED7FA-3EAB-480E-B85B-80C8CCB40F3E}" sibTransId="{E8921AFB-72E9-4535-B7A1-C654EB132595}"/>
    <dgm:cxn modelId="{AD43252C-32BE-42E3-9191-68BBFA8101DC}" type="presParOf" srcId="{0C4FCB4A-30F2-4B46-BB8C-F22092A0A290}" destId="{351C098F-0203-459D-B956-9BFBD201ABB8}" srcOrd="0" destOrd="0" presId="urn:microsoft.com/office/officeart/2005/8/layout/hList6"/>
    <dgm:cxn modelId="{46048AF4-4A55-40B7-B767-44C13848CA41}" type="presParOf" srcId="{0C4FCB4A-30F2-4B46-BB8C-F22092A0A290}" destId="{DE79C150-3758-46BD-A200-71E57AF5D465}" srcOrd="1" destOrd="0" presId="urn:microsoft.com/office/officeart/2005/8/layout/hList6"/>
    <dgm:cxn modelId="{808777D6-C9AA-4D98-BF4F-108BF07F4F75}" type="presParOf" srcId="{0C4FCB4A-30F2-4B46-BB8C-F22092A0A290}" destId="{F0B2BFAE-A087-48A6-B727-428EC6FC3549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EB3D64-D320-4695-BB58-47F20B4D4D92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7CC9D6-CBEB-4260-9D3E-E94F75770FD5}">
      <dgm:prSet phldrT="[Text]" custT="1"/>
      <dgm:spPr/>
      <dgm:t>
        <a:bodyPr/>
        <a:lstStyle/>
        <a:p>
          <a:r>
            <a:rPr lang="en-US" sz="2400" dirty="0"/>
            <a:t>Physicians Network </a:t>
          </a:r>
        </a:p>
      </dgm:t>
    </dgm:pt>
    <dgm:pt modelId="{0ABB6E70-80FE-4524-8353-BE751F6EC364}" type="parTrans" cxnId="{16EC6680-F8E6-400C-8CD8-3285D6663A56}">
      <dgm:prSet/>
      <dgm:spPr/>
      <dgm:t>
        <a:bodyPr/>
        <a:lstStyle/>
        <a:p>
          <a:endParaRPr lang="en-US"/>
        </a:p>
      </dgm:t>
    </dgm:pt>
    <dgm:pt modelId="{55273C4B-51DA-48B3-9E87-82771692FC31}" type="sibTrans" cxnId="{16EC6680-F8E6-400C-8CD8-3285D6663A56}">
      <dgm:prSet/>
      <dgm:spPr/>
      <dgm:t>
        <a:bodyPr/>
        <a:lstStyle/>
        <a:p>
          <a:endParaRPr lang="en-US"/>
        </a:p>
      </dgm:t>
    </dgm:pt>
    <dgm:pt modelId="{8AA25250-F560-4005-A508-3BD7A7A87569}">
      <dgm:prSet phldrT="[Text]" custT="1"/>
      <dgm:spPr/>
      <dgm:t>
        <a:bodyPr/>
        <a:lstStyle/>
        <a:p>
          <a:r>
            <a:rPr lang="en-US" sz="2200" dirty="0"/>
            <a:t>Full access to Blue Choice PPO</a:t>
          </a:r>
        </a:p>
      </dgm:t>
    </dgm:pt>
    <dgm:pt modelId="{9EFF8208-782F-4DA6-9EB1-F94DF3084C35}" type="parTrans" cxnId="{82E08105-A227-4583-8316-CEFBDA79DE56}">
      <dgm:prSet/>
      <dgm:spPr/>
      <dgm:t>
        <a:bodyPr/>
        <a:lstStyle/>
        <a:p>
          <a:endParaRPr lang="en-US"/>
        </a:p>
      </dgm:t>
    </dgm:pt>
    <dgm:pt modelId="{8E3AE8C7-C63B-42DE-8819-787AE0DD8F09}" type="sibTrans" cxnId="{82E08105-A227-4583-8316-CEFBDA79DE56}">
      <dgm:prSet/>
      <dgm:spPr/>
      <dgm:t>
        <a:bodyPr/>
        <a:lstStyle/>
        <a:p>
          <a:endParaRPr lang="en-US"/>
        </a:p>
      </dgm:t>
    </dgm:pt>
    <dgm:pt modelId="{A363187B-3044-4CCD-B1E8-D80329CFC46F}">
      <dgm:prSet phldrT="[Text]" custT="1"/>
      <dgm:spPr/>
      <dgm:t>
        <a:bodyPr/>
        <a:lstStyle/>
        <a:p>
          <a:r>
            <a:rPr lang="en-US" sz="2200" dirty="0"/>
            <a:t>No referrals needed for specialists</a:t>
          </a:r>
        </a:p>
      </dgm:t>
    </dgm:pt>
    <dgm:pt modelId="{74DE07AC-3CA9-4C58-9F0D-1545200E5BAC}" type="parTrans" cxnId="{8E3BC636-077C-46B1-A716-27EA273F3F9E}">
      <dgm:prSet/>
      <dgm:spPr/>
      <dgm:t>
        <a:bodyPr/>
        <a:lstStyle/>
        <a:p>
          <a:endParaRPr lang="en-US"/>
        </a:p>
      </dgm:t>
    </dgm:pt>
    <dgm:pt modelId="{0FAE40E7-B348-4686-BEF5-E7F25376358C}" type="sibTrans" cxnId="{8E3BC636-077C-46B1-A716-27EA273F3F9E}">
      <dgm:prSet/>
      <dgm:spPr/>
      <dgm:t>
        <a:bodyPr/>
        <a:lstStyle/>
        <a:p>
          <a:endParaRPr lang="en-US"/>
        </a:p>
      </dgm:t>
    </dgm:pt>
    <dgm:pt modelId="{0985444A-D68A-4623-88CE-0D94439F88BB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400" dirty="0"/>
            <a:t>Co-pay/Co-insurance</a:t>
          </a:r>
        </a:p>
      </dgm:t>
    </dgm:pt>
    <dgm:pt modelId="{48EA5488-BCA8-447E-92C0-83259D1B3893}" type="parTrans" cxnId="{E8793098-205D-4455-B792-21830BCDC259}">
      <dgm:prSet/>
      <dgm:spPr/>
      <dgm:t>
        <a:bodyPr/>
        <a:lstStyle/>
        <a:p>
          <a:endParaRPr lang="en-US"/>
        </a:p>
      </dgm:t>
    </dgm:pt>
    <dgm:pt modelId="{A48621B7-797B-4BBC-82B0-9835FCFEF095}" type="sibTrans" cxnId="{E8793098-205D-4455-B792-21830BCDC259}">
      <dgm:prSet/>
      <dgm:spPr/>
      <dgm:t>
        <a:bodyPr/>
        <a:lstStyle/>
        <a:p>
          <a:endParaRPr lang="en-US"/>
        </a:p>
      </dgm:t>
    </dgm:pt>
    <dgm:pt modelId="{CE311C13-6571-44F5-AA3F-B770D2C24279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dirty="0"/>
            <a:t>Deductible increased to </a:t>
          </a:r>
          <a:r>
            <a:rPr lang="en-US" sz="2000" b="1" dirty="0"/>
            <a:t>$3,300</a:t>
          </a:r>
          <a:r>
            <a:rPr lang="en-US" sz="2000" dirty="0"/>
            <a:t> individual/$5,400 family</a:t>
          </a:r>
        </a:p>
      </dgm:t>
    </dgm:pt>
    <dgm:pt modelId="{2F8F0563-D8C3-4993-8B99-6CA03D9CDB43}" type="parTrans" cxnId="{EB5F8AD6-0B6B-449A-B70E-3ED9CB6AE322}">
      <dgm:prSet/>
      <dgm:spPr/>
      <dgm:t>
        <a:bodyPr/>
        <a:lstStyle/>
        <a:p>
          <a:endParaRPr lang="en-US"/>
        </a:p>
      </dgm:t>
    </dgm:pt>
    <dgm:pt modelId="{AEA5CADA-B8FC-4A20-AC84-AD7B024F1146}" type="sibTrans" cxnId="{EB5F8AD6-0B6B-449A-B70E-3ED9CB6AE322}">
      <dgm:prSet/>
      <dgm:spPr/>
      <dgm:t>
        <a:bodyPr/>
        <a:lstStyle/>
        <a:p>
          <a:endParaRPr lang="en-US"/>
        </a:p>
      </dgm:t>
    </dgm:pt>
    <dgm:pt modelId="{83538B19-A31B-4391-9D16-786DC72F611A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400" dirty="0"/>
            <a:t>Contributions</a:t>
          </a:r>
          <a:r>
            <a:rPr lang="en-US" sz="2700" dirty="0"/>
            <a:t> </a:t>
          </a:r>
        </a:p>
      </dgm:t>
    </dgm:pt>
    <dgm:pt modelId="{D74ED192-3DF3-4707-A643-705B7210FA95}" type="parTrans" cxnId="{3B520962-2D14-45A3-955F-B2B4A55F4D7D}">
      <dgm:prSet/>
      <dgm:spPr/>
      <dgm:t>
        <a:bodyPr/>
        <a:lstStyle/>
        <a:p>
          <a:endParaRPr lang="en-US"/>
        </a:p>
      </dgm:t>
    </dgm:pt>
    <dgm:pt modelId="{D6C90C7D-62A3-4809-ABBD-5A8218D87784}" type="sibTrans" cxnId="{3B520962-2D14-45A3-955F-B2B4A55F4D7D}">
      <dgm:prSet/>
      <dgm:spPr/>
      <dgm:t>
        <a:bodyPr/>
        <a:lstStyle/>
        <a:p>
          <a:endParaRPr lang="en-US"/>
        </a:p>
      </dgm:t>
    </dgm:pt>
    <dgm:pt modelId="{CA30742C-90BD-4F94-BAB4-BAC72D8887B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dirty="0"/>
            <a:t>City contributes $610/$1,000</a:t>
          </a:r>
        </a:p>
      </dgm:t>
    </dgm:pt>
    <dgm:pt modelId="{9CE342EC-5000-4150-BB2B-F801CC2E42A4}" type="parTrans" cxnId="{C36B67D7-E87F-4ECF-914A-685FAB95A7EB}">
      <dgm:prSet/>
      <dgm:spPr/>
      <dgm:t>
        <a:bodyPr/>
        <a:lstStyle/>
        <a:p>
          <a:endParaRPr lang="en-US"/>
        </a:p>
      </dgm:t>
    </dgm:pt>
    <dgm:pt modelId="{4B5E1F32-4F38-4814-80E2-928E5852CFE8}" type="sibTrans" cxnId="{C36B67D7-E87F-4ECF-914A-685FAB95A7EB}">
      <dgm:prSet/>
      <dgm:spPr/>
      <dgm:t>
        <a:bodyPr/>
        <a:lstStyle/>
        <a:p>
          <a:endParaRPr lang="en-US"/>
        </a:p>
      </dgm:t>
    </dgm:pt>
    <dgm:pt modelId="{8EB0ECEA-DB7D-4AD9-AA54-6D22A65F0729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 dirty="0"/>
            <a:t>Premiums lower than Health Center Plan</a:t>
          </a:r>
        </a:p>
      </dgm:t>
    </dgm:pt>
    <dgm:pt modelId="{D55ADD08-8C13-47C1-868B-3301A8AEAFD1}" type="parTrans" cxnId="{6FC6D8D6-A8B9-4739-9E9B-32FAA1ADE57E}">
      <dgm:prSet/>
      <dgm:spPr/>
      <dgm:t>
        <a:bodyPr/>
        <a:lstStyle/>
        <a:p>
          <a:endParaRPr lang="en-US"/>
        </a:p>
      </dgm:t>
    </dgm:pt>
    <dgm:pt modelId="{FA075BB7-9368-4C5E-BFB6-32464FEEB386}" type="sibTrans" cxnId="{6FC6D8D6-A8B9-4739-9E9B-32FAA1ADE57E}">
      <dgm:prSet/>
      <dgm:spPr/>
      <dgm:t>
        <a:bodyPr/>
        <a:lstStyle/>
        <a:p>
          <a:endParaRPr lang="en-US"/>
        </a:p>
      </dgm:t>
    </dgm:pt>
    <dgm:pt modelId="{8DDC9FAD-F860-45EF-90F2-0821C0F915A3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dirty="0"/>
            <a:t>Pharmacy – deductible, then 20% co-insurance up to Out-of-Pocket maximum</a:t>
          </a:r>
        </a:p>
      </dgm:t>
    </dgm:pt>
    <dgm:pt modelId="{A7B8C00B-CB32-41D4-9464-F2A8A3AC715B}" type="parTrans" cxnId="{7D51B5EC-A549-4085-9C58-305B75B0529A}">
      <dgm:prSet/>
      <dgm:spPr/>
      <dgm:t>
        <a:bodyPr/>
        <a:lstStyle/>
        <a:p>
          <a:endParaRPr lang="en-US"/>
        </a:p>
      </dgm:t>
    </dgm:pt>
    <dgm:pt modelId="{12F9B3A6-B1F3-4581-AEF7-F5BB79ECCA6C}" type="sibTrans" cxnId="{7D51B5EC-A549-4085-9C58-305B75B0529A}">
      <dgm:prSet/>
      <dgm:spPr/>
      <dgm:t>
        <a:bodyPr/>
        <a:lstStyle/>
        <a:p>
          <a:endParaRPr lang="en-US"/>
        </a:p>
      </dgm:t>
    </dgm:pt>
    <dgm:pt modelId="{45163E4A-158F-4A44-97A0-734067FF276E}">
      <dgm:prSet phldrT="[Text]" custT="1"/>
      <dgm:spPr/>
      <dgm:t>
        <a:bodyPr/>
        <a:lstStyle/>
        <a:p>
          <a:r>
            <a:rPr lang="en-US" sz="2200" b="1" dirty="0"/>
            <a:t>Can still use the Health Center at a reduced cost</a:t>
          </a:r>
        </a:p>
      </dgm:t>
    </dgm:pt>
    <dgm:pt modelId="{D2FD441B-EF8C-4D95-A664-2BC0749E870B}" type="parTrans" cxnId="{DC017872-AE5C-49CA-80CD-EF4A398F979B}">
      <dgm:prSet/>
      <dgm:spPr/>
      <dgm:t>
        <a:bodyPr/>
        <a:lstStyle/>
        <a:p>
          <a:endParaRPr lang="en-US"/>
        </a:p>
      </dgm:t>
    </dgm:pt>
    <dgm:pt modelId="{147D9493-2DFB-4CC4-9CFB-A6082ACA9010}" type="sibTrans" cxnId="{DC017872-AE5C-49CA-80CD-EF4A398F979B}">
      <dgm:prSet/>
      <dgm:spPr/>
      <dgm:t>
        <a:bodyPr/>
        <a:lstStyle/>
        <a:p>
          <a:endParaRPr lang="en-US"/>
        </a:p>
      </dgm:t>
    </dgm:pt>
    <dgm:pt modelId="{E7C42FD8-77C5-4A84-ACFE-B3EADFA32851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 dirty="0"/>
            <a:t>Out of pocket maximums remains at $6,550 individual/$13,000 family</a:t>
          </a:r>
        </a:p>
      </dgm:t>
    </dgm:pt>
    <dgm:pt modelId="{28FD9CE0-743B-4458-AE30-F603BEDA4612}" type="parTrans" cxnId="{27A82E7A-917C-4414-9E07-14DF7499F577}">
      <dgm:prSet/>
      <dgm:spPr/>
      <dgm:t>
        <a:bodyPr/>
        <a:lstStyle/>
        <a:p>
          <a:endParaRPr lang="en-US"/>
        </a:p>
      </dgm:t>
    </dgm:pt>
    <dgm:pt modelId="{E1EF9B9F-7C47-4C83-A7D8-ED9AA8DEBB5F}" type="sibTrans" cxnId="{27A82E7A-917C-4414-9E07-14DF7499F577}">
      <dgm:prSet/>
      <dgm:spPr/>
      <dgm:t>
        <a:bodyPr/>
        <a:lstStyle/>
        <a:p>
          <a:endParaRPr lang="en-US"/>
        </a:p>
      </dgm:t>
    </dgm:pt>
    <dgm:pt modelId="{AFA08E4D-CC99-46AF-89AE-180D78DA85CE}" type="pres">
      <dgm:prSet presAssocID="{B0EB3D64-D320-4695-BB58-47F20B4D4D92}" presName="linear" presStyleCnt="0">
        <dgm:presLayoutVars>
          <dgm:dir/>
          <dgm:resizeHandles val="exact"/>
        </dgm:presLayoutVars>
      </dgm:prSet>
      <dgm:spPr/>
    </dgm:pt>
    <dgm:pt modelId="{1FA3D519-C17F-4060-BAD7-15137EA2B00A}" type="pres">
      <dgm:prSet presAssocID="{D67CC9D6-CBEB-4260-9D3E-E94F75770FD5}" presName="comp" presStyleCnt="0"/>
      <dgm:spPr/>
    </dgm:pt>
    <dgm:pt modelId="{A4C8456E-AEEA-4384-A245-ECB7C4ADAD8D}" type="pres">
      <dgm:prSet presAssocID="{D67CC9D6-CBEB-4260-9D3E-E94F75770FD5}" presName="box" presStyleLbl="node1" presStyleIdx="0" presStyleCnt="3" custScaleY="110523"/>
      <dgm:spPr/>
    </dgm:pt>
    <dgm:pt modelId="{40BEE99F-7CC2-4B45-B120-5AACAC1B937F}" type="pres">
      <dgm:prSet presAssocID="{D67CC9D6-CBEB-4260-9D3E-E94F75770FD5}" presName="img" presStyleLbl="fgImgPlace1" presStyleIdx="0" presStyleCnt="3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0C37107-C8D6-41A7-8FD0-EA109FC0B87D}" type="pres">
      <dgm:prSet presAssocID="{D67CC9D6-CBEB-4260-9D3E-E94F75770FD5}" presName="text" presStyleLbl="node1" presStyleIdx="0" presStyleCnt="3">
        <dgm:presLayoutVars>
          <dgm:bulletEnabled val="1"/>
        </dgm:presLayoutVars>
      </dgm:prSet>
      <dgm:spPr/>
    </dgm:pt>
    <dgm:pt modelId="{D46131AD-3937-47AE-881A-1473FB2B628D}" type="pres">
      <dgm:prSet presAssocID="{55273C4B-51DA-48B3-9E87-82771692FC31}" presName="spacer" presStyleCnt="0"/>
      <dgm:spPr/>
    </dgm:pt>
    <dgm:pt modelId="{07427A89-0512-474A-9F62-26B1BB8E4168}" type="pres">
      <dgm:prSet presAssocID="{0985444A-D68A-4623-88CE-0D94439F88BB}" presName="comp" presStyleCnt="0"/>
      <dgm:spPr/>
    </dgm:pt>
    <dgm:pt modelId="{1DF2398B-62D3-4CBD-A98A-63EBFCAB0417}" type="pres">
      <dgm:prSet presAssocID="{0985444A-D68A-4623-88CE-0D94439F88BB}" presName="box" presStyleLbl="node1" presStyleIdx="1" presStyleCnt="3" custScaleY="128582" custLinFactNeighborY="1138"/>
      <dgm:spPr/>
    </dgm:pt>
    <dgm:pt modelId="{D3187B12-4C1B-40A8-B8C1-BACC733DC598}" type="pres">
      <dgm:prSet presAssocID="{0985444A-D68A-4623-88CE-0D94439F88BB}" presName="img" presStyleLbl="fgImgPlace1" presStyleIdx="1" presStyleCnt="3"/>
      <dgm:spPr>
        <a:blipFill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A4CF8088-BDC4-484C-A354-F024EC4AD0E5}" type="pres">
      <dgm:prSet presAssocID="{0985444A-D68A-4623-88CE-0D94439F88BB}" presName="text" presStyleLbl="node1" presStyleIdx="1" presStyleCnt="3">
        <dgm:presLayoutVars>
          <dgm:bulletEnabled val="1"/>
        </dgm:presLayoutVars>
      </dgm:prSet>
      <dgm:spPr/>
    </dgm:pt>
    <dgm:pt modelId="{1C83E869-A099-4978-ACB7-093104702D41}" type="pres">
      <dgm:prSet presAssocID="{A48621B7-797B-4BBC-82B0-9835FCFEF095}" presName="spacer" presStyleCnt="0"/>
      <dgm:spPr/>
    </dgm:pt>
    <dgm:pt modelId="{73AD532A-33AD-4240-B3B5-826FD17ADC71}" type="pres">
      <dgm:prSet presAssocID="{83538B19-A31B-4391-9D16-786DC72F611A}" presName="comp" presStyleCnt="0"/>
      <dgm:spPr/>
    </dgm:pt>
    <dgm:pt modelId="{CC86B5A7-569A-4892-B4F3-1300C4EA5D04}" type="pres">
      <dgm:prSet presAssocID="{83538B19-A31B-4391-9D16-786DC72F611A}" presName="box" presStyleLbl="node1" presStyleIdx="2" presStyleCnt="3" custScaleY="92975"/>
      <dgm:spPr/>
    </dgm:pt>
    <dgm:pt modelId="{77442109-6A09-46DA-9865-ACE531895550}" type="pres">
      <dgm:prSet presAssocID="{83538B19-A31B-4391-9D16-786DC72F611A}" presName="img" presStyleLbl="fgImgPlace1" presStyleIdx="2" presStyleCnt="3"/>
      <dgm:spPr>
        <a:blipFill>
          <a:blip xmlns:r="http://schemas.openxmlformats.org/officeDocument/2006/relationships"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BB87E746-8B1B-46A4-ABDA-9A4A14471A67}" type="pres">
      <dgm:prSet presAssocID="{83538B19-A31B-4391-9D16-786DC72F611A}" presName="text" presStyleLbl="node1" presStyleIdx="2" presStyleCnt="3">
        <dgm:presLayoutVars>
          <dgm:bulletEnabled val="1"/>
        </dgm:presLayoutVars>
      </dgm:prSet>
      <dgm:spPr/>
    </dgm:pt>
  </dgm:ptLst>
  <dgm:cxnLst>
    <dgm:cxn modelId="{82E08105-A227-4583-8316-CEFBDA79DE56}" srcId="{D67CC9D6-CBEB-4260-9D3E-E94F75770FD5}" destId="{8AA25250-F560-4005-A508-3BD7A7A87569}" srcOrd="0" destOrd="0" parTransId="{9EFF8208-782F-4DA6-9EB1-F94DF3084C35}" sibTransId="{8E3AE8C7-C63B-42DE-8819-787AE0DD8F09}"/>
    <dgm:cxn modelId="{B45BA90D-2737-4DBE-9249-3FF721BD0FAE}" type="presOf" srcId="{E7C42FD8-77C5-4A84-ACFE-B3EADFA32851}" destId="{A4CF8088-BDC4-484C-A354-F024EC4AD0E5}" srcOrd="1" destOrd="2" presId="urn:microsoft.com/office/officeart/2005/8/layout/vList4"/>
    <dgm:cxn modelId="{896A180E-9808-4EA7-9FD5-50F7C80383B4}" type="presOf" srcId="{CE311C13-6571-44F5-AA3F-B770D2C24279}" destId="{1DF2398B-62D3-4CBD-A98A-63EBFCAB0417}" srcOrd="0" destOrd="1" presId="urn:microsoft.com/office/officeart/2005/8/layout/vList4"/>
    <dgm:cxn modelId="{8856E510-C6CE-4E8B-AD02-9DF8BE83ED5A}" type="presOf" srcId="{8AA25250-F560-4005-A508-3BD7A7A87569}" destId="{40C37107-C8D6-41A7-8FD0-EA109FC0B87D}" srcOrd="1" destOrd="1" presId="urn:microsoft.com/office/officeart/2005/8/layout/vList4"/>
    <dgm:cxn modelId="{9C13461B-EB5E-45E6-BB69-F855046605B3}" type="presOf" srcId="{45163E4A-158F-4A44-97A0-734067FF276E}" destId="{A4C8456E-AEEA-4384-A245-ECB7C4ADAD8D}" srcOrd="0" destOrd="3" presId="urn:microsoft.com/office/officeart/2005/8/layout/vList4"/>
    <dgm:cxn modelId="{974EDB24-8130-43C9-AF47-7FD9D15DBCDE}" type="presOf" srcId="{D67CC9D6-CBEB-4260-9D3E-E94F75770FD5}" destId="{A4C8456E-AEEA-4384-A245-ECB7C4ADAD8D}" srcOrd="0" destOrd="0" presId="urn:microsoft.com/office/officeart/2005/8/layout/vList4"/>
    <dgm:cxn modelId="{BE5D982C-878F-4A47-B97A-94B50FF0BCD7}" type="presOf" srcId="{0985444A-D68A-4623-88CE-0D94439F88BB}" destId="{A4CF8088-BDC4-484C-A354-F024EC4AD0E5}" srcOrd="1" destOrd="0" presId="urn:microsoft.com/office/officeart/2005/8/layout/vList4"/>
    <dgm:cxn modelId="{9155E731-F187-41FB-99D5-89F39C5CC6ED}" type="presOf" srcId="{8EB0ECEA-DB7D-4AD9-AA54-6D22A65F0729}" destId="{BB87E746-8B1B-46A4-ABDA-9A4A14471A67}" srcOrd="1" destOrd="2" presId="urn:microsoft.com/office/officeart/2005/8/layout/vList4"/>
    <dgm:cxn modelId="{8E3BC636-077C-46B1-A716-27EA273F3F9E}" srcId="{D67CC9D6-CBEB-4260-9D3E-E94F75770FD5}" destId="{A363187B-3044-4CCD-B1E8-D80329CFC46F}" srcOrd="1" destOrd="0" parTransId="{74DE07AC-3CA9-4C58-9F0D-1545200E5BAC}" sibTransId="{0FAE40E7-B348-4686-BEF5-E7F25376358C}"/>
    <dgm:cxn modelId="{FB62723D-5C6A-46C9-A527-7CDD562FC738}" type="presOf" srcId="{8AA25250-F560-4005-A508-3BD7A7A87569}" destId="{A4C8456E-AEEA-4384-A245-ECB7C4ADAD8D}" srcOrd="0" destOrd="1" presId="urn:microsoft.com/office/officeart/2005/8/layout/vList4"/>
    <dgm:cxn modelId="{3B520962-2D14-45A3-955F-B2B4A55F4D7D}" srcId="{B0EB3D64-D320-4695-BB58-47F20B4D4D92}" destId="{83538B19-A31B-4391-9D16-786DC72F611A}" srcOrd="2" destOrd="0" parTransId="{D74ED192-3DF3-4707-A643-705B7210FA95}" sibTransId="{D6C90C7D-62A3-4809-ABBD-5A8218D87784}"/>
    <dgm:cxn modelId="{DC017872-AE5C-49CA-80CD-EF4A398F979B}" srcId="{D67CC9D6-CBEB-4260-9D3E-E94F75770FD5}" destId="{45163E4A-158F-4A44-97A0-734067FF276E}" srcOrd="2" destOrd="0" parTransId="{D2FD441B-EF8C-4D95-A664-2BC0749E870B}" sibTransId="{147D9493-2DFB-4CC4-9CFB-A6082ACA9010}"/>
    <dgm:cxn modelId="{27A82E7A-917C-4414-9E07-14DF7499F577}" srcId="{0985444A-D68A-4623-88CE-0D94439F88BB}" destId="{E7C42FD8-77C5-4A84-ACFE-B3EADFA32851}" srcOrd="1" destOrd="0" parTransId="{28FD9CE0-743B-4458-AE30-F603BEDA4612}" sibTransId="{E1EF9B9F-7C47-4C83-A7D8-ED9AA8DEBB5F}"/>
    <dgm:cxn modelId="{16EC6680-F8E6-400C-8CD8-3285D6663A56}" srcId="{B0EB3D64-D320-4695-BB58-47F20B4D4D92}" destId="{D67CC9D6-CBEB-4260-9D3E-E94F75770FD5}" srcOrd="0" destOrd="0" parTransId="{0ABB6E70-80FE-4524-8353-BE751F6EC364}" sibTransId="{55273C4B-51DA-48B3-9E87-82771692FC31}"/>
    <dgm:cxn modelId="{148EFE96-08D0-4DAF-B078-2F6831DA60A6}" type="presOf" srcId="{E7C42FD8-77C5-4A84-ACFE-B3EADFA32851}" destId="{1DF2398B-62D3-4CBD-A98A-63EBFCAB0417}" srcOrd="0" destOrd="2" presId="urn:microsoft.com/office/officeart/2005/8/layout/vList4"/>
    <dgm:cxn modelId="{CB634797-B68A-4891-A8FE-6DB9EB33B5C4}" type="presOf" srcId="{B0EB3D64-D320-4695-BB58-47F20B4D4D92}" destId="{AFA08E4D-CC99-46AF-89AE-180D78DA85CE}" srcOrd="0" destOrd="0" presId="urn:microsoft.com/office/officeart/2005/8/layout/vList4"/>
    <dgm:cxn modelId="{E8793098-205D-4455-B792-21830BCDC259}" srcId="{B0EB3D64-D320-4695-BB58-47F20B4D4D92}" destId="{0985444A-D68A-4623-88CE-0D94439F88BB}" srcOrd="1" destOrd="0" parTransId="{48EA5488-BCA8-447E-92C0-83259D1B3893}" sibTransId="{A48621B7-797B-4BBC-82B0-9835FCFEF095}"/>
    <dgm:cxn modelId="{A907D19C-3C21-4C45-ADEC-17339FA31229}" type="presOf" srcId="{A363187B-3044-4CCD-B1E8-D80329CFC46F}" destId="{A4C8456E-AEEA-4384-A245-ECB7C4ADAD8D}" srcOrd="0" destOrd="2" presId="urn:microsoft.com/office/officeart/2005/8/layout/vList4"/>
    <dgm:cxn modelId="{86F78DA8-55F8-4585-9595-BA7A541CA063}" type="presOf" srcId="{83538B19-A31B-4391-9D16-786DC72F611A}" destId="{CC86B5A7-569A-4892-B4F3-1300C4EA5D04}" srcOrd="0" destOrd="0" presId="urn:microsoft.com/office/officeart/2005/8/layout/vList4"/>
    <dgm:cxn modelId="{9FD8FCAC-17C2-48A3-8FDA-89A040FCAD5C}" type="presOf" srcId="{CA30742C-90BD-4F94-BAB4-BAC72D8887BC}" destId="{CC86B5A7-569A-4892-B4F3-1300C4EA5D04}" srcOrd="0" destOrd="1" presId="urn:microsoft.com/office/officeart/2005/8/layout/vList4"/>
    <dgm:cxn modelId="{6C0107BF-14F7-46DD-A506-92AFC5D12728}" type="presOf" srcId="{45163E4A-158F-4A44-97A0-734067FF276E}" destId="{40C37107-C8D6-41A7-8FD0-EA109FC0B87D}" srcOrd="1" destOrd="3" presId="urn:microsoft.com/office/officeart/2005/8/layout/vList4"/>
    <dgm:cxn modelId="{9E4F7CC5-08E2-4AE9-82FB-9F1E95142D0E}" type="presOf" srcId="{A363187B-3044-4CCD-B1E8-D80329CFC46F}" destId="{40C37107-C8D6-41A7-8FD0-EA109FC0B87D}" srcOrd="1" destOrd="2" presId="urn:microsoft.com/office/officeart/2005/8/layout/vList4"/>
    <dgm:cxn modelId="{6B2FEBC9-246E-4368-A74E-A75C7CB7272F}" type="presOf" srcId="{D67CC9D6-CBEB-4260-9D3E-E94F75770FD5}" destId="{40C37107-C8D6-41A7-8FD0-EA109FC0B87D}" srcOrd="1" destOrd="0" presId="urn:microsoft.com/office/officeart/2005/8/layout/vList4"/>
    <dgm:cxn modelId="{D9DBA7D1-BEA6-4DBE-98E8-6EEA43203FB3}" type="presOf" srcId="{83538B19-A31B-4391-9D16-786DC72F611A}" destId="{BB87E746-8B1B-46A4-ABDA-9A4A14471A67}" srcOrd="1" destOrd="0" presId="urn:microsoft.com/office/officeart/2005/8/layout/vList4"/>
    <dgm:cxn modelId="{EB5F8AD6-0B6B-449A-B70E-3ED9CB6AE322}" srcId="{0985444A-D68A-4623-88CE-0D94439F88BB}" destId="{CE311C13-6571-44F5-AA3F-B770D2C24279}" srcOrd="0" destOrd="0" parTransId="{2F8F0563-D8C3-4993-8B99-6CA03D9CDB43}" sibTransId="{AEA5CADA-B8FC-4A20-AC84-AD7B024F1146}"/>
    <dgm:cxn modelId="{6FC6D8D6-A8B9-4739-9E9B-32FAA1ADE57E}" srcId="{83538B19-A31B-4391-9D16-786DC72F611A}" destId="{8EB0ECEA-DB7D-4AD9-AA54-6D22A65F0729}" srcOrd="1" destOrd="0" parTransId="{D55ADD08-8C13-47C1-868B-3301A8AEAFD1}" sibTransId="{FA075BB7-9368-4C5E-BFB6-32464FEEB386}"/>
    <dgm:cxn modelId="{C36B67D7-E87F-4ECF-914A-685FAB95A7EB}" srcId="{83538B19-A31B-4391-9D16-786DC72F611A}" destId="{CA30742C-90BD-4F94-BAB4-BAC72D8887BC}" srcOrd="0" destOrd="0" parTransId="{9CE342EC-5000-4150-BB2B-F801CC2E42A4}" sibTransId="{4B5E1F32-4F38-4814-80E2-928E5852CFE8}"/>
    <dgm:cxn modelId="{D2D3ADE9-745D-48D4-B304-A22B5E05CB37}" type="presOf" srcId="{CE311C13-6571-44F5-AA3F-B770D2C24279}" destId="{A4CF8088-BDC4-484C-A354-F024EC4AD0E5}" srcOrd="1" destOrd="1" presId="urn:microsoft.com/office/officeart/2005/8/layout/vList4"/>
    <dgm:cxn modelId="{7D51B5EC-A549-4085-9C58-305B75B0529A}" srcId="{0985444A-D68A-4623-88CE-0D94439F88BB}" destId="{8DDC9FAD-F860-45EF-90F2-0821C0F915A3}" srcOrd="2" destOrd="0" parTransId="{A7B8C00B-CB32-41D4-9464-F2A8A3AC715B}" sibTransId="{12F9B3A6-B1F3-4581-AEF7-F5BB79ECCA6C}"/>
    <dgm:cxn modelId="{623FD9EE-3176-4961-8640-3AC58C14B4E7}" type="presOf" srcId="{8DDC9FAD-F860-45EF-90F2-0821C0F915A3}" destId="{A4CF8088-BDC4-484C-A354-F024EC4AD0E5}" srcOrd="1" destOrd="3" presId="urn:microsoft.com/office/officeart/2005/8/layout/vList4"/>
    <dgm:cxn modelId="{BDEA8EF2-A804-47F3-9909-5F4124442390}" type="presOf" srcId="{0985444A-D68A-4623-88CE-0D94439F88BB}" destId="{1DF2398B-62D3-4CBD-A98A-63EBFCAB0417}" srcOrd="0" destOrd="0" presId="urn:microsoft.com/office/officeart/2005/8/layout/vList4"/>
    <dgm:cxn modelId="{A4C7BFF5-758D-4FAD-92B9-783D4D295021}" type="presOf" srcId="{8DDC9FAD-F860-45EF-90F2-0821C0F915A3}" destId="{1DF2398B-62D3-4CBD-A98A-63EBFCAB0417}" srcOrd="0" destOrd="3" presId="urn:microsoft.com/office/officeart/2005/8/layout/vList4"/>
    <dgm:cxn modelId="{B2AB5FFC-E9D5-4296-80F6-C7B4E438F5AB}" type="presOf" srcId="{8EB0ECEA-DB7D-4AD9-AA54-6D22A65F0729}" destId="{CC86B5A7-569A-4892-B4F3-1300C4EA5D04}" srcOrd="0" destOrd="2" presId="urn:microsoft.com/office/officeart/2005/8/layout/vList4"/>
    <dgm:cxn modelId="{7126F0FE-A1A1-4FC4-B973-04E90F28DE1A}" type="presOf" srcId="{CA30742C-90BD-4F94-BAB4-BAC72D8887BC}" destId="{BB87E746-8B1B-46A4-ABDA-9A4A14471A67}" srcOrd="1" destOrd="1" presId="urn:microsoft.com/office/officeart/2005/8/layout/vList4"/>
    <dgm:cxn modelId="{F42832B4-518C-4950-899E-362A25CCAADE}" type="presParOf" srcId="{AFA08E4D-CC99-46AF-89AE-180D78DA85CE}" destId="{1FA3D519-C17F-4060-BAD7-15137EA2B00A}" srcOrd="0" destOrd="0" presId="urn:microsoft.com/office/officeart/2005/8/layout/vList4"/>
    <dgm:cxn modelId="{4D0253F1-8C39-46A5-9835-2AD7ECA5D449}" type="presParOf" srcId="{1FA3D519-C17F-4060-BAD7-15137EA2B00A}" destId="{A4C8456E-AEEA-4384-A245-ECB7C4ADAD8D}" srcOrd="0" destOrd="0" presId="urn:microsoft.com/office/officeart/2005/8/layout/vList4"/>
    <dgm:cxn modelId="{05A7A27F-7A96-426B-B724-51E4DBF8207C}" type="presParOf" srcId="{1FA3D519-C17F-4060-BAD7-15137EA2B00A}" destId="{40BEE99F-7CC2-4B45-B120-5AACAC1B937F}" srcOrd="1" destOrd="0" presId="urn:microsoft.com/office/officeart/2005/8/layout/vList4"/>
    <dgm:cxn modelId="{8CC22E15-5B78-435F-903E-32AF6B0DA605}" type="presParOf" srcId="{1FA3D519-C17F-4060-BAD7-15137EA2B00A}" destId="{40C37107-C8D6-41A7-8FD0-EA109FC0B87D}" srcOrd="2" destOrd="0" presId="urn:microsoft.com/office/officeart/2005/8/layout/vList4"/>
    <dgm:cxn modelId="{C0C1776C-EF89-4ECF-A6C4-BA1A4BC2EB05}" type="presParOf" srcId="{AFA08E4D-CC99-46AF-89AE-180D78DA85CE}" destId="{D46131AD-3937-47AE-881A-1473FB2B628D}" srcOrd="1" destOrd="0" presId="urn:microsoft.com/office/officeart/2005/8/layout/vList4"/>
    <dgm:cxn modelId="{48AE0046-75FB-46AB-98CD-5545B91F7941}" type="presParOf" srcId="{AFA08E4D-CC99-46AF-89AE-180D78DA85CE}" destId="{07427A89-0512-474A-9F62-26B1BB8E4168}" srcOrd="2" destOrd="0" presId="urn:microsoft.com/office/officeart/2005/8/layout/vList4"/>
    <dgm:cxn modelId="{38BB84FD-9857-442F-842E-7AEE7B1866DD}" type="presParOf" srcId="{07427A89-0512-474A-9F62-26B1BB8E4168}" destId="{1DF2398B-62D3-4CBD-A98A-63EBFCAB0417}" srcOrd="0" destOrd="0" presId="urn:microsoft.com/office/officeart/2005/8/layout/vList4"/>
    <dgm:cxn modelId="{FF425CD0-F90F-457A-A2BA-3542D8F4D636}" type="presParOf" srcId="{07427A89-0512-474A-9F62-26B1BB8E4168}" destId="{D3187B12-4C1B-40A8-B8C1-BACC733DC598}" srcOrd="1" destOrd="0" presId="urn:microsoft.com/office/officeart/2005/8/layout/vList4"/>
    <dgm:cxn modelId="{2638D511-9660-4121-A583-C4A640166C82}" type="presParOf" srcId="{07427A89-0512-474A-9F62-26B1BB8E4168}" destId="{A4CF8088-BDC4-484C-A354-F024EC4AD0E5}" srcOrd="2" destOrd="0" presId="urn:microsoft.com/office/officeart/2005/8/layout/vList4"/>
    <dgm:cxn modelId="{59ADD4BE-1F76-4D69-A9FE-3BEF546D7091}" type="presParOf" srcId="{AFA08E4D-CC99-46AF-89AE-180D78DA85CE}" destId="{1C83E869-A099-4978-ACB7-093104702D41}" srcOrd="3" destOrd="0" presId="urn:microsoft.com/office/officeart/2005/8/layout/vList4"/>
    <dgm:cxn modelId="{4587F6BB-A2F6-47F1-9BBB-7AEC0B2B6AB2}" type="presParOf" srcId="{AFA08E4D-CC99-46AF-89AE-180D78DA85CE}" destId="{73AD532A-33AD-4240-B3B5-826FD17ADC71}" srcOrd="4" destOrd="0" presId="urn:microsoft.com/office/officeart/2005/8/layout/vList4"/>
    <dgm:cxn modelId="{3691B6F4-822A-406F-A8A6-36813773345A}" type="presParOf" srcId="{73AD532A-33AD-4240-B3B5-826FD17ADC71}" destId="{CC86B5A7-569A-4892-B4F3-1300C4EA5D04}" srcOrd="0" destOrd="0" presId="urn:microsoft.com/office/officeart/2005/8/layout/vList4"/>
    <dgm:cxn modelId="{D7359FA7-9D7B-48C3-8DDF-40A5469F62ED}" type="presParOf" srcId="{73AD532A-33AD-4240-B3B5-826FD17ADC71}" destId="{77442109-6A09-46DA-9865-ACE531895550}" srcOrd="1" destOrd="0" presId="urn:microsoft.com/office/officeart/2005/8/layout/vList4"/>
    <dgm:cxn modelId="{ABC6AEBB-8FD5-4949-966E-AEC34082EC3C}" type="presParOf" srcId="{73AD532A-33AD-4240-B3B5-826FD17ADC71}" destId="{BB87E746-8B1B-46A4-ABDA-9A4A14471A6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AF2D64-4D41-4711-B495-1032EF48411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71B228-C978-47B5-AF20-4925D270AA72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Health Center Plan </a:t>
          </a:r>
        </a:p>
      </dgm:t>
    </dgm:pt>
    <dgm:pt modelId="{C909A3E3-C5B0-491E-A7F6-6F8E1CD35DB6}" type="parTrans" cxnId="{CF17FF6A-AB96-4FFB-A60E-FEC3A35B8BFB}">
      <dgm:prSet/>
      <dgm:spPr/>
      <dgm:t>
        <a:bodyPr/>
        <a:lstStyle/>
        <a:p>
          <a:endParaRPr lang="en-US"/>
        </a:p>
      </dgm:t>
    </dgm:pt>
    <dgm:pt modelId="{266207F6-6532-46CD-8A9F-475277421C2E}" type="sibTrans" cxnId="{CF17FF6A-AB96-4FFB-A60E-FEC3A35B8BFB}">
      <dgm:prSet/>
      <dgm:spPr/>
      <dgm:t>
        <a:bodyPr/>
        <a:lstStyle/>
        <a:p>
          <a:endParaRPr lang="en-US"/>
        </a:p>
      </dgm:t>
    </dgm:pt>
    <dgm:pt modelId="{AC2B2010-B216-4FC8-864A-996DF850D233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dirty="0"/>
            <a:t>$100 Deductible, then Coinsurance</a:t>
          </a:r>
          <a:endParaRPr lang="en-US" dirty="0"/>
        </a:p>
      </dgm:t>
    </dgm:pt>
    <dgm:pt modelId="{BBC8219B-DE20-428C-BDD4-D5FEE8F5A841}" type="parTrans" cxnId="{F1BCF8D9-E651-4C1C-A31D-82C6D40AC58A}">
      <dgm:prSet/>
      <dgm:spPr/>
      <dgm:t>
        <a:bodyPr/>
        <a:lstStyle/>
        <a:p>
          <a:endParaRPr lang="en-US"/>
        </a:p>
      </dgm:t>
    </dgm:pt>
    <dgm:pt modelId="{C3298FC0-8D89-4F18-82F8-0C9DF0CED709}" type="sibTrans" cxnId="{F1BCF8D9-E651-4C1C-A31D-82C6D40AC58A}">
      <dgm:prSet/>
      <dgm:spPr/>
      <dgm:t>
        <a:bodyPr/>
        <a:lstStyle/>
        <a:p>
          <a:endParaRPr lang="en-US"/>
        </a:p>
      </dgm:t>
    </dgm:pt>
    <dgm:pt modelId="{AC1C451A-478D-4F5F-8540-A46A402A6BE6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dirty="0"/>
            <a:t>Maintenance Medications through Walgreens (retail) or</a:t>
          </a:r>
          <a:endParaRPr lang="en-US" dirty="0"/>
        </a:p>
      </dgm:t>
    </dgm:pt>
    <dgm:pt modelId="{2FE54AAB-3D5B-4856-ADAA-875B1E771911}" type="parTrans" cxnId="{CE1EC0BE-5E17-44B7-A3F0-E1BEB41F1C3F}">
      <dgm:prSet/>
      <dgm:spPr/>
      <dgm:t>
        <a:bodyPr/>
        <a:lstStyle/>
        <a:p>
          <a:endParaRPr lang="en-US"/>
        </a:p>
      </dgm:t>
    </dgm:pt>
    <dgm:pt modelId="{F7A461E3-3865-410B-BE51-A4B4EA8DDCE6}" type="sibTrans" cxnId="{CE1EC0BE-5E17-44B7-A3F0-E1BEB41F1C3F}">
      <dgm:prSet/>
      <dgm:spPr/>
      <dgm:t>
        <a:bodyPr/>
        <a:lstStyle/>
        <a:p>
          <a:endParaRPr lang="en-US"/>
        </a:p>
      </dgm:t>
    </dgm:pt>
    <dgm:pt modelId="{947FF455-D4FB-467F-AD17-C70F7D272A69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3200" dirty="0">
              <a:solidFill>
                <a:schemeClr val="bg1"/>
              </a:solidFill>
            </a:rPr>
            <a:t>Consumer Choice Plan </a:t>
          </a:r>
        </a:p>
      </dgm:t>
    </dgm:pt>
    <dgm:pt modelId="{641838F9-38C2-4D5D-B56C-D2BA5A4D59F8}" type="parTrans" cxnId="{D8CA6025-EC48-4860-8918-DDDE79C0BC55}">
      <dgm:prSet/>
      <dgm:spPr/>
      <dgm:t>
        <a:bodyPr/>
        <a:lstStyle/>
        <a:p>
          <a:endParaRPr lang="en-US"/>
        </a:p>
      </dgm:t>
    </dgm:pt>
    <dgm:pt modelId="{E63B7F34-A819-4FD0-91C3-A1F5A30059D3}" type="sibTrans" cxnId="{D8CA6025-EC48-4860-8918-DDDE79C0BC55}">
      <dgm:prSet/>
      <dgm:spPr/>
      <dgm:t>
        <a:bodyPr/>
        <a:lstStyle/>
        <a:p>
          <a:endParaRPr lang="en-US"/>
        </a:p>
      </dgm:t>
    </dgm:pt>
    <dgm:pt modelId="{DF52D9E5-E513-42D1-8878-74553F33B3E0}">
      <dgm:prSet phldrT="[Text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b="1" dirty="0"/>
            <a:t>Deductible, then Coinsurance</a:t>
          </a:r>
          <a:endParaRPr lang="en-US" b="1" dirty="0"/>
        </a:p>
      </dgm:t>
    </dgm:pt>
    <dgm:pt modelId="{41E8A342-D426-4B79-8FE9-4718CEA48F34}" type="parTrans" cxnId="{870F27CA-CD8C-46FE-8A8D-64570EA80FCB}">
      <dgm:prSet/>
      <dgm:spPr/>
      <dgm:t>
        <a:bodyPr/>
        <a:lstStyle/>
        <a:p>
          <a:endParaRPr lang="en-US"/>
        </a:p>
      </dgm:t>
    </dgm:pt>
    <dgm:pt modelId="{72DEFAB8-F189-4A0C-8576-5D9FB67E1596}" type="sibTrans" cxnId="{870F27CA-CD8C-46FE-8A8D-64570EA80FCB}">
      <dgm:prSet/>
      <dgm:spPr/>
      <dgm:t>
        <a:bodyPr/>
        <a:lstStyle/>
        <a:p>
          <a:endParaRPr lang="en-US"/>
        </a:p>
      </dgm:t>
    </dgm:pt>
    <dgm:pt modelId="{CD2B5367-3FA3-4F7B-80E3-7DD273BD6983}">
      <dgm:prSet phldrT="[Text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dirty="0"/>
            <a:t>Medications through Walgreens (retail)</a:t>
          </a:r>
          <a:endParaRPr lang="en-US" dirty="0"/>
        </a:p>
      </dgm:t>
    </dgm:pt>
    <dgm:pt modelId="{EDA9AE4F-3791-44E6-B46A-31F4954A82AE}" type="parTrans" cxnId="{0342772E-C121-409A-8D86-0117ED55A7FB}">
      <dgm:prSet/>
      <dgm:spPr/>
      <dgm:t>
        <a:bodyPr/>
        <a:lstStyle/>
        <a:p>
          <a:endParaRPr lang="en-US"/>
        </a:p>
      </dgm:t>
    </dgm:pt>
    <dgm:pt modelId="{4FBA8741-B6C6-4D2F-990F-80333F1FA902}" type="sibTrans" cxnId="{0342772E-C121-409A-8D86-0117ED55A7FB}">
      <dgm:prSet/>
      <dgm:spPr/>
      <dgm:t>
        <a:bodyPr/>
        <a:lstStyle/>
        <a:p>
          <a:endParaRPr lang="en-US"/>
        </a:p>
      </dgm:t>
    </dgm:pt>
    <dgm:pt modelId="{B50D95DB-9770-404E-A516-6BC4A9FE91E5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Mail Order</a:t>
          </a:r>
        </a:p>
      </dgm:t>
    </dgm:pt>
    <dgm:pt modelId="{CBE947AA-0E94-4193-80F2-CE76923CC0D3}" type="parTrans" cxnId="{F3298D8B-DB5C-4111-B882-CEC5BC8BAB53}">
      <dgm:prSet/>
      <dgm:spPr/>
      <dgm:t>
        <a:bodyPr/>
        <a:lstStyle/>
        <a:p>
          <a:endParaRPr lang="en-US"/>
        </a:p>
      </dgm:t>
    </dgm:pt>
    <dgm:pt modelId="{ED80ED8C-62E7-4DC4-92A5-F0D8C7C52950}" type="sibTrans" cxnId="{F3298D8B-DB5C-4111-B882-CEC5BC8BAB53}">
      <dgm:prSet/>
      <dgm:spPr/>
      <dgm:t>
        <a:bodyPr/>
        <a:lstStyle/>
        <a:p>
          <a:endParaRPr lang="en-US"/>
        </a:p>
      </dgm:t>
    </dgm:pt>
    <dgm:pt modelId="{5F8FAEE7-69F0-4E83-AD87-06E5A647B36C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dirty="0" err="1"/>
            <a:t>OptumRx</a:t>
          </a:r>
          <a:r>
            <a:rPr lang="en-US" altLang="en-US" dirty="0"/>
            <a:t> Mail Order</a:t>
          </a:r>
          <a:endParaRPr lang="en-US" dirty="0"/>
        </a:p>
      </dgm:t>
    </dgm:pt>
    <dgm:pt modelId="{D9260981-00E8-4E4B-A542-8C75B9E5DE21}" type="parTrans" cxnId="{7C5BBEEF-985C-4F0D-9CD5-75C4673DDE5A}">
      <dgm:prSet/>
      <dgm:spPr/>
      <dgm:t>
        <a:bodyPr/>
        <a:lstStyle/>
        <a:p>
          <a:endParaRPr lang="en-US"/>
        </a:p>
      </dgm:t>
    </dgm:pt>
    <dgm:pt modelId="{4D8E0DEF-1C38-42FD-8F7B-E45D545A2613}" type="sibTrans" cxnId="{7C5BBEEF-985C-4F0D-9CD5-75C4673DDE5A}">
      <dgm:prSet/>
      <dgm:spPr/>
      <dgm:t>
        <a:bodyPr/>
        <a:lstStyle/>
        <a:p>
          <a:endParaRPr lang="en-US"/>
        </a:p>
      </dgm:t>
    </dgm:pt>
    <dgm:pt modelId="{62FB1DA2-D830-4338-A0AC-1A817CAAE601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altLang="en-US" dirty="0"/>
            <a:t>90 day supply</a:t>
          </a:r>
          <a:endParaRPr lang="en-US" dirty="0"/>
        </a:p>
      </dgm:t>
    </dgm:pt>
    <dgm:pt modelId="{1C69039D-A345-4F4D-B512-EECD7449D878}" type="parTrans" cxnId="{FC48021C-5A13-4716-AB84-444F9F8EA2A0}">
      <dgm:prSet/>
      <dgm:spPr/>
      <dgm:t>
        <a:bodyPr/>
        <a:lstStyle/>
        <a:p>
          <a:endParaRPr lang="en-US"/>
        </a:p>
      </dgm:t>
    </dgm:pt>
    <dgm:pt modelId="{2BA6D2C9-9E5A-4A2F-9932-B024EA919B0C}" type="sibTrans" cxnId="{FC48021C-5A13-4716-AB84-444F9F8EA2A0}">
      <dgm:prSet/>
      <dgm:spPr/>
      <dgm:t>
        <a:bodyPr/>
        <a:lstStyle/>
        <a:p>
          <a:endParaRPr lang="en-US"/>
        </a:p>
      </dgm:t>
    </dgm:pt>
    <dgm:pt modelId="{87AC36AE-3BBA-43CB-8C31-3AD744D89D08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Select90 </a:t>
          </a:r>
          <a:r>
            <a:rPr lang="en-US" altLang="en-US" dirty="0"/>
            <a:t>Program for Maintenance Medications</a:t>
          </a:r>
          <a:endParaRPr lang="en-US" dirty="0"/>
        </a:p>
      </dgm:t>
    </dgm:pt>
    <dgm:pt modelId="{648AD00E-C128-4834-BFED-4E5E25539A38}" type="parTrans" cxnId="{39D529B8-93BD-4916-ADEE-8A70EEC83E7D}">
      <dgm:prSet/>
      <dgm:spPr/>
      <dgm:t>
        <a:bodyPr/>
        <a:lstStyle/>
        <a:p>
          <a:endParaRPr lang="en-US"/>
        </a:p>
      </dgm:t>
    </dgm:pt>
    <dgm:pt modelId="{E6036BA9-281C-49F7-AF07-068CBFE53F44}" type="sibTrans" cxnId="{39D529B8-93BD-4916-ADEE-8A70EEC83E7D}">
      <dgm:prSet/>
      <dgm:spPr/>
      <dgm:t>
        <a:bodyPr/>
        <a:lstStyle/>
        <a:p>
          <a:endParaRPr lang="en-US"/>
        </a:p>
      </dgm:t>
    </dgm:pt>
    <dgm:pt modelId="{580BDC0C-7236-4412-AE62-3AE200043FA8}">
      <dgm:prSet phldrT="[Text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Select90 </a:t>
          </a:r>
          <a:r>
            <a:rPr lang="en-US" altLang="en-US" dirty="0"/>
            <a:t>Program for Maintenance Medications</a:t>
          </a:r>
          <a:endParaRPr lang="en-US" dirty="0"/>
        </a:p>
      </dgm:t>
    </dgm:pt>
    <dgm:pt modelId="{2A9DD3D4-8077-4FFC-8B4A-53774FB1E091}" type="parTrans" cxnId="{F534F0CB-4D7D-4C76-BAD2-266CEEB46B97}">
      <dgm:prSet/>
      <dgm:spPr/>
      <dgm:t>
        <a:bodyPr/>
        <a:lstStyle/>
        <a:p>
          <a:endParaRPr lang="en-US"/>
        </a:p>
      </dgm:t>
    </dgm:pt>
    <dgm:pt modelId="{341F05F0-AF99-4DDE-8CCE-5D551B6FAEF0}" type="sibTrans" cxnId="{F534F0CB-4D7D-4C76-BAD2-266CEEB46B97}">
      <dgm:prSet/>
      <dgm:spPr/>
      <dgm:t>
        <a:bodyPr/>
        <a:lstStyle/>
        <a:p>
          <a:endParaRPr lang="en-US"/>
        </a:p>
      </dgm:t>
    </dgm:pt>
    <dgm:pt modelId="{BF7B4702-006A-4A7C-935A-6720721EAF1E}" type="pres">
      <dgm:prSet presAssocID="{92AF2D64-4D41-4711-B495-1032EF48411E}" presName="Name0" presStyleCnt="0">
        <dgm:presLayoutVars>
          <dgm:dir/>
          <dgm:animLvl val="lvl"/>
          <dgm:resizeHandles val="exact"/>
        </dgm:presLayoutVars>
      </dgm:prSet>
      <dgm:spPr/>
    </dgm:pt>
    <dgm:pt modelId="{6736BDF0-9825-4E93-B806-9D1A937A9ECC}" type="pres">
      <dgm:prSet presAssocID="{7471B228-C978-47B5-AF20-4925D270AA72}" presName="composite" presStyleCnt="0"/>
      <dgm:spPr/>
    </dgm:pt>
    <dgm:pt modelId="{9EC902C8-AC56-4F6D-8EC4-3D87451183EB}" type="pres">
      <dgm:prSet presAssocID="{7471B228-C978-47B5-AF20-4925D270AA72}" presName="parTx" presStyleLbl="alignNode1" presStyleIdx="0" presStyleCnt="3" custScaleX="121452" custScaleY="134189">
        <dgm:presLayoutVars>
          <dgm:chMax val="0"/>
          <dgm:chPref val="0"/>
          <dgm:bulletEnabled val="1"/>
        </dgm:presLayoutVars>
      </dgm:prSet>
      <dgm:spPr/>
    </dgm:pt>
    <dgm:pt modelId="{5CFCFC7F-96D3-4216-81E7-0790A2E1943E}" type="pres">
      <dgm:prSet presAssocID="{7471B228-C978-47B5-AF20-4925D270AA72}" presName="desTx" presStyleLbl="alignAccFollowNode1" presStyleIdx="0" presStyleCnt="3" custScaleX="122063" custLinFactNeighborX="-11" custLinFactNeighborY="3997">
        <dgm:presLayoutVars>
          <dgm:bulletEnabled val="1"/>
        </dgm:presLayoutVars>
      </dgm:prSet>
      <dgm:spPr/>
    </dgm:pt>
    <dgm:pt modelId="{4E20F9AE-5204-4D03-A1B5-C78AC84321BF}" type="pres">
      <dgm:prSet presAssocID="{266207F6-6532-46CD-8A9F-475277421C2E}" presName="space" presStyleCnt="0"/>
      <dgm:spPr/>
    </dgm:pt>
    <dgm:pt modelId="{6D604AEF-4B5E-452B-BFF3-DC5E6F96D0C4}" type="pres">
      <dgm:prSet presAssocID="{947FF455-D4FB-467F-AD17-C70F7D272A69}" presName="composite" presStyleCnt="0"/>
      <dgm:spPr/>
    </dgm:pt>
    <dgm:pt modelId="{B739C1D4-F632-4922-9A34-968A588E3DF0}" type="pres">
      <dgm:prSet presAssocID="{947FF455-D4FB-467F-AD17-C70F7D272A69}" presName="parTx" presStyleLbl="alignNode1" presStyleIdx="1" presStyleCnt="3" custScaleY="130149">
        <dgm:presLayoutVars>
          <dgm:chMax val="0"/>
          <dgm:chPref val="0"/>
          <dgm:bulletEnabled val="1"/>
        </dgm:presLayoutVars>
      </dgm:prSet>
      <dgm:spPr/>
    </dgm:pt>
    <dgm:pt modelId="{2482B4BF-2A2A-4204-87D3-81F81CD90CA5}" type="pres">
      <dgm:prSet presAssocID="{947FF455-D4FB-467F-AD17-C70F7D272A69}" presName="desTx" presStyleLbl="alignAccFollowNode1" presStyleIdx="1" presStyleCnt="3" custLinFactNeighborX="497" custLinFactNeighborY="4997">
        <dgm:presLayoutVars>
          <dgm:bulletEnabled val="1"/>
        </dgm:presLayoutVars>
      </dgm:prSet>
      <dgm:spPr/>
    </dgm:pt>
    <dgm:pt modelId="{BA8415F0-CCCE-4B85-BE79-261E261719ED}" type="pres">
      <dgm:prSet presAssocID="{E63B7F34-A819-4FD0-91C3-A1F5A30059D3}" presName="space" presStyleCnt="0"/>
      <dgm:spPr/>
    </dgm:pt>
    <dgm:pt modelId="{9CFB2184-5F09-4667-ACC6-F00AAB0C26F1}" type="pres">
      <dgm:prSet presAssocID="{B50D95DB-9770-404E-A516-6BC4A9FE91E5}" presName="composite" presStyleCnt="0"/>
      <dgm:spPr/>
    </dgm:pt>
    <dgm:pt modelId="{4A41A639-1568-40FA-B1A7-973EC5A55E53}" type="pres">
      <dgm:prSet presAssocID="{B50D95DB-9770-404E-A516-6BC4A9FE91E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EDE1D75-076D-456B-9FA4-6F64594C8F2E}" type="pres">
      <dgm:prSet presAssocID="{B50D95DB-9770-404E-A516-6BC4A9FE91E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5BF0D06-B53F-4A32-9FA2-3483A2507D53}" type="presOf" srcId="{92AF2D64-4D41-4711-B495-1032EF48411E}" destId="{BF7B4702-006A-4A7C-935A-6720721EAF1E}" srcOrd="0" destOrd="0" presId="urn:microsoft.com/office/officeart/2005/8/layout/hList1"/>
    <dgm:cxn modelId="{5724E515-79BA-4E7A-AC0F-F6E6EBC14BB1}" type="presOf" srcId="{580BDC0C-7236-4412-AE62-3AE200043FA8}" destId="{2482B4BF-2A2A-4204-87D3-81F81CD90CA5}" srcOrd="0" destOrd="2" presId="urn:microsoft.com/office/officeart/2005/8/layout/hList1"/>
    <dgm:cxn modelId="{FC48021C-5A13-4716-AB84-444F9F8EA2A0}" srcId="{B50D95DB-9770-404E-A516-6BC4A9FE91E5}" destId="{62FB1DA2-D830-4338-A0AC-1A817CAAE601}" srcOrd="1" destOrd="0" parTransId="{1C69039D-A345-4F4D-B512-EECD7449D878}" sibTransId="{2BA6D2C9-9E5A-4A2F-9932-B024EA919B0C}"/>
    <dgm:cxn modelId="{24AF961F-A426-4078-B36C-9CF0E44AA45B}" type="presOf" srcId="{62FB1DA2-D830-4338-A0AC-1A817CAAE601}" destId="{4EDE1D75-076D-456B-9FA4-6F64594C8F2E}" srcOrd="0" destOrd="1" presId="urn:microsoft.com/office/officeart/2005/8/layout/hList1"/>
    <dgm:cxn modelId="{739DD01F-CF49-4CB8-BC0F-AAF751602E9B}" type="presOf" srcId="{AC1C451A-478D-4F5F-8540-A46A402A6BE6}" destId="{5CFCFC7F-96D3-4216-81E7-0790A2E1943E}" srcOrd="0" destOrd="1" presId="urn:microsoft.com/office/officeart/2005/8/layout/hList1"/>
    <dgm:cxn modelId="{D8CA6025-EC48-4860-8918-DDDE79C0BC55}" srcId="{92AF2D64-4D41-4711-B495-1032EF48411E}" destId="{947FF455-D4FB-467F-AD17-C70F7D272A69}" srcOrd="1" destOrd="0" parTransId="{641838F9-38C2-4D5D-B56C-D2BA5A4D59F8}" sibTransId="{E63B7F34-A819-4FD0-91C3-A1F5A30059D3}"/>
    <dgm:cxn modelId="{0342772E-C121-409A-8D86-0117ED55A7FB}" srcId="{947FF455-D4FB-467F-AD17-C70F7D272A69}" destId="{CD2B5367-3FA3-4F7B-80E3-7DD273BD6983}" srcOrd="1" destOrd="0" parTransId="{EDA9AE4F-3791-44E6-B46A-31F4954A82AE}" sibTransId="{4FBA8741-B6C6-4D2F-990F-80333F1FA902}"/>
    <dgm:cxn modelId="{97A5C25C-F579-4A2D-9092-89ED4BDFABA1}" type="presOf" srcId="{5F8FAEE7-69F0-4E83-AD87-06E5A647B36C}" destId="{4EDE1D75-076D-456B-9FA4-6F64594C8F2E}" srcOrd="0" destOrd="0" presId="urn:microsoft.com/office/officeart/2005/8/layout/hList1"/>
    <dgm:cxn modelId="{CF17FF6A-AB96-4FFB-A60E-FEC3A35B8BFB}" srcId="{92AF2D64-4D41-4711-B495-1032EF48411E}" destId="{7471B228-C978-47B5-AF20-4925D270AA72}" srcOrd="0" destOrd="0" parTransId="{C909A3E3-C5B0-491E-A7F6-6F8E1CD35DB6}" sibTransId="{266207F6-6532-46CD-8A9F-475277421C2E}"/>
    <dgm:cxn modelId="{1CEC9E4D-8235-4FE1-99A6-CDA09548047D}" type="presOf" srcId="{7471B228-C978-47B5-AF20-4925D270AA72}" destId="{9EC902C8-AC56-4F6D-8EC4-3D87451183EB}" srcOrd="0" destOrd="0" presId="urn:microsoft.com/office/officeart/2005/8/layout/hList1"/>
    <dgm:cxn modelId="{58747C76-E912-478F-9B3D-510D813E9F8E}" type="presOf" srcId="{947FF455-D4FB-467F-AD17-C70F7D272A69}" destId="{B739C1D4-F632-4922-9A34-968A588E3DF0}" srcOrd="0" destOrd="0" presId="urn:microsoft.com/office/officeart/2005/8/layout/hList1"/>
    <dgm:cxn modelId="{D1079759-143B-4B48-A84A-C5B4C17E6CCC}" type="presOf" srcId="{CD2B5367-3FA3-4F7B-80E3-7DD273BD6983}" destId="{2482B4BF-2A2A-4204-87D3-81F81CD90CA5}" srcOrd="0" destOrd="1" presId="urn:microsoft.com/office/officeart/2005/8/layout/hList1"/>
    <dgm:cxn modelId="{C82CAE88-5D6C-4B7D-96BE-5EF331D7B7B1}" type="presOf" srcId="{87AC36AE-3BBA-43CB-8C31-3AD744D89D08}" destId="{5CFCFC7F-96D3-4216-81E7-0790A2E1943E}" srcOrd="0" destOrd="2" presId="urn:microsoft.com/office/officeart/2005/8/layout/hList1"/>
    <dgm:cxn modelId="{F3298D8B-DB5C-4111-B882-CEC5BC8BAB53}" srcId="{92AF2D64-4D41-4711-B495-1032EF48411E}" destId="{B50D95DB-9770-404E-A516-6BC4A9FE91E5}" srcOrd="2" destOrd="0" parTransId="{CBE947AA-0E94-4193-80F2-CE76923CC0D3}" sibTransId="{ED80ED8C-62E7-4DC4-92A5-F0D8C7C52950}"/>
    <dgm:cxn modelId="{714910A1-D261-4E44-A77B-6C3A109AD5F6}" type="presOf" srcId="{DF52D9E5-E513-42D1-8878-74553F33B3E0}" destId="{2482B4BF-2A2A-4204-87D3-81F81CD90CA5}" srcOrd="0" destOrd="0" presId="urn:microsoft.com/office/officeart/2005/8/layout/hList1"/>
    <dgm:cxn modelId="{39D529B8-93BD-4916-ADEE-8A70EEC83E7D}" srcId="{7471B228-C978-47B5-AF20-4925D270AA72}" destId="{87AC36AE-3BBA-43CB-8C31-3AD744D89D08}" srcOrd="2" destOrd="0" parTransId="{648AD00E-C128-4834-BFED-4E5E25539A38}" sibTransId="{E6036BA9-281C-49F7-AF07-068CBFE53F44}"/>
    <dgm:cxn modelId="{CE1EC0BE-5E17-44B7-A3F0-E1BEB41F1C3F}" srcId="{7471B228-C978-47B5-AF20-4925D270AA72}" destId="{AC1C451A-478D-4F5F-8540-A46A402A6BE6}" srcOrd="1" destOrd="0" parTransId="{2FE54AAB-3D5B-4856-ADAA-875B1E771911}" sibTransId="{F7A461E3-3865-410B-BE51-A4B4EA8DDCE6}"/>
    <dgm:cxn modelId="{870F27CA-CD8C-46FE-8A8D-64570EA80FCB}" srcId="{947FF455-D4FB-467F-AD17-C70F7D272A69}" destId="{DF52D9E5-E513-42D1-8878-74553F33B3E0}" srcOrd="0" destOrd="0" parTransId="{41E8A342-D426-4B79-8FE9-4718CEA48F34}" sibTransId="{72DEFAB8-F189-4A0C-8576-5D9FB67E1596}"/>
    <dgm:cxn modelId="{F534F0CB-4D7D-4C76-BAD2-266CEEB46B97}" srcId="{947FF455-D4FB-467F-AD17-C70F7D272A69}" destId="{580BDC0C-7236-4412-AE62-3AE200043FA8}" srcOrd="2" destOrd="0" parTransId="{2A9DD3D4-8077-4FFC-8B4A-53774FB1E091}" sibTransId="{341F05F0-AF99-4DDE-8CCE-5D551B6FAEF0}"/>
    <dgm:cxn modelId="{F1BCF8D9-E651-4C1C-A31D-82C6D40AC58A}" srcId="{7471B228-C978-47B5-AF20-4925D270AA72}" destId="{AC2B2010-B216-4FC8-864A-996DF850D233}" srcOrd="0" destOrd="0" parTransId="{BBC8219B-DE20-428C-BDD4-D5FEE8F5A841}" sibTransId="{C3298FC0-8D89-4F18-82F8-0C9DF0CED709}"/>
    <dgm:cxn modelId="{7C5BBEEF-985C-4F0D-9CD5-75C4673DDE5A}" srcId="{B50D95DB-9770-404E-A516-6BC4A9FE91E5}" destId="{5F8FAEE7-69F0-4E83-AD87-06E5A647B36C}" srcOrd="0" destOrd="0" parTransId="{D9260981-00E8-4E4B-A542-8C75B9E5DE21}" sibTransId="{4D8E0DEF-1C38-42FD-8F7B-E45D545A2613}"/>
    <dgm:cxn modelId="{4568CBF7-2312-4AF0-B4EC-C93E037EFBD5}" type="presOf" srcId="{B50D95DB-9770-404E-A516-6BC4A9FE91E5}" destId="{4A41A639-1568-40FA-B1A7-973EC5A55E53}" srcOrd="0" destOrd="0" presId="urn:microsoft.com/office/officeart/2005/8/layout/hList1"/>
    <dgm:cxn modelId="{AA4B57FD-351C-42A7-B52A-FAD9ACB606EB}" type="presOf" srcId="{AC2B2010-B216-4FC8-864A-996DF850D233}" destId="{5CFCFC7F-96D3-4216-81E7-0790A2E1943E}" srcOrd="0" destOrd="0" presId="urn:microsoft.com/office/officeart/2005/8/layout/hList1"/>
    <dgm:cxn modelId="{0E11CE0E-E272-43E8-80A2-30263EF7D4D1}" type="presParOf" srcId="{BF7B4702-006A-4A7C-935A-6720721EAF1E}" destId="{6736BDF0-9825-4E93-B806-9D1A937A9ECC}" srcOrd="0" destOrd="0" presId="urn:microsoft.com/office/officeart/2005/8/layout/hList1"/>
    <dgm:cxn modelId="{F2528C5D-04A0-4593-AFA1-BE94405A6073}" type="presParOf" srcId="{6736BDF0-9825-4E93-B806-9D1A937A9ECC}" destId="{9EC902C8-AC56-4F6D-8EC4-3D87451183EB}" srcOrd="0" destOrd="0" presId="urn:microsoft.com/office/officeart/2005/8/layout/hList1"/>
    <dgm:cxn modelId="{65F3E722-F540-4412-9497-650D2A4C5ED7}" type="presParOf" srcId="{6736BDF0-9825-4E93-B806-9D1A937A9ECC}" destId="{5CFCFC7F-96D3-4216-81E7-0790A2E1943E}" srcOrd="1" destOrd="0" presId="urn:microsoft.com/office/officeart/2005/8/layout/hList1"/>
    <dgm:cxn modelId="{8B1F9464-C567-4A88-8426-4EC42481F1D6}" type="presParOf" srcId="{BF7B4702-006A-4A7C-935A-6720721EAF1E}" destId="{4E20F9AE-5204-4D03-A1B5-C78AC84321BF}" srcOrd="1" destOrd="0" presId="urn:microsoft.com/office/officeart/2005/8/layout/hList1"/>
    <dgm:cxn modelId="{06A33DC1-CCA5-4F3C-8DAE-B6C5BD633224}" type="presParOf" srcId="{BF7B4702-006A-4A7C-935A-6720721EAF1E}" destId="{6D604AEF-4B5E-452B-BFF3-DC5E6F96D0C4}" srcOrd="2" destOrd="0" presId="urn:microsoft.com/office/officeart/2005/8/layout/hList1"/>
    <dgm:cxn modelId="{B7318A69-9D77-458D-87F1-7DB2F9D3479B}" type="presParOf" srcId="{6D604AEF-4B5E-452B-BFF3-DC5E6F96D0C4}" destId="{B739C1D4-F632-4922-9A34-968A588E3DF0}" srcOrd="0" destOrd="0" presId="urn:microsoft.com/office/officeart/2005/8/layout/hList1"/>
    <dgm:cxn modelId="{6119290E-2892-437E-BC21-EB3A86402806}" type="presParOf" srcId="{6D604AEF-4B5E-452B-BFF3-DC5E6F96D0C4}" destId="{2482B4BF-2A2A-4204-87D3-81F81CD90CA5}" srcOrd="1" destOrd="0" presId="urn:microsoft.com/office/officeart/2005/8/layout/hList1"/>
    <dgm:cxn modelId="{03E7DBBE-49B6-4037-9DA0-1DAAA25868E1}" type="presParOf" srcId="{BF7B4702-006A-4A7C-935A-6720721EAF1E}" destId="{BA8415F0-CCCE-4B85-BE79-261E261719ED}" srcOrd="3" destOrd="0" presId="urn:microsoft.com/office/officeart/2005/8/layout/hList1"/>
    <dgm:cxn modelId="{4D62F46E-4FFB-4957-9495-CD465B50F625}" type="presParOf" srcId="{BF7B4702-006A-4A7C-935A-6720721EAF1E}" destId="{9CFB2184-5F09-4667-ACC6-F00AAB0C26F1}" srcOrd="4" destOrd="0" presId="urn:microsoft.com/office/officeart/2005/8/layout/hList1"/>
    <dgm:cxn modelId="{590CF724-E297-49F0-A293-2CE7159E584D}" type="presParOf" srcId="{9CFB2184-5F09-4667-ACC6-F00AAB0C26F1}" destId="{4A41A639-1568-40FA-B1A7-973EC5A55E53}" srcOrd="0" destOrd="0" presId="urn:microsoft.com/office/officeart/2005/8/layout/hList1"/>
    <dgm:cxn modelId="{EF48C8AA-1BD8-43AA-BC48-47EBEE19C061}" type="presParOf" srcId="{9CFB2184-5F09-4667-ACC6-F00AAB0C26F1}" destId="{4EDE1D75-076D-456B-9FA4-6F64594C8F2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B9E83E-FB71-4F74-999C-C7852A60D38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B09C799-F3F8-4054-94C4-6D4051994F5D}">
      <dgm:prSet phldrT="[Text]"/>
      <dgm:spPr/>
      <dgm:t>
        <a:bodyPr/>
        <a:lstStyle/>
        <a:p>
          <a:r>
            <a:rPr lang="en-US" dirty="0"/>
            <a:t>Critical Illness Plan</a:t>
          </a:r>
        </a:p>
      </dgm:t>
    </dgm:pt>
    <dgm:pt modelId="{7415DED5-AAC5-4AE1-A73E-4DB29B0B0DAD}" type="parTrans" cxnId="{1D162B04-CFC2-4F11-A78C-30957D2165B2}">
      <dgm:prSet/>
      <dgm:spPr/>
      <dgm:t>
        <a:bodyPr/>
        <a:lstStyle/>
        <a:p>
          <a:endParaRPr lang="en-US"/>
        </a:p>
      </dgm:t>
    </dgm:pt>
    <dgm:pt modelId="{4F345EAD-EBA9-499B-908B-EC3DA8544A61}" type="sibTrans" cxnId="{1D162B04-CFC2-4F11-A78C-30957D2165B2}">
      <dgm:prSet/>
      <dgm:spPr/>
      <dgm:t>
        <a:bodyPr/>
        <a:lstStyle/>
        <a:p>
          <a:endParaRPr lang="en-US"/>
        </a:p>
      </dgm:t>
    </dgm:pt>
    <dgm:pt modelId="{E2375D06-982F-4E5B-956C-D72EDAA23541}">
      <dgm:prSet phldrT="[Text]" custT="1"/>
      <dgm:spPr/>
      <dgm:t>
        <a:bodyPr/>
        <a:lstStyle/>
        <a:p>
          <a:r>
            <a:rPr lang="en-US" sz="1800" dirty="0"/>
            <a:t>Two benefit tiers $15,000 or $30,000</a:t>
          </a:r>
        </a:p>
      </dgm:t>
    </dgm:pt>
    <dgm:pt modelId="{DD0F8DCA-72A0-4CEA-A98C-F13890E9062E}" type="parTrans" cxnId="{4A80502A-7805-43B4-BD88-1F6FA52C8C56}">
      <dgm:prSet/>
      <dgm:spPr/>
      <dgm:t>
        <a:bodyPr/>
        <a:lstStyle/>
        <a:p>
          <a:endParaRPr lang="en-US"/>
        </a:p>
      </dgm:t>
    </dgm:pt>
    <dgm:pt modelId="{1E957CC4-899D-4F90-94C7-5C4876605C56}" type="sibTrans" cxnId="{4A80502A-7805-43B4-BD88-1F6FA52C8C56}">
      <dgm:prSet/>
      <dgm:spPr/>
      <dgm:t>
        <a:bodyPr/>
        <a:lstStyle/>
        <a:p>
          <a:endParaRPr lang="en-US"/>
        </a:p>
      </dgm:t>
    </dgm:pt>
    <dgm:pt modelId="{86ED6D84-A63D-4DA9-9675-0CF3E07240B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Initial benefit pays when diagnosed with a critical illness such as</a:t>
          </a:r>
        </a:p>
      </dgm:t>
    </dgm:pt>
    <dgm:pt modelId="{CA40986E-532A-4665-AAE9-C5F7EF9FBED6}" type="parTrans" cxnId="{5E50F37C-3CA4-4879-A736-5870CA640D82}">
      <dgm:prSet/>
      <dgm:spPr/>
      <dgm:t>
        <a:bodyPr/>
        <a:lstStyle/>
        <a:p>
          <a:endParaRPr lang="en-US"/>
        </a:p>
      </dgm:t>
    </dgm:pt>
    <dgm:pt modelId="{B7CC8C84-A1AC-48EB-974F-D7B18E21C88B}" type="sibTrans" cxnId="{5E50F37C-3CA4-4879-A736-5870CA640D82}">
      <dgm:prSet/>
      <dgm:spPr/>
      <dgm:t>
        <a:bodyPr/>
        <a:lstStyle/>
        <a:p>
          <a:endParaRPr lang="en-US"/>
        </a:p>
      </dgm:t>
    </dgm:pt>
    <dgm:pt modelId="{8843ED46-4E91-49A0-A136-84C62CFF9C74}">
      <dgm:prSet phldrT="[Text]"/>
      <dgm:spPr/>
      <dgm:t>
        <a:bodyPr/>
        <a:lstStyle/>
        <a:p>
          <a:r>
            <a:rPr lang="en-US" dirty="0"/>
            <a:t>Accident Plan</a:t>
          </a:r>
        </a:p>
      </dgm:t>
    </dgm:pt>
    <dgm:pt modelId="{AE39DAE4-234F-4951-92D4-18506A30C01F}" type="parTrans" cxnId="{34C738E4-3FCD-4305-AA9F-6BB28BE30024}">
      <dgm:prSet/>
      <dgm:spPr/>
      <dgm:t>
        <a:bodyPr/>
        <a:lstStyle/>
        <a:p>
          <a:endParaRPr lang="en-US"/>
        </a:p>
      </dgm:t>
    </dgm:pt>
    <dgm:pt modelId="{A01DBBB0-4BF2-4992-A84E-32120670CEEC}" type="sibTrans" cxnId="{34C738E4-3FCD-4305-AA9F-6BB28BE30024}">
      <dgm:prSet/>
      <dgm:spPr/>
      <dgm:t>
        <a:bodyPr/>
        <a:lstStyle/>
        <a:p>
          <a:endParaRPr lang="en-US"/>
        </a:p>
      </dgm:t>
    </dgm:pt>
    <dgm:pt modelId="{3F2EEF7C-6FA5-4F61-B75C-A534C3835435}">
      <dgm:prSet phldrT="[Text]"/>
      <dgm:spPr/>
      <dgm:t>
        <a:bodyPr/>
        <a:lstStyle/>
        <a:p>
          <a:r>
            <a:rPr lang="en-US" dirty="0"/>
            <a:t>Two tiers – Low and High Option</a:t>
          </a:r>
        </a:p>
      </dgm:t>
    </dgm:pt>
    <dgm:pt modelId="{3588BD21-8204-45B3-B31A-9F8FE133DDAD}" type="parTrans" cxnId="{545CCB3F-DBC3-4F4C-B855-AC703EF38369}">
      <dgm:prSet/>
      <dgm:spPr/>
      <dgm:t>
        <a:bodyPr/>
        <a:lstStyle/>
        <a:p>
          <a:endParaRPr lang="en-US"/>
        </a:p>
      </dgm:t>
    </dgm:pt>
    <dgm:pt modelId="{ED8D68BE-0CA5-4B44-BD68-E86AC98BDB19}" type="sibTrans" cxnId="{545CCB3F-DBC3-4F4C-B855-AC703EF38369}">
      <dgm:prSet/>
      <dgm:spPr/>
      <dgm:t>
        <a:bodyPr/>
        <a:lstStyle/>
        <a:p>
          <a:endParaRPr lang="en-US"/>
        </a:p>
      </dgm:t>
    </dgm:pt>
    <dgm:pt modelId="{4032C26B-3A1E-4FA8-B5EE-A67DCEC41CDF}">
      <dgm:prSet phldrT="[Text]"/>
      <dgm:spPr/>
      <dgm:t>
        <a:bodyPr/>
        <a:lstStyle/>
        <a:p>
          <a:r>
            <a:rPr lang="en-US" dirty="0"/>
            <a:t>Pays when an injury/accident occurs including accidental death and dismemberment</a:t>
          </a:r>
        </a:p>
      </dgm:t>
    </dgm:pt>
    <dgm:pt modelId="{DC894CEB-E4BE-46FB-A46B-4D0BC931CDAC}" type="parTrans" cxnId="{9C842A59-D190-4A2C-B9EB-9F5F64367DC0}">
      <dgm:prSet/>
      <dgm:spPr/>
      <dgm:t>
        <a:bodyPr/>
        <a:lstStyle/>
        <a:p>
          <a:endParaRPr lang="en-US"/>
        </a:p>
      </dgm:t>
    </dgm:pt>
    <dgm:pt modelId="{5C6AF108-2A25-4AEB-BC0F-DD452BFA69C4}" type="sibTrans" cxnId="{9C842A59-D190-4A2C-B9EB-9F5F64367DC0}">
      <dgm:prSet/>
      <dgm:spPr/>
      <dgm:t>
        <a:bodyPr/>
        <a:lstStyle/>
        <a:p>
          <a:endParaRPr lang="en-US"/>
        </a:p>
      </dgm:t>
    </dgm:pt>
    <dgm:pt modelId="{55322B7A-CE3C-4BDA-BE0C-5D11440E0754}">
      <dgm:prSet phldrT="[Text]"/>
      <dgm:spPr/>
      <dgm:t>
        <a:bodyPr/>
        <a:lstStyle/>
        <a:p>
          <a:r>
            <a:rPr lang="en-US" dirty="0"/>
            <a:t>Hospital Indemnity Plan</a:t>
          </a:r>
        </a:p>
      </dgm:t>
    </dgm:pt>
    <dgm:pt modelId="{E29AFC21-58DC-43D5-A2E2-445C1A5435E9}" type="parTrans" cxnId="{0B527B6F-B477-49B1-A91F-84B6086C57B8}">
      <dgm:prSet/>
      <dgm:spPr/>
      <dgm:t>
        <a:bodyPr/>
        <a:lstStyle/>
        <a:p>
          <a:endParaRPr lang="en-US"/>
        </a:p>
      </dgm:t>
    </dgm:pt>
    <dgm:pt modelId="{00E04C8A-4FCF-4D31-B64A-3F53F017020A}" type="sibTrans" cxnId="{0B527B6F-B477-49B1-A91F-84B6086C57B8}">
      <dgm:prSet/>
      <dgm:spPr/>
      <dgm:t>
        <a:bodyPr/>
        <a:lstStyle/>
        <a:p>
          <a:endParaRPr lang="en-US"/>
        </a:p>
      </dgm:t>
    </dgm:pt>
    <dgm:pt modelId="{A630E7AF-85F5-4D9E-AE4D-813CBDF47F2F}">
      <dgm:prSet phldrT="[Text]"/>
      <dgm:spPr/>
      <dgm:t>
        <a:bodyPr/>
        <a:lstStyle/>
        <a:p>
          <a:r>
            <a:rPr lang="en-US" dirty="0"/>
            <a:t>Two tiers – Low and High Option</a:t>
          </a:r>
        </a:p>
      </dgm:t>
    </dgm:pt>
    <dgm:pt modelId="{B30B57DF-168A-40DD-95AD-942AF7FC59D9}" type="parTrans" cxnId="{056DE7E6-5D68-433A-A385-70F6012A71A2}">
      <dgm:prSet/>
      <dgm:spPr/>
      <dgm:t>
        <a:bodyPr/>
        <a:lstStyle/>
        <a:p>
          <a:endParaRPr lang="en-US"/>
        </a:p>
      </dgm:t>
    </dgm:pt>
    <dgm:pt modelId="{8FEEE9D9-6A04-4B80-B29C-B12B86A642AF}" type="sibTrans" cxnId="{056DE7E6-5D68-433A-A385-70F6012A71A2}">
      <dgm:prSet/>
      <dgm:spPr/>
      <dgm:t>
        <a:bodyPr/>
        <a:lstStyle/>
        <a:p>
          <a:endParaRPr lang="en-US"/>
        </a:p>
      </dgm:t>
    </dgm:pt>
    <dgm:pt modelId="{C718FEE3-B107-45BF-BDD5-63058AB47EE8}">
      <dgm:prSet phldrT="[Text]"/>
      <dgm:spPr/>
      <dgm:t>
        <a:bodyPr/>
        <a:lstStyle/>
        <a:p>
          <a:r>
            <a:rPr lang="en-US" dirty="0"/>
            <a:t>Pays flat dollar amount if admitted to the hospital</a:t>
          </a:r>
        </a:p>
      </dgm:t>
    </dgm:pt>
    <dgm:pt modelId="{E1613F50-0D44-4509-A6CB-34F3D7E9E62A}" type="parTrans" cxnId="{E9E3FEA3-8AD2-4016-B6D1-9E0AD4FCEDDE}">
      <dgm:prSet/>
      <dgm:spPr/>
      <dgm:t>
        <a:bodyPr/>
        <a:lstStyle/>
        <a:p>
          <a:endParaRPr lang="en-US"/>
        </a:p>
      </dgm:t>
    </dgm:pt>
    <dgm:pt modelId="{416A3876-E63E-4C21-A24C-4B13F1496D26}" type="sibTrans" cxnId="{E9E3FEA3-8AD2-4016-B6D1-9E0AD4FCEDDE}">
      <dgm:prSet/>
      <dgm:spPr/>
      <dgm:t>
        <a:bodyPr/>
        <a:lstStyle/>
        <a:p>
          <a:endParaRPr lang="en-US"/>
        </a:p>
      </dgm:t>
    </dgm:pt>
    <dgm:pt modelId="{8C2F304A-C23A-439E-93E0-3BD244E05AF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Cancer</a:t>
          </a:r>
        </a:p>
      </dgm:t>
    </dgm:pt>
    <dgm:pt modelId="{EE1D33AA-E7A2-4C1A-8CB7-16FEE05B648B}" type="parTrans" cxnId="{742959AD-22B9-473C-8ED3-39B0B1ABC7EF}">
      <dgm:prSet/>
      <dgm:spPr/>
      <dgm:t>
        <a:bodyPr/>
        <a:lstStyle/>
        <a:p>
          <a:endParaRPr lang="en-US"/>
        </a:p>
      </dgm:t>
    </dgm:pt>
    <dgm:pt modelId="{627C556A-6D56-4E95-AFDF-7C2CC837AB55}" type="sibTrans" cxnId="{742959AD-22B9-473C-8ED3-39B0B1ABC7EF}">
      <dgm:prSet/>
      <dgm:spPr/>
      <dgm:t>
        <a:bodyPr/>
        <a:lstStyle/>
        <a:p>
          <a:endParaRPr lang="en-US"/>
        </a:p>
      </dgm:t>
    </dgm:pt>
    <dgm:pt modelId="{4CA1F67E-874D-4696-A737-FD366BE030F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Heart Attack</a:t>
          </a:r>
        </a:p>
      </dgm:t>
    </dgm:pt>
    <dgm:pt modelId="{26FD5656-8F00-4483-B54C-977F72F16EA0}" type="parTrans" cxnId="{15AD89B8-BA63-495D-BBC5-40A601A40F47}">
      <dgm:prSet/>
      <dgm:spPr/>
      <dgm:t>
        <a:bodyPr/>
        <a:lstStyle/>
        <a:p>
          <a:endParaRPr lang="en-US"/>
        </a:p>
      </dgm:t>
    </dgm:pt>
    <dgm:pt modelId="{713CD7B9-5CB4-4F66-96E4-5616E335859F}" type="sibTrans" cxnId="{15AD89B8-BA63-495D-BBC5-40A601A40F47}">
      <dgm:prSet/>
      <dgm:spPr/>
      <dgm:t>
        <a:bodyPr/>
        <a:lstStyle/>
        <a:p>
          <a:endParaRPr lang="en-US"/>
        </a:p>
      </dgm:t>
    </dgm:pt>
    <dgm:pt modelId="{7D35E21D-5BC1-4BC9-BB10-C7BE36C398F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Stroke</a:t>
          </a:r>
        </a:p>
      </dgm:t>
    </dgm:pt>
    <dgm:pt modelId="{EB259529-6C3B-4D15-A76D-0B4164BE5467}" type="parTrans" cxnId="{84943DF3-26E4-47E6-8037-AE35B8B75BA5}">
      <dgm:prSet/>
      <dgm:spPr/>
      <dgm:t>
        <a:bodyPr/>
        <a:lstStyle/>
        <a:p>
          <a:endParaRPr lang="en-US"/>
        </a:p>
      </dgm:t>
    </dgm:pt>
    <dgm:pt modelId="{B694B84F-2101-4469-A2A5-47156B45CF63}" type="sibTrans" cxnId="{84943DF3-26E4-47E6-8037-AE35B8B75BA5}">
      <dgm:prSet/>
      <dgm:spPr/>
      <dgm:t>
        <a:bodyPr/>
        <a:lstStyle/>
        <a:p>
          <a:endParaRPr lang="en-US"/>
        </a:p>
      </dgm:t>
    </dgm:pt>
    <dgm:pt modelId="{DA3029DF-D74E-492C-AAD2-478EE815717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Health Screening Benefit $100</a:t>
          </a:r>
        </a:p>
      </dgm:t>
    </dgm:pt>
    <dgm:pt modelId="{C2F2BE07-A882-493F-9BB0-6F08C9ED7F87}" type="parTrans" cxnId="{95B3F115-66B7-4A4E-9E7F-7B05D9253597}">
      <dgm:prSet/>
      <dgm:spPr/>
      <dgm:t>
        <a:bodyPr/>
        <a:lstStyle/>
        <a:p>
          <a:endParaRPr lang="en-US"/>
        </a:p>
      </dgm:t>
    </dgm:pt>
    <dgm:pt modelId="{6BA7E322-D64C-4F0B-85BE-A60D30A73A72}" type="sibTrans" cxnId="{95B3F115-66B7-4A4E-9E7F-7B05D9253597}">
      <dgm:prSet/>
      <dgm:spPr/>
      <dgm:t>
        <a:bodyPr/>
        <a:lstStyle/>
        <a:p>
          <a:endParaRPr lang="en-US"/>
        </a:p>
      </dgm:t>
    </dgm:pt>
    <dgm:pt modelId="{75CC4C50-89C4-48D2-B301-0997446302B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Pre-existing condition limits</a:t>
          </a:r>
        </a:p>
      </dgm:t>
    </dgm:pt>
    <dgm:pt modelId="{A3A8D72C-C8FF-4BD7-982E-9F61A8924306}" type="parTrans" cxnId="{37553F3B-8131-4199-9370-0BC45CE5363D}">
      <dgm:prSet/>
      <dgm:spPr/>
      <dgm:t>
        <a:bodyPr/>
        <a:lstStyle/>
        <a:p>
          <a:endParaRPr lang="en-US"/>
        </a:p>
      </dgm:t>
    </dgm:pt>
    <dgm:pt modelId="{4681A8C2-04C7-4AA5-89A2-0C0BBDC236F9}" type="sibTrans" cxnId="{37553F3B-8131-4199-9370-0BC45CE5363D}">
      <dgm:prSet/>
      <dgm:spPr/>
      <dgm:t>
        <a:bodyPr/>
        <a:lstStyle/>
        <a:p>
          <a:endParaRPr lang="en-US"/>
        </a:p>
      </dgm:t>
    </dgm:pt>
    <dgm:pt modelId="{3B96324A-F8E4-42A8-B3EB-2063DC0BB7BF}">
      <dgm:prSet phldrT="[Text]"/>
      <dgm:spPr/>
      <dgm:t>
        <a:bodyPr/>
        <a:lstStyle/>
        <a:p>
          <a:r>
            <a:rPr lang="en-US" dirty="0"/>
            <a:t>Flat amount for various medical situations such as: </a:t>
          </a:r>
        </a:p>
      </dgm:t>
    </dgm:pt>
    <dgm:pt modelId="{B46C308D-08A2-471B-BBDD-545B70841656}" type="parTrans" cxnId="{034F17D9-F8AE-41F6-BCFA-51DEDAA8156D}">
      <dgm:prSet/>
      <dgm:spPr/>
      <dgm:t>
        <a:bodyPr/>
        <a:lstStyle/>
        <a:p>
          <a:endParaRPr lang="en-US"/>
        </a:p>
      </dgm:t>
    </dgm:pt>
    <dgm:pt modelId="{6581CAFD-7D6A-4017-A71F-ADCCDA14DF32}" type="sibTrans" cxnId="{034F17D9-F8AE-41F6-BCFA-51DEDAA8156D}">
      <dgm:prSet/>
      <dgm:spPr/>
      <dgm:t>
        <a:bodyPr/>
        <a:lstStyle/>
        <a:p>
          <a:endParaRPr lang="en-US"/>
        </a:p>
      </dgm:t>
    </dgm:pt>
    <dgm:pt modelId="{4CF6145C-C08D-4192-ACEC-BE28356CFB51}">
      <dgm:prSet phldrT="[Text]"/>
      <dgm:spPr/>
      <dgm:t>
        <a:bodyPr/>
        <a:lstStyle/>
        <a:p>
          <a:r>
            <a:rPr lang="en-US" dirty="0"/>
            <a:t>Fracture/dislocations</a:t>
          </a:r>
        </a:p>
      </dgm:t>
    </dgm:pt>
    <dgm:pt modelId="{C0B98C6D-7F3C-40BC-87C7-C345F0DA3F7D}" type="parTrans" cxnId="{EFFFB616-6431-4D29-9506-7953289E0BDA}">
      <dgm:prSet/>
      <dgm:spPr/>
      <dgm:t>
        <a:bodyPr/>
        <a:lstStyle/>
        <a:p>
          <a:endParaRPr lang="en-US"/>
        </a:p>
      </dgm:t>
    </dgm:pt>
    <dgm:pt modelId="{595F6726-198F-4D4D-AC90-AF6BBAFFEE99}" type="sibTrans" cxnId="{EFFFB616-6431-4D29-9506-7953289E0BDA}">
      <dgm:prSet/>
      <dgm:spPr/>
      <dgm:t>
        <a:bodyPr/>
        <a:lstStyle/>
        <a:p>
          <a:endParaRPr lang="en-US"/>
        </a:p>
      </dgm:t>
    </dgm:pt>
    <dgm:pt modelId="{5064EA89-8620-41C8-9ECA-C58B33644105}">
      <dgm:prSet phldrT="[Text]"/>
      <dgm:spPr/>
      <dgm:t>
        <a:bodyPr/>
        <a:lstStyle/>
        <a:p>
          <a:r>
            <a:rPr lang="en-US" dirty="0"/>
            <a:t>Burns</a:t>
          </a:r>
        </a:p>
      </dgm:t>
    </dgm:pt>
    <dgm:pt modelId="{618C94CC-7D49-4AD1-B38A-646D8124A455}" type="parTrans" cxnId="{46F13CE9-4DEC-44AC-B2C9-905CA2E1DEAA}">
      <dgm:prSet/>
      <dgm:spPr/>
      <dgm:t>
        <a:bodyPr/>
        <a:lstStyle/>
        <a:p>
          <a:endParaRPr lang="en-US"/>
        </a:p>
      </dgm:t>
    </dgm:pt>
    <dgm:pt modelId="{58CCE440-CFFB-4764-999A-57C57DC0C1E7}" type="sibTrans" cxnId="{46F13CE9-4DEC-44AC-B2C9-905CA2E1DEAA}">
      <dgm:prSet/>
      <dgm:spPr/>
      <dgm:t>
        <a:bodyPr/>
        <a:lstStyle/>
        <a:p>
          <a:endParaRPr lang="en-US"/>
        </a:p>
      </dgm:t>
    </dgm:pt>
    <dgm:pt modelId="{96667880-962B-42CF-BDA9-41D08955515E}">
      <dgm:prSet phldrT="[Text]"/>
      <dgm:spPr/>
      <dgm:t>
        <a:bodyPr/>
        <a:lstStyle/>
        <a:p>
          <a:r>
            <a:rPr lang="en-US" dirty="0"/>
            <a:t>Concussions</a:t>
          </a:r>
        </a:p>
      </dgm:t>
    </dgm:pt>
    <dgm:pt modelId="{06E47BDE-3A24-41FA-A304-C074C08FC0A3}" type="parTrans" cxnId="{4B74364A-13E9-4902-9F1E-5E74B996BA24}">
      <dgm:prSet/>
      <dgm:spPr/>
      <dgm:t>
        <a:bodyPr/>
        <a:lstStyle/>
        <a:p>
          <a:endParaRPr lang="en-US"/>
        </a:p>
      </dgm:t>
    </dgm:pt>
    <dgm:pt modelId="{AB4EFCF6-9275-4DC9-9AB0-9EB06AA50459}" type="sibTrans" cxnId="{4B74364A-13E9-4902-9F1E-5E74B996BA24}">
      <dgm:prSet/>
      <dgm:spPr/>
      <dgm:t>
        <a:bodyPr/>
        <a:lstStyle/>
        <a:p>
          <a:endParaRPr lang="en-US"/>
        </a:p>
      </dgm:t>
    </dgm:pt>
    <dgm:pt modelId="{7F54FD04-99E2-4FA2-985A-C9EBFC72470E}">
      <dgm:prSet phldrT="[Text]"/>
      <dgm:spPr/>
      <dgm:t>
        <a:bodyPr/>
        <a:lstStyle/>
        <a:p>
          <a:r>
            <a:rPr lang="en-US" dirty="0"/>
            <a:t>ER Visit</a:t>
          </a:r>
        </a:p>
      </dgm:t>
    </dgm:pt>
    <dgm:pt modelId="{33DA87FE-591A-4D7C-A4A4-91FE089ACC57}" type="parTrans" cxnId="{1C91B76D-877F-4463-824F-9649DA605562}">
      <dgm:prSet/>
      <dgm:spPr/>
      <dgm:t>
        <a:bodyPr/>
        <a:lstStyle/>
        <a:p>
          <a:endParaRPr lang="en-US"/>
        </a:p>
      </dgm:t>
    </dgm:pt>
    <dgm:pt modelId="{FD9E9A76-3A41-4AAC-AD23-1331D2393AA7}" type="sibTrans" cxnId="{1C91B76D-877F-4463-824F-9649DA605562}">
      <dgm:prSet/>
      <dgm:spPr/>
      <dgm:t>
        <a:bodyPr/>
        <a:lstStyle/>
        <a:p>
          <a:endParaRPr lang="en-US"/>
        </a:p>
      </dgm:t>
    </dgm:pt>
    <dgm:pt modelId="{3694A047-1841-47DD-B66C-FB435D50582C}">
      <dgm:prSet phldrT="[Text]"/>
      <dgm:spPr/>
      <dgm:t>
        <a:bodyPr/>
        <a:lstStyle/>
        <a:p>
          <a:r>
            <a:rPr lang="en-US" dirty="0"/>
            <a:t>Additional benefit if admitted to the Intensive Care Unit</a:t>
          </a:r>
        </a:p>
      </dgm:t>
    </dgm:pt>
    <dgm:pt modelId="{01143CA1-10CB-423F-93C6-6EC1C64B9965}" type="parTrans" cxnId="{7EAA2847-3596-4FF4-AEEB-BBFE2A2D8084}">
      <dgm:prSet/>
      <dgm:spPr/>
      <dgm:t>
        <a:bodyPr/>
        <a:lstStyle/>
        <a:p>
          <a:endParaRPr lang="en-US"/>
        </a:p>
      </dgm:t>
    </dgm:pt>
    <dgm:pt modelId="{C150FBAB-90E0-4856-83A6-2FCA304D39B3}" type="sibTrans" cxnId="{7EAA2847-3596-4FF4-AEEB-BBFE2A2D8084}">
      <dgm:prSet/>
      <dgm:spPr/>
      <dgm:t>
        <a:bodyPr/>
        <a:lstStyle/>
        <a:p>
          <a:endParaRPr lang="en-US"/>
        </a:p>
      </dgm:t>
    </dgm:pt>
    <dgm:pt modelId="{0B1C4152-7EF3-405E-A483-F1C75493F606}">
      <dgm:prSet phldrT="[Text]"/>
      <dgm:spPr/>
      <dgm:t>
        <a:bodyPr/>
        <a:lstStyle/>
        <a:p>
          <a:r>
            <a:rPr lang="en-US" dirty="0"/>
            <a:t>Initial hospitalization limit to 1x per year</a:t>
          </a:r>
        </a:p>
      </dgm:t>
    </dgm:pt>
    <dgm:pt modelId="{F4A5A2B2-FDCE-46B4-B097-9BEE2705BCAA}" type="parTrans" cxnId="{A6BA128C-74B9-4A8B-BC84-FE725721AB26}">
      <dgm:prSet/>
      <dgm:spPr/>
      <dgm:t>
        <a:bodyPr/>
        <a:lstStyle/>
        <a:p>
          <a:endParaRPr lang="en-US"/>
        </a:p>
      </dgm:t>
    </dgm:pt>
    <dgm:pt modelId="{153631B8-577B-44AD-8927-CA434ADE8038}" type="sibTrans" cxnId="{A6BA128C-74B9-4A8B-BC84-FE725721AB26}">
      <dgm:prSet/>
      <dgm:spPr/>
      <dgm:t>
        <a:bodyPr/>
        <a:lstStyle/>
        <a:p>
          <a:endParaRPr lang="en-US"/>
        </a:p>
      </dgm:t>
    </dgm:pt>
    <dgm:pt modelId="{2BC61064-47C1-424B-9753-50E1445430EE}">
      <dgm:prSet phldrT="[Text]"/>
      <dgm:spPr/>
      <dgm:t>
        <a:bodyPr/>
        <a:lstStyle/>
        <a:p>
          <a:r>
            <a:rPr lang="en-US" dirty="0"/>
            <a:t>Confinement benefit limited to 31 days per year</a:t>
          </a:r>
        </a:p>
      </dgm:t>
    </dgm:pt>
    <dgm:pt modelId="{03E96068-B275-4707-8030-9B91A1A7C70E}" type="parTrans" cxnId="{4EAF7313-27B5-4228-BE03-F172068A8E88}">
      <dgm:prSet/>
      <dgm:spPr/>
      <dgm:t>
        <a:bodyPr/>
        <a:lstStyle/>
        <a:p>
          <a:endParaRPr lang="en-US"/>
        </a:p>
      </dgm:t>
    </dgm:pt>
    <dgm:pt modelId="{36B59D9C-04EF-45E7-BD20-C44685E61292}" type="sibTrans" cxnId="{4EAF7313-27B5-4228-BE03-F172068A8E88}">
      <dgm:prSet/>
      <dgm:spPr/>
      <dgm:t>
        <a:bodyPr/>
        <a:lstStyle/>
        <a:p>
          <a:endParaRPr lang="en-US"/>
        </a:p>
      </dgm:t>
    </dgm:pt>
    <dgm:pt modelId="{EDCA0D18-6AFB-4051-8CCB-AFC4C5B0A078}" type="pres">
      <dgm:prSet presAssocID="{3FB9E83E-FB71-4F74-999C-C7852A60D383}" presName="Name0" presStyleCnt="0">
        <dgm:presLayoutVars>
          <dgm:dir/>
          <dgm:animLvl val="lvl"/>
          <dgm:resizeHandles val="exact"/>
        </dgm:presLayoutVars>
      </dgm:prSet>
      <dgm:spPr/>
    </dgm:pt>
    <dgm:pt modelId="{30BED187-905B-411D-9F3D-AAF64B3FC81A}" type="pres">
      <dgm:prSet presAssocID="{8B09C799-F3F8-4054-94C4-6D4051994F5D}" presName="composite" presStyleCnt="0"/>
      <dgm:spPr/>
    </dgm:pt>
    <dgm:pt modelId="{BA02E254-9CEE-4B49-A652-E5A192ED74EC}" type="pres">
      <dgm:prSet presAssocID="{8B09C799-F3F8-4054-94C4-6D4051994F5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4AA34C8-6988-4E0D-B8B3-4AA947F980DB}" type="pres">
      <dgm:prSet presAssocID="{8B09C799-F3F8-4054-94C4-6D4051994F5D}" presName="desTx" presStyleLbl="alignAccFollowNode1" presStyleIdx="0" presStyleCnt="3">
        <dgm:presLayoutVars>
          <dgm:bulletEnabled val="1"/>
        </dgm:presLayoutVars>
      </dgm:prSet>
      <dgm:spPr/>
    </dgm:pt>
    <dgm:pt modelId="{6087B525-E161-43D6-9851-36B9BE4FA620}" type="pres">
      <dgm:prSet presAssocID="{4F345EAD-EBA9-499B-908B-EC3DA8544A61}" presName="space" presStyleCnt="0"/>
      <dgm:spPr/>
    </dgm:pt>
    <dgm:pt modelId="{CF1E8ADD-D099-4EED-B76F-93A17747CC0E}" type="pres">
      <dgm:prSet presAssocID="{8843ED46-4E91-49A0-A136-84C62CFF9C74}" presName="composite" presStyleCnt="0"/>
      <dgm:spPr/>
    </dgm:pt>
    <dgm:pt modelId="{A3359130-FCB4-49E3-AFE3-76FC2856297F}" type="pres">
      <dgm:prSet presAssocID="{8843ED46-4E91-49A0-A136-84C62CFF9C7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30F091F-5714-4E21-96D3-DB66C743F1BE}" type="pres">
      <dgm:prSet presAssocID="{8843ED46-4E91-49A0-A136-84C62CFF9C74}" presName="desTx" presStyleLbl="alignAccFollowNode1" presStyleIdx="1" presStyleCnt="3">
        <dgm:presLayoutVars>
          <dgm:bulletEnabled val="1"/>
        </dgm:presLayoutVars>
      </dgm:prSet>
      <dgm:spPr/>
    </dgm:pt>
    <dgm:pt modelId="{83376578-98F5-4E59-B25A-87AE201F4E7B}" type="pres">
      <dgm:prSet presAssocID="{A01DBBB0-4BF2-4992-A84E-32120670CEEC}" presName="space" presStyleCnt="0"/>
      <dgm:spPr/>
    </dgm:pt>
    <dgm:pt modelId="{8C1FF832-C74B-4EDF-B8F9-F474BFD0E96B}" type="pres">
      <dgm:prSet presAssocID="{55322B7A-CE3C-4BDA-BE0C-5D11440E0754}" presName="composite" presStyleCnt="0"/>
      <dgm:spPr/>
    </dgm:pt>
    <dgm:pt modelId="{A1CDD962-BD63-4797-871A-DDB12AE55480}" type="pres">
      <dgm:prSet presAssocID="{55322B7A-CE3C-4BDA-BE0C-5D11440E075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F0F314B-9D60-4B5E-8DF1-C5FC313E3B83}" type="pres">
      <dgm:prSet presAssocID="{55322B7A-CE3C-4BDA-BE0C-5D11440E075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D162B04-CFC2-4F11-A78C-30957D2165B2}" srcId="{3FB9E83E-FB71-4F74-999C-C7852A60D383}" destId="{8B09C799-F3F8-4054-94C4-6D4051994F5D}" srcOrd="0" destOrd="0" parTransId="{7415DED5-AAC5-4AE1-A73E-4DB29B0B0DAD}" sibTransId="{4F345EAD-EBA9-499B-908B-EC3DA8544A61}"/>
    <dgm:cxn modelId="{4EAF7313-27B5-4228-BE03-F172068A8E88}" srcId="{55322B7A-CE3C-4BDA-BE0C-5D11440E0754}" destId="{2BC61064-47C1-424B-9753-50E1445430EE}" srcOrd="4" destOrd="0" parTransId="{03E96068-B275-4707-8030-9B91A1A7C70E}" sibTransId="{36B59D9C-04EF-45E7-BD20-C44685E61292}"/>
    <dgm:cxn modelId="{26434314-C71B-4618-9C09-364BCFF85472}" type="presOf" srcId="{96667880-962B-42CF-BDA9-41D08955515E}" destId="{130F091F-5714-4E21-96D3-DB66C743F1BE}" srcOrd="0" destOrd="5" presId="urn:microsoft.com/office/officeart/2005/8/layout/hList1"/>
    <dgm:cxn modelId="{95B3F115-66B7-4A4E-9E7F-7B05D9253597}" srcId="{8B09C799-F3F8-4054-94C4-6D4051994F5D}" destId="{DA3029DF-D74E-492C-AAD2-478EE8157174}" srcOrd="2" destOrd="0" parTransId="{C2F2BE07-A882-493F-9BB0-6F08C9ED7F87}" sibTransId="{6BA7E322-D64C-4F0B-85BE-A60D30A73A72}"/>
    <dgm:cxn modelId="{EFFFB616-6431-4D29-9506-7953289E0BDA}" srcId="{3B96324A-F8E4-42A8-B3EB-2063DC0BB7BF}" destId="{4CF6145C-C08D-4192-ACEC-BE28356CFB51}" srcOrd="0" destOrd="0" parTransId="{C0B98C6D-7F3C-40BC-87C7-C345F0DA3F7D}" sibTransId="{595F6726-198F-4D4D-AC90-AF6BBAFFEE99}"/>
    <dgm:cxn modelId="{529D9119-E37D-4262-B03D-0CFD13293C7A}" type="presOf" srcId="{3FB9E83E-FB71-4F74-999C-C7852A60D383}" destId="{EDCA0D18-6AFB-4051-8CCB-AFC4C5B0A078}" srcOrd="0" destOrd="0" presId="urn:microsoft.com/office/officeart/2005/8/layout/hList1"/>
    <dgm:cxn modelId="{4A80502A-7805-43B4-BD88-1F6FA52C8C56}" srcId="{8B09C799-F3F8-4054-94C4-6D4051994F5D}" destId="{E2375D06-982F-4E5B-956C-D72EDAA23541}" srcOrd="0" destOrd="0" parTransId="{DD0F8DCA-72A0-4CEA-A98C-F13890E9062E}" sibTransId="{1E957CC4-899D-4F90-94C7-5C4876605C56}"/>
    <dgm:cxn modelId="{55ECC12D-CAD8-4D13-92BC-5D900F285C2B}" type="presOf" srcId="{3F2EEF7C-6FA5-4F61-B75C-A534C3835435}" destId="{130F091F-5714-4E21-96D3-DB66C743F1BE}" srcOrd="0" destOrd="0" presId="urn:microsoft.com/office/officeart/2005/8/layout/hList1"/>
    <dgm:cxn modelId="{566EF32D-43DD-4D77-8B4F-F2108FB731DB}" type="presOf" srcId="{3B96324A-F8E4-42A8-B3EB-2063DC0BB7BF}" destId="{130F091F-5714-4E21-96D3-DB66C743F1BE}" srcOrd="0" destOrd="2" presId="urn:microsoft.com/office/officeart/2005/8/layout/hList1"/>
    <dgm:cxn modelId="{A446732F-E955-454A-BB9D-94E5F41CCBD4}" type="presOf" srcId="{86ED6D84-A63D-4DA9-9675-0CF3E07240B8}" destId="{B4AA34C8-6988-4E0D-B8B3-4AA947F980DB}" srcOrd="0" destOrd="1" presId="urn:microsoft.com/office/officeart/2005/8/layout/hList1"/>
    <dgm:cxn modelId="{37553F3B-8131-4199-9370-0BC45CE5363D}" srcId="{8B09C799-F3F8-4054-94C4-6D4051994F5D}" destId="{75CC4C50-89C4-48D2-B301-0997446302BA}" srcOrd="3" destOrd="0" parTransId="{A3A8D72C-C8FF-4BD7-982E-9F61A8924306}" sibTransId="{4681A8C2-04C7-4AA5-89A2-0C0BBDC236F9}"/>
    <dgm:cxn modelId="{1CB9C33B-B224-4453-A13B-58FBB065E3C4}" type="presOf" srcId="{E2375D06-982F-4E5B-956C-D72EDAA23541}" destId="{B4AA34C8-6988-4E0D-B8B3-4AA947F980DB}" srcOrd="0" destOrd="0" presId="urn:microsoft.com/office/officeart/2005/8/layout/hList1"/>
    <dgm:cxn modelId="{11E2D13E-05F3-44B6-BEB1-DF056EBC39C3}" type="presOf" srcId="{4032C26B-3A1E-4FA8-B5EE-A67DCEC41CDF}" destId="{130F091F-5714-4E21-96D3-DB66C743F1BE}" srcOrd="0" destOrd="1" presId="urn:microsoft.com/office/officeart/2005/8/layout/hList1"/>
    <dgm:cxn modelId="{545CCB3F-DBC3-4F4C-B855-AC703EF38369}" srcId="{8843ED46-4E91-49A0-A136-84C62CFF9C74}" destId="{3F2EEF7C-6FA5-4F61-B75C-A534C3835435}" srcOrd="0" destOrd="0" parTransId="{3588BD21-8204-45B3-B31A-9F8FE133DDAD}" sibTransId="{ED8D68BE-0CA5-4B44-BD68-E86AC98BDB19}"/>
    <dgm:cxn modelId="{7EAA2847-3596-4FF4-AEEB-BBFE2A2D8084}" srcId="{55322B7A-CE3C-4BDA-BE0C-5D11440E0754}" destId="{3694A047-1841-47DD-B66C-FB435D50582C}" srcOrd="2" destOrd="0" parTransId="{01143CA1-10CB-423F-93C6-6EC1C64B9965}" sibTransId="{C150FBAB-90E0-4856-83A6-2FCA304D39B3}"/>
    <dgm:cxn modelId="{4B74364A-13E9-4902-9F1E-5E74B996BA24}" srcId="{3B96324A-F8E4-42A8-B3EB-2063DC0BB7BF}" destId="{96667880-962B-42CF-BDA9-41D08955515E}" srcOrd="2" destOrd="0" parTransId="{06E47BDE-3A24-41FA-A304-C074C08FC0A3}" sibTransId="{AB4EFCF6-9275-4DC9-9AB0-9EB06AA50459}"/>
    <dgm:cxn modelId="{1C91B76D-877F-4463-824F-9649DA605562}" srcId="{3B96324A-F8E4-42A8-B3EB-2063DC0BB7BF}" destId="{7F54FD04-99E2-4FA2-985A-C9EBFC72470E}" srcOrd="3" destOrd="0" parTransId="{33DA87FE-591A-4D7C-A4A4-91FE089ACC57}" sibTransId="{FD9E9A76-3A41-4AAC-AD23-1331D2393AA7}"/>
    <dgm:cxn modelId="{0B527B6F-B477-49B1-A91F-84B6086C57B8}" srcId="{3FB9E83E-FB71-4F74-999C-C7852A60D383}" destId="{55322B7A-CE3C-4BDA-BE0C-5D11440E0754}" srcOrd="2" destOrd="0" parTransId="{E29AFC21-58DC-43D5-A2E2-445C1A5435E9}" sibTransId="{00E04C8A-4FCF-4D31-B64A-3F53F017020A}"/>
    <dgm:cxn modelId="{9C842A59-D190-4A2C-B9EB-9F5F64367DC0}" srcId="{8843ED46-4E91-49A0-A136-84C62CFF9C74}" destId="{4032C26B-3A1E-4FA8-B5EE-A67DCEC41CDF}" srcOrd="1" destOrd="0" parTransId="{DC894CEB-E4BE-46FB-A46B-4D0BC931CDAC}" sibTransId="{5C6AF108-2A25-4AEB-BC0F-DD452BFA69C4}"/>
    <dgm:cxn modelId="{FF15C27B-D893-4E95-BE2D-7B73060BCD6F}" type="presOf" srcId="{75CC4C50-89C4-48D2-B301-0997446302BA}" destId="{B4AA34C8-6988-4E0D-B8B3-4AA947F980DB}" srcOrd="0" destOrd="6" presId="urn:microsoft.com/office/officeart/2005/8/layout/hList1"/>
    <dgm:cxn modelId="{5E50F37C-3CA4-4879-A736-5870CA640D82}" srcId="{8B09C799-F3F8-4054-94C4-6D4051994F5D}" destId="{86ED6D84-A63D-4DA9-9675-0CF3E07240B8}" srcOrd="1" destOrd="0" parTransId="{CA40986E-532A-4665-AAE9-C5F7EF9FBED6}" sibTransId="{B7CC8C84-A1AC-48EB-974F-D7B18E21C88B}"/>
    <dgm:cxn modelId="{DE76E484-DCC0-4781-8E1D-2FBC9CF05EBD}" type="presOf" srcId="{8C2F304A-C23A-439E-93E0-3BD244E05AFD}" destId="{B4AA34C8-6988-4E0D-B8B3-4AA947F980DB}" srcOrd="0" destOrd="2" presId="urn:microsoft.com/office/officeart/2005/8/layout/hList1"/>
    <dgm:cxn modelId="{6FA7A387-588A-44BC-8DDD-C972204A38E6}" type="presOf" srcId="{7D35E21D-5BC1-4BC9-BB10-C7BE36C398F7}" destId="{B4AA34C8-6988-4E0D-B8B3-4AA947F980DB}" srcOrd="0" destOrd="4" presId="urn:microsoft.com/office/officeart/2005/8/layout/hList1"/>
    <dgm:cxn modelId="{A6BA128C-74B9-4A8B-BC84-FE725721AB26}" srcId="{55322B7A-CE3C-4BDA-BE0C-5D11440E0754}" destId="{0B1C4152-7EF3-405E-A483-F1C75493F606}" srcOrd="3" destOrd="0" parTransId="{F4A5A2B2-FDCE-46B4-B097-9BEE2705BCAA}" sibTransId="{153631B8-577B-44AD-8927-CA434ADE8038}"/>
    <dgm:cxn modelId="{13C5FD96-8F9B-411C-84F9-398A3FB0F84A}" type="presOf" srcId="{55322B7A-CE3C-4BDA-BE0C-5D11440E0754}" destId="{A1CDD962-BD63-4797-871A-DDB12AE55480}" srcOrd="0" destOrd="0" presId="urn:microsoft.com/office/officeart/2005/8/layout/hList1"/>
    <dgm:cxn modelId="{2727389D-DBB0-4F85-B61E-820A1EFFD569}" type="presOf" srcId="{5064EA89-8620-41C8-9ECA-C58B33644105}" destId="{130F091F-5714-4E21-96D3-DB66C743F1BE}" srcOrd="0" destOrd="4" presId="urn:microsoft.com/office/officeart/2005/8/layout/hList1"/>
    <dgm:cxn modelId="{3124D6A3-92B4-4CAE-845D-0D73025E9CDC}" type="presOf" srcId="{4CF6145C-C08D-4192-ACEC-BE28356CFB51}" destId="{130F091F-5714-4E21-96D3-DB66C743F1BE}" srcOrd="0" destOrd="3" presId="urn:microsoft.com/office/officeart/2005/8/layout/hList1"/>
    <dgm:cxn modelId="{E9E3FEA3-8AD2-4016-B6D1-9E0AD4FCEDDE}" srcId="{55322B7A-CE3C-4BDA-BE0C-5D11440E0754}" destId="{C718FEE3-B107-45BF-BDD5-63058AB47EE8}" srcOrd="1" destOrd="0" parTransId="{E1613F50-0D44-4509-A6CB-34F3D7E9E62A}" sibTransId="{416A3876-E63E-4C21-A24C-4B13F1496D26}"/>
    <dgm:cxn modelId="{2DE0A9AB-DC94-46EE-ABD4-B7F18A5E0807}" type="presOf" srcId="{4CA1F67E-874D-4696-A737-FD366BE030F7}" destId="{B4AA34C8-6988-4E0D-B8B3-4AA947F980DB}" srcOrd="0" destOrd="3" presId="urn:microsoft.com/office/officeart/2005/8/layout/hList1"/>
    <dgm:cxn modelId="{8BA531AC-3674-4A0F-AD72-B9C3108C53C6}" type="presOf" srcId="{7F54FD04-99E2-4FA2-985A-C9EBFC72470E}" destId="{130F091F-5714-4E21-96D3-DB66C743F1BE}" srcOrd="0" destOrd="6" presId="urn:microsoft.com/office/officeart/2005/8/layout/hList1"/>
    <dgm:cxn modelId="{742959AD-22B9-473C-8ED3-39B0B1ABC7EF}" srcId="{86ED6D84-A63D-4DA9-9675-0CF3E07240B8}" destId="{8C2F304A-C23A-439E-93E0-3BD244E05AFD}" srcOrd="0" destOrd="0" parTransId="{EE1D33AA-E7A2-4C1A-8CB7-16FEE05B648B}" sibTransId="{627C556A-6D56-4E95-AFDF-7C2CC837AB55}"/>
    <dgm:cxn modelId="{15AD89B8-BA63-495D-BBC5-40A601A40F47}" srcId="{86ED6D84-A63D-4DA9-9675-0CF3E07240B8}" destId="{4CA1F67E-874D-4696-A737-FD366BE030F7}" srcOrd="1" destOrd="0" parTransId="{26FD5656-8F00-4483-B54C-977F72F16EA0}" sibTransId="{713CD7B9-5CB4-4F66-96E4-5616E335859F}"/>
    <dgm:cxn modelId="{B10130C4-387A-4607-9EDB-8DC1D4F024E1}" type="presOf" srcId="{C718FEE3-B107-45BF-BDD5-63058AB47EE8}" destId="{6F0F314B-9D60-4B5E-8DF1-C5FC313E3B83}" srcOrd="0" destOrd="1" presId="urn:microsoft.com/office/officeart/2005/8/layout/hList1"/>
    <dgm:cxn modelId="{0C3A96CA-11E5-4E3F-9AB1-F2F356C5D4E6}" type="presOf" srcId="{8843ED46-4E91-49A0-A136-84C62CFF9C74}" destId="{A3359130-FCB4-49E3-AFE3-76FC2856297F}" srcOrd="0" destOrd="0" presId="urn:microsoft.com/office/officeart/2005/8/layout/hList1"/>
    <dgm:cxn modelId="{633126D1-87EA-4492-BF48-40C6BCD7AFD2}" type="presOf" srcId="{3694A047-1841-47DD-B66C-FB435D50582C}" destId="{6F0F314B-9D60-4B5E-8DF1-C5FC313E3B83}" srcOrd="0" destOrd="2" presId="urn:microsoft.com/office/officeart/2005/8/layout/hList1"/>
    <dgm:cxn modelId="{0C044FD1-6DEF-485C-898F-C2DE0422E889}" type="presOf" srcId="{DA3029DF-D74E-492C-AAD2-478EE8157174}" destId="{B4AA34C8-6988-4E0D-B8B3-4AA947F980DB}" srcOrd="0" destOrd="5" presId="urn:microsoft.com/office/officeart/2005/8/layout/hList1"/>
    <dgm:cxn modelId="{034F17D9-F8AE-41F6-BCFA-51DEDAA8156D}" srcId="{8843ED46-4E91-49A0-A136-84C62CFF9C74}" destId="{3B96324A-F8E4-42A8-B3EB-2063DC0BB7BF}" srcOrd="2" destOrd="0" parTransId="{B46C308D-08A2-471B-BBDD-545B70841656}" sibTransId="{6581CAFD-7D6A-4017-A71F-ADCCDA14DF32}"/>
    <dgm:cxn modelId="{A769B7DA-3B2E-4518-A61B-22E172645AAE}" type="presOf" srcId="{0B1C4152-7EF3-405E-A483-F1C75493F606}" destId="{6F0F314B-9D60-4B5E-8DF1-C5FC313E3B83}" srcOrd="0" destOrd="3" presId="urn:microsoft.com/office/officeart/2005/8/layout/hList1"/>
    <dgm:cxn modelId="{6A3876DC-612E-454B-8DF1-AF08C4403D21}" type="presOf" srcId="{A630E7AF-85F5-4D9E-AE4D-813CBDF47F2F}" destId="{6F0F314B-9D60-4B5E-8DF1-C5FC313E3B83}" srcOrd="0" destOrd="0" presId="urn:microsoft.com/office/officeart/2005/8/layout/hList1"/>
    <dgm:cxn modelId="{34C738E4-3FCD-4305-AA9F-6BB28BE30024}" srcId="{3FB9E83E-FB71-4F74-999C-C7852A60D383}" destId="{8843ED46-4E91-49A0-A136-84C62CFF9C74}" srcOrd="1" destOrd="0" parTransId="{AE39DAE4-234F-4951-92D4-18506A30C01F}" sibTransId="{A01DBBB0-4BF2-4992-A84E-32120670CEEC}"/>
    <dgm:cxn modelId="{4627B4E4-2846-4CE9-A9A4-16CB1CE7E8B8}" type="presOf" srcId="{2BC61064-47C1-424B-9753-50E1445430EE}" destId="{6F0F314B-9D60-4B5E-8DF1-C5FC313E3B83}" srcOrd="0" destOrd="4" presId="urn:microsoft.com/office/officeart/2005/8/layout/hList1"/>
    <dgm:cxn modelId="{056DE7E6-5D68-433A-A385-70F6012A71A2}" srcId="{55322B7A-CE3C-4BDA-BE0C-5D11440E0754}" destId="{A630E7AF-85F5-4D9E-AE4D-813CBDF47F2F}" srcOrd="0" destOrd="0" parTransId="{B30B57DF-168A-40DD-95AD-942AF7FC59D9}" sibTransId="{8FEEE9D9-6A04-4B80-B29C-B12B86A642AF}"/>
    <dgm:cxn modelId="{46F13CE9-4DEC-44AC-B2C9-905CA2E1DEAA}" srcId="{3B96324A-F8E4-42A8-B3EB-2063DC0BB7BF}" destId="{5064EA89-8620-41C8-9ECA-C58B33644105}" srcOrd="1" destOrd="0" parTransId="{618C94CC-7D49-4AD1-B38A-646D8124A455}" sibTransId="{58CCE440-CFFB-4764-999A-57C57DC0C1E7}"/>
    <dgm:cxn modelId="{1FE3F5EE-B05E-4E21-88FF-66DE5EEC5A59}" type="presOf" srcId="{8B09C799-F3F8-4054-94C4-6D4051994F5D}" destId="{BA02E254-9CEE-4B49-A652-E5A192ED74EC}" srcOrd="0" destOrd="0" presId="urn:microsoft.com/office/officeart/2005/8/layout/hList1"/>
    <dgm:cxn modelId="{84943DF3-26E4-47E6-8037-AE35B8B75BA5}" srcId="{86ED6D84-A63D-4DA9-9675-0CF3E07240B8}" destId="{7D35E21D-5BC1-4BC9-BB10-C7BE36C398F7}" srcOrd="2" destOrd="0" parTransId="{EB259529-6C3B-4D15-A76D-0B4164BE5467}" sibTransId="{B694B84F-2101-4469-A2A5-47156B45CF63}"/>
    <dgm:cxn modelId="{064C2BB9-9FBD-493A-93AF-A6DD989A1AE3}" type="presParOf" srcId="{EDCA0D18-6AFB-4051-8CCB-AFC4C5B0A078}" destId="{30BED187-905B-411D-9F3D-AAF64B3FC81A}" srcOrd="0" destOrd="0" presId="urn:microsoft.com/office/officeart/2005/8/layout/hList1"/>
    <dgm:cxn modelId="{C8B7DC50-59FD-4E31-98F2-B859862021C1}" type="presParOf" srcId="{30BED187-905B-411D-9F3D-AAF64B3FC81A}" destId="{BA02E254-9CEE-4B49-A652-E5A192ED74EC}" srcOrd="0" destOrd="0" presId="urn:microsoft.com/office/officeart/2005/8/layout/hList1"/>
    <dgm:cxn modelId="{F4D1B666-1467-40A7-A7F0-A94E156A2D7E}" type="presParOf" srcId="{30BED187-905B-411D-9F3D-AAF64B3FC81A}" destId="{B4AA34C8-6988-4E0D-B8B3-4AA947F980DB}" srcOrd="1" destOrd="0" presId="urn:microsoft.com/office/officeart/2005/8/layout/hList1"/>
    <dgm:cxn modelId="{9AAA534F-D0EB-4431-BB2C-6A88BE3EFA01}" type="presParOf" srcId="{EDCA0D18-6AFB-4051-8CCB-AFC4C5B0A078}" destId="{6087B525-E161-43D6-9851-36B9BE4FA620}" srcOrd="1" destOrd="0" presId="urn:microsoft.com/office/officeart/2005/8/layout/hList1"/>
    <dgm:cxn modelId="{49C10684-F28D-44C7-933C-7D2BE5416138}" type="presParOf" srcId="{EDCA0D18-6AFB-4051-8CCB-AFC4C5B0A078}" destId="{CF1E8ADD-D099-4EED-B76F-93A17747CC0E}" srcOrd="2" destOrd="0" presId="urn:microsoft.com/office/officeart/2005/8/layout/hList1"/>
    <dgm:cxn modelId="{031AC5CD-FEAF-49F5-8174-A8DFE2CEAE2F}" type="presParOf" srcId="{CF1E8ADD-D099-4EED-B76F-93A17747CC0E}" destId="{A3359130-FCB4-49E3-AFE3-76FC2856297F}" srcOrd="0" destOrd="0" presId="urn:microsoft.com/office/officeart/2005/8/layout/hList1"/>
    <dgm:cxn modelId="{8914F449-50BB-4400-90EB-25CCA734BEE2}" type="presParOf" srcId="{CF1E8ADD-D099-4EED-B76F-93A17747CC0E}" destId="{130F091F-5714-4E21-96D3-DB66C743F1BE}" srcOrd="1" destOrd="0" presId="urn:microsoft.com/office/officeart/2005/8/layout/hList1"/>
    <dgm:cxn modelId="{C28D962B-8328-4170-9D27-92EB47467A38}" type="presParOf" srcId="{EDCA0D18-6AFB-4051-8CCB-AFC4C5B0A078}" destId="{83376578-98F5-4E59-B25A-87AE201F4E7B}" srcOrd="3" destOrd="0" presId="urn:microsoft.com/office/officeart/2005/8/layout/hList1"/>
    <dgm:cxn modelId="{F6C38FF6-01FE-457B-912B-727B26DF6752}" type="presParOf" srcId="{EDCA0D18-6AFB-4051-8CCB-AFC4C5B0A078}" destId="{8C1FF832-C74B-4EDF-B8F9-F474BFD0E96B}" srcOrd="4" destOrd="0" presId="urn:microsoft.com/office/officeart/2005/8/layout/hList1"/>
    <dgm:cxn modelId="{EE1E8C08-6C99-434F-80C7-22ABFE263AC7}" type="presParOf" srcId="{8C1FF832-C74B-4EDF-B8F9-F474BFD0E96B}" destId="{A1CDD962-BD63-4797-871A-DDB12AE55480}" srcOrd="0" destOrd="0" presId="urn:microsoft.com/office/officeart/2005/8/layout/hList1"/>
    <dgm:cxn modelId="{7007C985-5D6A-4849-91D0-49D145CDCAAE}" type="presParOf" srcId="{8C1FF832-C74B-4EDF-B8F9-F474BFD0E96B}" destId="{6F0F314B-9D60-4B5E-8DF1-C5FC313E3B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001E44-6127-43D6-8D4F-642F5B370BFC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ECE324-E52E-4AF8-A90A-E717A9DE1441}">
      <dgm:prSet phldrT="[Text]"/>
      <dgm:spPr/>
      <dgm:t>
        <a:bodyPr/>
        <a:lstStyle/>
        <a:p>
          <a:r>
            <a:rPr lang="en-US" dirty="0"/>
            <a:t>MetLife Legal </a:t>
          </a:r>
        </a:p>
      </dgm:t>
    </dgm:pt>
    <dgm:pt modelId="{BDDA9CD1-29EC-4254-AA0B-228CB9D75535}" type="parTrans" cxnId="{45139FBA-4C4F-4C49-8D77-CF30B8F2C5C5}">
      <dgm:prSet/>
      <dgm:spPr/>
      <dgm:t>
        <a:bodyPr/>
        <a:lstStyle/>
        <a:p>
          <a:endParaRPr lang="en-US"/>
        </a:p>
      </dgm:t>
    </dgm:pt>
    <dgm:pt modelId="{06849F47-39CA-4281-8E99-C00EE04F97B6}" type="sibTrans" cxnId="{45139FBA-4C4F-4C49-8D77-CF30B8F2C5C5}">
      <dgm:prSet/>
      <dgm:spPr/>
      <dgm:t>
        <a:bodyPr/>
        <a:lstStyle/>
        <a:p>
          <a:endParaRPr lang="en-US"/>
        </a:p>
      </dgm:t>
    </dgm:pt>
    <dgm:pt modelId="{D9C337D0-0C4C-48E6-891B-2AE1D8FFBF58}">
      <dgm:prSet phldrT="[Text]"/>
      <dgm:spPr/>
      <dgm:t>
        <a:bodyPr/>
        <a:lstStyle/>
        <a:p>
          <a:r>
            <a:rPr lang="en-US" dirty="0"/>
            <a:t>Access to an attorney for frequently used legal matters</a:t>
          </a:r>
        </a:p>
      </dgm:t>
    </dgm:pt>
    <dgm:pt modelId="{7414BDED-E23C-4E5B-9963-7AFA4E45837F}" type="parTrans" cxnId="{2374F4D4-6DA8-4E2D-87D4-EC3500A58552}">
      <dgm:prSet/>
      <dgm:spPr/>
      <dgm:t>
        <a:bodyPr/>
        <a:lstStyle/>
        <a:p>
          <a:endParaRPr lang="en-US"/>
        </a:p>
      </dgm:t>
    </dgm:pt>
    <dgm:pt modelId="{FFAA0E4E-38DB-4635-BB95-7BFAC80D1AE2}" type="sibTrans" cxnId="{2374F4D4-6DA8-4E2D-87D4-EC3500A58552}">
      <dgm:prSet/>
      <dgm:spPr/>
      <dgm:t>
        <a:bodyPr/>
        <a:lstStyle/>
        <a:p>
          <a:endParaRPr lang="en-US"/>
        </a:p>
      </dgm:t>
    </dgm:pt>
    <dgm:pt modelId="{D2BAD073-7110-4EAE-A5A0-9FDE8E116A46}">
      <dgm:prSet phldrT="[Text]"/>
      <dgm:spPr/>
      <dgm:t>
        <a:bodyPr/>
        <a:lstStyle/>
        <a:p>
          <a:r>
            <a:rPr lang="en-US" dirty="0"/>
            <a:t>Allstate Identity Protection</a:t>
          </a:r>
        </a:p>
      </dgm:t>
    </dgm:pt>
    <dgm:pt modelId="{F6D06873-342F-4F0D-98D7-7A7614586120}" type="parTrans" cxnId="{77F08BC9-A919-4F27-B002-A1EDA0039040}">
      <dgm:prSet/>
      <dgm:spPr/>
      <dgm:t>
        <a:bodyPr/>
        <a:lstStyle/>
        <a:p>
          <a:endParaRPr lang="en-US"/>
        </a:p>
      </dgm:t>
    </dgm:pt>
    <dgm:pt modelId="{4CD49B42-6442-4E02-96F4-2BA413F6F4D0}" type="sibTrans" cxnId="{77F08BC9-A919-4F27-B002-A1EDA0039040}">
      <dgm:prSet/>
      <dgm:spPr/>
      <dgm:t>
        <a:bodyPr/>
        <a:lstStyle/>
        <a:p>
          <a:endParaRPr lang="en-US"/>
        </a:p>
      </dgm:t>
    </dgm:pt>
    <dgm:pt modelId="{07446DB6-BCE0-403B-B40B-61A028C72F22}">
      <dgm:prSet phldrT="[Text]"/>
      <dgm:spPr/>
      <dgm:t>
        <a:bodyPr/>
        <a:lstStyle/>
        <a:p>
          <a:r>
            <a:rPr lang="en-US" dirty="0"/>
            <a:t>Check Identity Health Status</a:t>
          </a:r>
        </a:p>
      </dgm:t>
    </dgm:pt>
    <dgm:pt modelId="{8C82C9B4-A9E8-4565-A194-6598865C80D1}" type="parTrans" cxnId="{BE12E648-68BE-40EB-A874-6E7417D8C8CA}">
      <dgm:prSet/>
      <dgm:spPr/>
      <dgm:t>
        <a:bodyPr/>
        <a:lstStyle/>
        <a:p>
          <a:endParaRPr lang="en-US"/>
        </a:p>
      </dgm:t>
    </dgm:pt>
    <dgm:pt modelId="{FFE45AAA-2DE2-4C48-BCED-1B1BBA8C62E9}" type="sibTrans" cxnId="{BE12E648-68BE-40EB-A874-6E7417D8C8CA}">
      <dgm:prSet/>
      <dgm:spPr/>
      <dgm:t>
        <a:bodyPr/>
        <a:lstStyle/>
        <a:p>
          <a:endParaRPr lang="en-US"/>
        </a:p>
      </dgm:t>
    </dgm:pt>
    <dgm:pt modelId="{505CF692-9B4A-49BC-8D3F-0D2488061957}">
      <dgm:prSet phldrT="[Text]"/>
      <dgm:spPr/>
      <dgm:t>
        <a:bodyPr/>
        <a:lstStyle/>
        <a:p>
          <a:r>
            <a:rPr lang="en-US" dirty="0"/>
            <a:t>Monitor TransUnion Credit Score for fraud</a:t>
          </a:r>
        </a:p>
      </dgm:t>
    </dgm:pt>
    <dgm:pt modelId="{10B8A9B7-7D07-4D2C-B5A8-873DF8D61219}" type="parTrans" cxnId="{9903A107-7FA0-4C37-B248-4A3835ACD7B0}">
      <dgm:prSet/>
      <dgm:spPr/>
      <dgm:t>
        <a:bodyPr/>
        <a:lstStyle/>
        <a:p>
          <a:endParaRPr lang="en-US"/>
        </a:p>
      </dgm:t>
    </dgm:pt>
    <dgm:pt modelId="{C248D894-200C-4881-803D-82A7BC7F2CB9}" type="sibTrans" cxnId="{9903A107-7FA0-4C37-B248-4A3835ACD7B0}">
      <dgm:prSet/>
      <dgm:spPr/>
      <dgm:t>
        <a:bodyPr/>
        <a:lstStyle/>
        <a:p>
          <a:endParaRPr lang="en-US"/>
        </a:p>
      </dgm:t>
    </dgm:pt>
    <dgm:pt modelId="{F8D6FFB7-82C3-4B3C-A802-7F5F66EBDC51}">
      <dgm:prSet phldrT="[Text]"/>
      <dgm:spPr/>
      <dgm:t>
        <a:bodyPr/>
        <a:lstStyle/>
        <a:p>
          <a:r>
            <a:rPr lang="en-US" dirty="0"/>
            <a:t>Estate planning</a:t>
          </a:r>
        </a:p>
      </dgm:t>
    </dgm:pt>
    <dgm:pt modelId="{242DB7B9-62CD-4F72-9B8B-CA3DB6C3ACCE}" type="parTrans" cxnId="{51530715-D519-4747-859B-01E2A2D56882}">
      <dgm:prSet/>
      <dgm:spPr/>
      <dgm:t>
        <a:bodyPr/>
        <a:lstStyle/>
        <a:p>
          <a:endParaRPr lang="en-US"/>
        </a:p>
      </dgm:t>
    </dgm:pt>
    <dgm:pt modelId="{D222828E-B367-4355-B138-E1B060AABE26}" type="sibTrans" cxnId="{51530715-D519-4747-859B-01E2A2D56882}">
      <dgm:prSet/>
      <dgm:spPr/>
      <dgm:t>
        <a:bodyPr/>
        <a:lstStyle/>
        <a:p>
          <a:endParaRPr lang="en-US"/>
        </a:p>
      </dgm:t>
    </dgm:pt>
    <dgm:pt modelId="{78EF674D-2188-4C65-8687-12ADB169476E}">
      <dgm:prSet phldrT="[Text]"/>
      <dgm:spPr/>
      <dgm:t>
        <a:bodyPr/>
        <a:lstStyle/>
        <a:p>
          <a:r>
            <a:rPr lang="en-US" dirty="0"/>
            <a:t>Identity theft</a:t>
          </a:r>
        </a:p>
      </dgm:t>
    </dgm:pt>
    <dgm:pt modelId="{5CFA0233-6BEC-4D9A-ADB9-A0770D2B8E58}" type="parTrans" cxnId="{B7C74E37-9B0B-4544-8B1D-985CE6ED6665}">
      <dgm:prSet/>
      <dgm:spPr/>
      <dgm:t>
        <a:bodyPr/>
        <a:lstStyle/>
        <a:p>
          <a:endParaRPr lang="en-US"/>
        </a:p>
      </dgm:t>
    </dgm:pt>
    <dgm:pt modelId="{D1FC8566-F099-4D90-AF64-43F650764ACA}" type="sibTrans" cxnId="{B7C74E37-9B0B-4544-8B1D-985CE6ED6665}">
      <dgm:prSet/>
      <dgm:spPr/>
      <dgm:t>
        <a:bodyPr/>
        <a:lstStyle/>
        <a:p>
          <a:endParaRPr lang="en-US"/>
        </a:p>
      </dgm:t>
    </dgm:pt>
    <dgm:pt modelId="{D3404F2E-E0D8-48F1-A277-82326F13687A}">
      <dgm:prSet phldrT="[Text]"/>
      <dgm:spPr/>
      <dgm:t>
        <a:bodyPr/>
        <a:lstStyle/>
        <a:p>
          <a:r>
            <a:rPr lang="en-US" dirty="0"/>
            <a:t>Family and personal issues</a:t>
          </a:r>
        </a:p>
      </dgm:t>
    </dgm:pt>
    <dgm:pt modelId="{C5ABC738-6A58-4DB2-A52C-8187B568BC35}" type="parTrans" cxnId="{1A292A4A-00AD-4774-B712-D81A639522A0}">
      <dgm:prSet/>
      <dgm:spPr/>
      <dgm:t>
        <a:bodyPr/>
        <a:lstStyle/>
        <a:p>
          <a:endParaRPr lang="en-US"/>
        </a:p>
      </dgm:t>
    </dgm:pt>
    <dgm:pt modelId="{783F1653-486D-4778-81CA-0A0523704998}" type="sibTrans" cxnId="{1A292A4A-00AD-4774-B712-D81A639522A0}">
      <dgm:prSet/>
      <dgm:spPr/>
      <dgm:t>
        <a:bodyPr/>
        <a:lstStyle/>
        <a:p>
          <a:endParaRPr lang="en-US"/>
        </a:p>
      </dgm:t>
    </dgm:pt>
    <dgm:pt modelId="{C1963EFB-D2D0-44EE-9403-221DF10AE5C5}">
      <dgm:prSet phldrT="[Text]"/>
      <dgm:spPr/>
      <dgm:t>
        <a:bodyPr/>
        <a:lstStyle/>
        <a:p>
          <a:r>
            <a:rPr lang="en-US" dirty="0"/>
            <a:t>Traffic </a:t>
          </a:r>
        </a:p>
      </dgm:t>
    </dgm:pt>
    <dgm:pt modelId="{0B0AD442-FED5-4C44-AD68-372B0EFAF7F9}" type="parTrans" cxnId="{CA899F98-0FE1-4457-85B1-154EA6B22E00}">
      <dgm:prSet/>
      <dgm:spPr/>
      <dgm:t>
        <a:bodyPr/>
        <a:lstStyle/>
        <a:p>
          <a:endParaRPr lang="en-US"/>
        </a:p>
      </dgm:t>
    </dgm:pt>
    <dgm:pt modelId="{5557C597-CBC3-4A96-B73E-E1B5DC90990B}" type="sibTrans" cxnId="{CA899F98-0FE1-4457-85B1-154EA6B22E00}">
      <dgm:prSet/>
      <dgm:spPr/>
      <dgm:t>
        <a:bodyPr/>
        <a:lstStyle/>
        <a:p>
          <a:endParaRPr lang="en-US"/>
        </a:p>
      </dgm:t>
    </dgm:pt>
    <dgm:pt modelId="{269F272C-A871-4318-8283-291E3226F300}">
      <dgm:prSet phldrT="[Text]"/>
      <dgm:spPr/>
      <dgm:t>
        <a:bodyPr/>
        <a:lstStyle/>
        <a:p>
          <a:r>
            <a:rPr lang="en-US" dirty="0"/>
            <a:t>Civil lawsuits</a:t>
          </a:r>
        </a:p>
      </dgm:t>
    </dgm:pt>
    <dgm:pt modelId="{5233F1FB-910B-4B45-90BD-96FAB66712A3}" type="parTrans" cxnId="{C1677238-F87F-489F-AE03-3E35E360E2D4}">
      <dgm:prSet/>
      <dgm:spPr/>
      <dgm:t>
        <a:bodyPr/>
        <a:lstStyle/>
        <a:p>
          <a:endParaRPr lang="en-US"/>
        </a:p>
      </dgm:t>
    </dgm:pt>
    <dgm:pt modelId="{86A0FC6A-7F3F-4446-A558-1F0FD48B9657}" type="sibTrans" cxnId="{C1677238-F87F-489F-AE03-3E35E360E2D4}">
      <dgm:prSet/>
      <dgm:spPr/>
      <dgm:t>
        <a:bodyPr/>
        <a:lstStyle/>
        <a:p>
          <a:endParaRPr lang="en-US"/>
        </a:p>
      </dgm:t>
    </dgm:pt>
    <dgm:pt modelId="{A92A05D4-4FE9-4410-9295-ED224432429B}">
      <dgm:prSet phldrT="[Text]"/>
      <dgm:spPr/>
      <dgm:t>
        <a:bodyPr/>
        <a:lstStyle/>
        <a:p>
          <a:r>
            <a:rPr lang="en-US" dirty="0"/>
            <a:t>Receive alerts for withdrawals, balance transfers and large purchases</a:t>
          </a:r>
        </a:p>
      </dgm:t>
    </dgm:pt>
    <dgm:pt modelId="{67616C64-3421-4451-9674-EB66C68150CD}" type="parTrans" cxnId="{83206102-F7FA-429C-9CB5-EF859D18899F}">
      <dgm:prSet/>
      <dgm:spPr/>
      <dgm:t>
        <a:bodyPr/>
        <a:lstStyle/>
        <a:p>
          <a:endParaRPr lang="en-US"/>
        </a:p>
      </dgm:t>
    </dgm:pt>
    <dgm:pt modelId="{CAF90F31-D491-44AF-8ED3-B231E94F5D94}" type="sibTrans" cxnId="{83206102-F7FA-429C-9CB5-EF859D18899F}">
      <dgm:prSet/>
      <dgm:spPr/>
      <dgm:t>
        <a:bodyPr/>
        <a:lstStyle/>
        <a:p>
          <a:endParaRPr lang="en-US"/>
        </a:p>
      </dgm:t>
    </dgm:pt>
    <dgm:pt modelId="{70FDADC5-C41E-4E15-8D4B-2C0E6E9D90CC}">
      <dgm:prSet phldrT="[Text]"/>
      <dgm:spPr/>
      <dgm:t>
        <a:bodyPr/>
        <a:lstStyle/>
        <a:p>
          <a:r>
            <a:rPr lang="en-US" dirty="0"/>
            <a:t>Reimbursement in the event of fraud</a:t>
          </a:r>
        </a:p>
      </dgm:t>
    </dgm:pt>
    <dgm:pt modelId="{D3F00BE2-EC23-48BC-8660-7FC4CA7A4734}" type="parTrans" cxnId="{DF91E9DD-1498-44F5-A183-47EADEBA8950}">
      <dgm:prSet/>
      <dgm:spPr/>
      <dgm:t>
        <a:bodyPr/>
        <a:lstStyle/>
        <a:p>
          <a:endParaRPr lang="en-US"/>
        </a:p>
      </dgm:t>
    </dgm:pt>
    <dgm:pt modelId="{08384D27-77ED-4D94-8738-3448E29B8E93}" type="sibTrans" cxnId="{DF91E9DD-1498-44F5-A183-47EADEBA8950}">
      <dgm:prSet/>
      <dgm:spPr/>
      <dgm:t>
        <a:bodyPr/>
        <a:lstStyle/>
        <a:p>
          <a:endParaRPr lang="en-US"/>
        </a:p>
      </dgm:t>
    </dgm:pt>
    <dgm:pt modelId="{D55646BA-EF2D-4C9A-BD25-E7444523B904}" type="pres">
      <dgm:prSet presAssocID="{8A001E44-6127-43D6-8D4F-642F5B370BFC}" presName="Name0" presStyleCnt="0">
        <dgm:presLayoutVars>
          <dgm:dir/>
          <dgm:animLvl val="lvl"/>
          <dgm:resizeHandles/>
        </dgm:presLayoutVars>
      </dgm:prSet>
      <dgm:spPr/>
    </dgm:pt>
    <dgm:pt modelId="{8D61AB55-4682-4326-8817-B52E5C5F2181}" type="pres">
      <dgm:prSet presAssocID="{08ECE324-E52E-4AF8-A90A-E717A9DE1441}" presName="linNode" presStyleCnt="0"/>
      <dgm:spPr/>
    </dgm:pt>
    <dgm:pt modelId="{1EA52781-B7AA-4CD5-8DFE-736E8C3CA1B2}" type="pres">
      <dgm:prSet presAssocID="{08ECE324-E52E-4AF8-A90A-E717A9DE1441}" presName="parentShp" presStyleLbl="node1" presStyleIdx="0" presStyleCnt="2">
        <dgm:presLayoutVars>
          <dgm:bulletEnabled val="1"/>
        </dgm:presLayoutVars>
      </dgm:prSet>
      <dgm:spPr/>
    </dgm:pt>
    <dgm:pt modelId="{65D9BC0B-E8BC-4CB9-B8D0-F2F1C66D7F49}" type="pres">
      <dgm:prSet presAssocID="{08ECE324-E52E-4AF8-A90A-E717A9DE1441}" presName="childShp" presStyleLbl="bgAccFollowNode1" presStyleIdx="0" presStyleCnt="2">
        <dgm:presLayoutVars>
          <dgm:bulletEnabled val="1"/>
        </dgm:presLayoutVars>
      </dgm:prSet>
      <dgm:spPr/>
    </dgm:pt>
    <dgm:pt modelId="{AE07AE90-CE4F-45D3-AE2A-F6361B95BF27}" type="pres">
      <dgm:prSet presAssocID="{06849F47-39CA-4281-8E99-C00EE04F97B6}" presName="spacing" presStyleCnt="0"/>
      <dgm:spPr/>
    </dgm:pt>
    <dgm:pt modelId="{1BCB81CD-F62D-4138-8FBF-6ECC5588748D}" type="pres">
      <dgm:prSet presAssocID="{D2BAD073-7110-4EAE-A5A0-9FDE8E116A46}" presName="linNode" presStyleCnt="0"/>
      <dgm:spPr/>
    </dgm:pt>
    <dgm:pt modelId="{B1DBCC7B-7AEB-4A4A-A641-6CEEA2F867D4}" type="pres">
      <dgm:prSet presAssocID="{D2BAD073-7110-4EAE-A5A0-9FDE8E116A46}" presName="parentShp" presStyleLbl="node1" presStyleIdx="1" presStyleCnt="2">
        <dgm:presLayoutVars>
          <dgm:bulletEnabled val="1"/>
        </dgm:presLayoutVars>
      </dgm:prSet>
      <dgm:spPr/>
    </dgm:pt>
    <dgm:pt modelId="{4934EF32-1888-44E7-A979-597CEF995C0D}" type="pres">
      <dgm:prSet presAssocID="{D2BAD073-7110-4EAE-A5A0-9FDE8E116A46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83206102-F7FA-429C-9CB5-EF859D18899F}" srcId="{D2BAD073-7110-4EAE-A5A0-9FDE8E116A46}" destId="{A92A05D4-4FE9-4410-9295-ED224432429B}" srcOrd="2" destOrd="0" parTransId="{67616C64-3421-4451-9674-EB66C68150CD}" sibTransId="{CAF90F31-D491-44AF-8ED3-B231E94F5D94}"/>
    <dgm:cxn modelId="{9903A107-7FA0-4C37-B248-4A3835ACD7B0}" srcId="{D2BAD073-7110-4EAE-A5A0-9FDE8E116A46}" destId="{505CF692-9B4A-49BC-8D3F-0D2488061957}" srcOrd="1" destOrd="0" parTransId="{10B8A9B7-7D07-4D2C-B5A8-873DF8D61219}" sibTransId="{C248D894-200C-4881-803D-82A7BC7F2CB9}"/>
    <dgm:cxn modelId="{03615313-1D2A-49A2-B048-07E23B6236BF}" type="presOf" srcId="{A92A05D4-4FE9-4410-9295-ED224432429B}" destId="{4934EF32-1888-44E7-A979-597CEF995C0D}" srcOrd="0" destOrd="2" presId="urn:microsoft.com/office/officeart/2005/8/layout/vList6"/>
    <dgm:cxn modelId="{51530715-D519-4747-859B-01E2A2D56882}" srcId="{D9C337D0-0C4C-48E6-891B-2AE1D8FFBF58}" destId="{F8D6FFB7-82C3-4B3C-A802-7F5F66EBDC51}" srcOrd="0" destOrd="0" parTransId="{242DB7B9-62CD-4F72-9B8B-CA3DB6C3ACCE}" sibTransId="{D222828E-B367-4355-B138-E1B060AABE26}"/>
    <dgm:cxn modelId="{40BFF619-E768-4582-8416-88AF2CCFC886}" type="presOf" srcId="{D2BAD073-7110-4EAE-A5A0-9FDE8E116A46}" destId="{B1DBCC7B-7AEB-4A4A-A641-6CEEA2F867D4}" srcOrd="0" destOrd="0" presId="urn:microsoft.com/office/officeart/2005/8/layout/vList6"/>
    <dgm:cxn modelId="{B7C74E37-9B0B-4544-8B1D-985CE6ED6665}" srcId="{D9C337D0-0C4C-48E6-891B-2AE1D8FFBF58}" destId="{78EF674D-2188-4C65-8687-12ADB169476E}" srcOrd="1" destOrd="0" parTransId="{5CFA0233-6BEC-4D9A-ADB9-A0770D2B8E58}" sibTransId="{D1FC8566-F099-4D90-AF64-43F650764ACA}"/>
    <dgm:cxn modelId="{C1677238-F87F-489F-AE03-3E35E360E2D4}" srcId="{D9C337D0-0C4C-48E6-891B-2AE1D8FFBF58}" destId="{269F272C-A871-4318-8283-291E3226F300}" srcOrd="4" destOrd="0" parTransId="{5233F1FB-910B-4B45-90BD-96FAB66712A3}" sibTransId="{86A0FC6A-7F3F-4446-A558-1F0FD48B9657}"/>
    <dgm:cxn modelId="{7EF73042-0B8A-44E2-8D32-A6062EF9B5A8}" type="presOf" srcId="{505CF692-9B4A-49BC-8D3F-0D2488061957}" destId="{4934EF32-1888-44E7-A979-597CEF995C0D}" srcOrd="0" destOrd="1" presId="urn:microsoft.com/office/officeart/2005/8/layout/vList6"/>
    <dgm:cxn modelId="{02F10A67-88BC-4793-9370-1B526F67B333}" type="presOf" srcId="{07446DB6-BCE0-403B-B40B-61A028C72F22}" destId="{4934EF32-1888-44E7-A979-597CEF995C0D}" srcOrd="0" destOrd="0" presId="urn:microsoft.com/office/officeart/2005/8/layout/vList6"/>
    <dgm:cxn modelId="{BE12E648-68BE-40EB-A874-6E7417D8C8CA}" srcId="{D2BAD073-7110-4EAE-A5A0-9FDE8E116A46}" destId="{07446DB6-BCE0-403B-B40B-61A028C72F22}" srcOrd="0" destOrd="0" parTransId="{8C82C9B4-A9E8-4565-A194-6598865C80D1}" sibTransId="{FFE45AAA-2DE2-4C48-BCED-1B1BBA8C62E9}"/>
    <dgm:cxn modelId="{1A292A4A-00AD-4774-B712-D81A639522A0}" srcId="{D9C337D0-0C4C-48E6-891B-2AE1D8FFBF58}" destId="{D3404F2E-E0D8-48F1-A277-82326F13687A}" srcOrd="2" destOrd="0" parTransId="{C5ABC738-6A58-4DB2-A52C-8187B568BC35}" sibTransId="{783F1653-486D-4778-81CA-0A0523704998}"/>
    <dgm:cxn modelId="{F1F4106B-52C7-4FA3-B5E9-0C9D539BD8EC}" type="presOf" srcId="{08ECE324-E52E-4AF8-A90A-E717A9DE1441}" destId="{1EA52781-B7AA-4CD5-8DFE-736E8C3CA1B2}" srcOrd="0" destOrd="0" presId="urn:microsoft.com/office/officeart/2005/8/layout/vList6"/>
    <dgm:cxn modelId="{C72B714B-7E68-449E-BD9A-CB80A4029585}" type="presOf" srcId="{269F272C-A871-4318-8283-291E3226F300}" destId="{65D9BC0B-E8BC-4CB9-B8D0-F2F1C66D7F49}" srcOrd="0" destOrd="5" presId="urn:microsoft.com/office/officeart/2005/8/layout/vList6"/>
    <dgm:cxn modelId="{6CCCD673-5AB9-4C08-B461-3D145F106231}" type="presOf" srcId="{78EF674D-2188-4C65-8687-12ADB169476E}" destId="{65D9BC0B-E8BC-4CB9-B8D0-F2F1C66D7F49}" srcOrd="0" destOrd="2" presId="urn:microsoft.com/office/officeart/2005/8/layout/vList6"/>
    <dgm:cxn modelId="{B0AF6F7B-4F2A-4B65-8A37-11917FE45F9B}" type="presOf" srcId="{D9C337D0-0C4C-48E6-891B-2AE1D8FFBF58}" destId="{65D9BC0B-E8BC-4CB9-B8D0-F2F1C66D7F49}" srcOrd="0" destOrd="0" presId="urn:microsoft.com/office/officeart/2005/8/layout/vList6"/>
    <dgm:cxn modelId="{7285638B-32B0-49BB-94BB-8AFF52D193BF}" type="presOf" srcId="{D3404F2E-E0D8-48F1-A277-82326F13687A}" destId="{65D9BC0B-E8BC-4CB9-B8D0-F2F1C66D7F49}" srcOrd="0" destOrd="3" presId="urn:microsoft.com/office/officeart/2005/8/layout/vList6"/>
    <dgm:cxn modelId="{CA899F98-0FE1-4457-85B1-154EA6B22E00}" srcId="{D9C337D0-0C4C-48E6-891B-2AE1D8FFBF58}" destId="{C1963EFB-D2D0-44EE-9403-221DF10AE5C5}" srcOrd="3" destOrd="0" parTransId="{0B0AD442-FED5-4C44-AD68-372B0EFAF7F9}" sibTransId="{5557C597-CBC3-4A96-B73E-E1B5DC90990B}"/>
    <dgm:cxn modelId="{A10F16A8-19A0-4CE5-8EE9-ADD3BABF65C6}" type="presOf" srcId="{8A001E44-6127-43D6-8D4F-642F5B370BFC}" destId="{D55646BA-EF2D-4C9A-BD25-E7444523B904}" srcOrd="0" destOrd="0" presId="urn:microsoft.com/office/officeart/2005/8/layout/vList6"/>
    <dgm:cxn modelId="{5B7964B8-F52D-4E25-B4AE-63292E9AB0BB}" type="presOf" srcId="{70FDADC5-C41E-4E15-8D4B-2C0E6E9D90CC}" destId="{4934EF32-1888-44E7-A979-597CEF995C0D}" srcOrd="0" destOrd="3" presId="urn:microsoft.com/office/officeart/2005/8/layout/vList6"/>
    <dgm:cxn modelId="{45139FBA-4C4F-4C49-8D77-CF30B8F2C5C5}" srcId="{8A001E44-6127-43D6-8D4F-642F5B370BFC}" destId="{08ECE324-E52E-4AF8-A90A-E717A9DE1441}" srcOrd="0" destOrd="0" parTransId="{BDDA9CD1-29EC-4254-AA0B-228CB9D75535}" sibTransId="{06849F47-39CA-4281-8E99-C00EE04F97B6}"/>
    <dgm:cxn modelId="{77F08BC9-A919-4F27-B002-A1EDA0039040}" srcId="{8A001E44-6127-43D6-8D4F-642F5B370BFC}" destId="{D2BAD073-7110-4EAE-A5A0-9FDE8E116A46}" srcOrd="1" destOrd="0" parTransId="{F6D06873-342F-4F0D-98D7-7A7614586120}" sibTransId="{4CD49B42-6442-4E02-96F4-2BA413F6F4D0}"/>
    <dgm:cxn modelId="{2374F4D4-6DA8-4E2D-87D4-EC3500A58552}" srcId="{08ECE324-E52E-4AF8-A90A-E717A9DE1441}" destId="{D9C337D0-0C4C-48E6-891B-2AE1D8FFBF58}" srcOrd="0" destOrd="0" parTransId="{7414BDED-E23C-4E5B-9963-7AFA4E45837F}" sibTransId="{FFAA0E4E-38DB-4635-BB95-7BFAC80D1AE2}"/>
    <dgm:cxn modelId="{866D91DC-0AFB-4E54-A688-35DC2B31A886}" type="presOf" srcId="{F8D6FFB7-82C3-4B3C-A802-7F5F66EBDC51}" destId="{65D9BC0B-E8BC-4CB9-B8D0-F2F1C66D7F49}" srcOrd="0" destOrd="1" presId="urn:microsoft.com/office/officeart/2005/8/layout/vList6"/>
    <dgm:cxn modelId="{DF91E9DD-1498-44F5-A183-47EADEBA8950}" srcId="{D2BAD073-7110-4EAE-A5A0-9FDE8E116A46}" destId="{70FDADC5-C41E-4E15-8D4B-2C0E6E9D90CC}" srcOrd="3" destOrd="0" parTransId="{D3F00BE2-EC23-48BC-8660-7FC4CA7A4734}" sibTransId="{08384D27-77ED-4D94-8738-3448E29B8E93}"/>
    <dgm:cxn modelId="{CC3DCFDE-F95F-4B50-BBE4-E179856D7CE4}" type="presOf" srcId="{C1963EFB-D2D0-44EE-9403-221DF10AE5C5}" destId="{65D9BC0B-E8BC-4CB9-B8D0-F2F1C66D7F49}" srcOrd="0" destOrd="4" presId="urn:microsoft.com/office/officeart/2005/8/layout/vList6"/>
    <dgm:cxn modelId="{2A774BB6-24A6-4E2C-89DD-47428C25EC2A}" type="presParOf" srcId="{D55646BA-EF2D-4C9A-BD25-E7444523B904}" destId="{8D61AB55-4682-4326-8817-B52E5C5F2181}" srcOrd="0" destOrd="0" presId="urn:microsoft.com/office/officeart/2005/8/layout/vList6"/>
    <dgm:cxn modelId="{2746B8E3-BA5F-4F2D-B9A1-BAD4862338F9}" type="presParOf" srcId="{8D61AB55-4682-4326-8817-B52E5C5F2181}" destId="{1EA52781-B7AA-4CD5-8DFE-736E8C3CA1B2}" srcOrd="0" destOrd="0" presId="urn:microsoft.com/office/officeart/2005/8/layout/vList6"/>
    <dgm:cxn modelId="{60BFE893-DDF6-4A9D-8475-D9AD85A44862}" type="presParOf" srcId="{8D61AB55-4682-4326-8817-B52E5C5F2181}" destId="{65D9BC0B-E8BC-4CB9-B8D0-F2F1C66D7F49}" srcOrd="1" destOrd="0" presId="urn:microsoft.com/office/officeart/2005/8/layout/vList6"/>
    <dgm:cxn modelId="{2C40C9C8-105E-47AD-92D3-D790ABE17E86}" type="presParOf" srcId="{D55646BA-EF2D-4C9A-BD25-E7444523B904}" destId="{AE07AE90-CE4F-45D3-AE2A-F6361B95BF27}" srcOrd="1" destOrd="0" presId="urn:microsoft.com/office/officeart/2005/8/layout/vList6"/>
    <dgm:cxn modelId="{F5C51115-AD16-472E-9707-C10FA006CAB1}" type="presParOf" srcId="{D55646BA-EF2D-4C9A-BD25-E7444523B904}" destId="{1BCB81CD-F62D-4138-8FBF-6ECC5588748D}" srcOrd="2" destOrd="0" presId="urn:microsoft.com/office/officeart/2005/8/layout/vList6"/>
    <dgm:cxn modelId="{975BCFCD-9E45-44B0-BCEC-197B1B3460F2}" type="presParOf" srcId="{1BCB81CD-F62D-4138-8FBF-6ECC5588748D}" destId="{B1DBCC7B-7AEB-4A4A-A641-6CEEA2F867D4}" srcOrd="0" destOrd="0" presId="urn:microsoft.com/office/officeart/2005/8/layout/vList6"/>
    <dgm:cxn modelId="{3C718AB1-F552-42E0-A6AE-DDA9326D6B14}" type="presParOf" srcId="{1BCB81CD-F62D-4138-8FBF-6ECC5588748D}" destId="{4934EF32-1888-44E7-A979-597CEF995C0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18419A-70CC-41AB-9DCB-7E965653EB9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6F0611-5EC4-449B-BF1D-EA783FF1B9E8}" type="pres">
      <dgm:prSet presAssocID="{7418419A-70CC-41AB-9DCB-7E965653EB9B}" presName="diagram" presStyleCnt="0">
        <dgm:presLayoutVars>
          <dgm:dir/>
          <dgm:resizeHandles val="exact"/>
        </dgm:presLayoutVars>
      </dgm:prSet>
      <dgm:spPr/>
    </dgm:pt>
  </dgm:ptLst>
  <dgm:cxnLst>
    <dgm:cxn modelId="{DEE7CF6D-0CEA-4D41-B8C5-097AD2D80F38}" type="presOf" srcId="{7418419A-70CC-41AB-9DCB-7E965653EB9B}" destId="{906F0611-5EC4-449B-BF1D-EA783FF1B9E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AAE76-CD81-4732-BD00-43D20F83FC66}">
      <dsp:nvSpPr>
        <dsp:cNvPr id="0" name=""/>
        <dsp:cNvSpPr/>
      </dsp:nvSpPr>
      <dsp:spPr>
        <a:xfrm>
          <a:off x="0" y="0"/>
          <a:ext cx="8521265" cy="136041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Online Access To Enroll via our online system cfwbenefits.com Starts October 7th </a:t>
          </a:r>
        </a:p>
      </dsp:txBody>
      <dsp:txXfrm>
        <a:off x="39845" y="39845"/>
        <a:ext cx="7053272" cy="1280724"/>
      </dsp:txXfrm>
    </dsp:sp>
    <dsp:sp modelId="{95C875C2-D67C-4B26-AE5A-BCCF97319DBF}">
      <dsp:nvSpPr>
        <dsp:cNvPr id="0" name=""/>
        <dsp:cNvSpPr/>
      </dsp:nvSpPr>
      <dsp:spPr>
        <a:xfrm>
          <a:off x="751876" y="1587150"/>
          <a:ext cx="8521265" cy="136041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Open Enrollment Deadline for </a:t>
          </a:r>
          <a:r>
            <a:rPr lang="en-US" sz="3000" b="1" u="sng" kern="1200" dirty="0"/>
            <a:t>ALL</a:t>
          </a:r>
          <a:r>
            <a:rPr lang="en-US" sz="3000" kern="1200" dirty="0"/>
            <a:t> Plans is October 25, 2024, 11:59 pm</a:t>
          </a:r>
        </a:p>
      </dsp:txBody>
      <dsp:txXfrm>
        <a:off x="791721" y="1626995"/>
        <a:ext cx="6805429" cy="1280724"/>
      </dsp:txXfrm>
    </dsp:sp>
    <dsp:sp modelId="{4134ED66-D21E-415D-8415-9327B3166547}">
      <dsp:nvSpPr>
        <dsp:cNvPr id="0" name=""/>
        <dsp:cNvSpPr/>
      </dsp:nvSpPr>
      <dsp:spPr>
        <a:xfrm>
          <a:off x="1503752" y="3174300"/>
          <a:ext cx="8521265" cy="1360414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Changes Are Effective January 1, 2025</a:t>
          </a:r>
        </a:p>
      </dsp:txBody>
      <dsp:txXfrm>
        <a:off x="1543597" y="3214145"/>
        <a:ext cx="6805429" cy="1280724"/>
      </dsp:txXfrm>
    </dsp:sp>
    <dsp:sp modelId="{AF52F75A-74EB-4F6D-81A2-324309A903B0}">
      <dsp:nvSpPr>
        <dsp:cNvPr id="0" name=""/>
        <dsp:cNvSpPr/>
      </dsp:nvSpPr>
      <dsp:spPr>
        <a:xfrm>
          <a:off x="7636995" y="1031647"/>
          <a:ext cx="884269" cy="8842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835956" y="1031647"/>
        <a:ext cx="486347" cy="665412"/>
      </dsp:txXfrm>
    </dsp:sp>
    <dsp:sp modelId="{BFC74530-2E65-4CD8-A43E-DB1A467D4613}">
      <dsp:nvSpPr>
        <dsp:cNvPr id="0" name=""/>
        <dsp:cNvSpPr/>
      </dsp:nvSpPr>
      <dsp:spPr>
        <a:xfrm>
          <a:off x="8388872" y="2609728"/>
          <a:ext cx="884269" cy="8842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87833" y="2609728"/>
        <a:ext cx="486347" cy="665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B5758-6084-4EC2-BC3A-2A6881B63620}">
      <dsp:nvSpPr>
        <dsp:cNvPr id="0" name=""/>
        <dsp:cNvSpPr/>
      </dsp:nvSpPr>
      <dsp:spPr>
        <a:xfrm rot="16200000">
          <a:off x="598204" y="-598204"/>
          <a:ext cx="2687275" cy="3883684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Copayment </a:t>
          </a:r>
        </a:p>
      </dsp:txBody>
      <dsp:txXfrm rot="5400000">
        <a:off x="0" y="0"/>
        <a:ext cx="3883684" cy="2015456"/>
      </dsp:txXfrm>
    </dsp:sp>
    <dsp:sp modelId="{C09E0A75-BD13-4AEF-858F-D0E27271A42F}">
      <dsp:nvSpPr>
        <dsp:cNvPr id="0" name=""/>
        <dsp:cNvSpPr/>
      </dsp:nvSpPr>
      <dsp:spPr>
        <a:xfrm>
          <a:off x="3883684" y="0"/>
          <a:ext cx="3883684" cy="2687275"/>
        </a:xfrm>
        <a:prstGeom prst="round1Rect">
          <a:avLst/>
        </a:prstGeom>
        <a:solidFill>
          <a:schemeClr val="accent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Deductible</a:t>
          </a:r>
          <a:r>
            <a:rPr lang="en-US" sz="3100" kern="1200" dirty="0"/>
            <a:t> </a:t>
          </a:r>
        </a:p>
      </dsp:txBody>
      <dsp:txXfrm>
        <a:off x="3883684" y="0"/>
        <a:ext cx="3883684" cy="2015456"/>
      </dsp:txXfrm>
    </dsp:sp>
    <dsp:sp modelId="{A336B8B6-C8A4-494A-AF74-2D72C8CDF868}">
      <dsp:nvSpPr>
        <dsp:cNvPr id="0" name=""/>
        <dsp:cNvSpPr/>
      </dsp:nvSpPr>
      <dsp:spPr>
        <a:xfrm rot="10800000">
          <a:off x="0" y="2687275"/>
          <a:ext cx="3883684" cy="2687275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 rot="10800000">
        <a:off x="0" y="3359093"/>
        <a:ext cx="3883684" cy="2015456"/>
      </dsp:txXfrm>
    </dsp:sp>
    <dsp:sp modelId="{FD3A3E6E-17C1-43DC-9A4C-9D5543071CE7}">
      <dsp:nvSpPr>
        <dsp:cNvPr id="0" name=""/>
        <dsp:cNvSpPr/>
      </dsp:nvSpPr>
      <dsp:spPr>
        <a:xfrm rot="5400000">
          <a:off x="4481889" y="2089070"/>
          <a:ext cx="2687275" cy="388368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 rot="-5400000">
        <a:off x="3883684" y="3359093"/>
        <a:ext cx="3883684" cy="2015456"/>
      </dsp:txXfrm>
    </dsp:sp>
    <dsp:sp modelId="{6E257730-FFD7-434B-B4A1-5DF3A8B2403B}">
      <dsp:nvSpPr>
        <dsp:cNvPr id="0" name=""/>
        <dsp:cNvSpPr/>
      </dsp:nvSpPr>
      <dsp:spPr>
        <a:xfrm>
          <a:off x="2303393" y="2228006"/>
          <a:ext cx="2796695" cy="1343637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INSURANCE TERMS </a:t>
          </a:r>
        </a:p>
      </dsp:txBody>
      <dsp:txXfrm>
        <a:off x="2368984" y="2293597"/>
        <a:ext cx="2665513" cy="12124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C098F-0203-459D-B956-9BFBD201ABB8}">
      <dsp:nvSpPr>
        <dsp:cNvPr id="0" name=""/>
        <dsp:cNvSpPr/>
      </dsp:nvSpPr>
      <dsp:spPr>
        <a:xfrm rot="16200000">
          <a:off x="141884" y="4184"/>
          <a:ext cx="3925481" cy="4205781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5">
                  <a:lumMod val="50000"/>
                </a:schemeClr>
              </a:solidFill>
            </a:rPr>
            <a:t>Health Center Plan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Free primary physician (PCP) care at City Designated health centers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Copays for Specialists, Non-Health Center PCPs, OBGYN, Pediatricians and Prescriptions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Lower deductibles and out of pocket costs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Deductible &amp; Coinsurance for complex imaging &amp; surgery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accent5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5400000">
        <a:off x="193360" y="335960"/>
        <a:ext cx="3822529" cy="3542229"/>
      </dsp:txXfrm>
    </dsp:sp>
    <dsp:sp modelId="{F0B2BFAE-A087-48A6-B727-428EC6FC3549}">
      <dsp:nvSpPr>
        <dsp:cNvPr id="0" name=""/>
        <dsp:cNvSpPr/>
      </dsp:nvSpPr>
      <dsp:spPr>
        <a:xfrm rot="16200000">
          <a:off x="4656309" y="23066"/>
          <a:ext cx="3889492" cy="416801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5">
                  <a:lumMod val="50000"/>
                </a:schemeClr>
              </a:solidFill>
            </a:rPr>
            <a:t>Consumer Choice Plan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High-deductible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Health Savings Account (HSA)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Members will be able to use the health centers at a discounted rate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ALL</a:t>
          </a: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 Services apply to deductible except preventive care</a:t>
          </a:r>
        </a:p>
      </dsp:txBody>
      <dsp:txXfrm rot="5400000">
        <a:off x="4706915" y="352198"/>
        <a:ext cx="3788280" cy="3509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8456E-AEEA-4384-A245-ECB7C4ADAD8D}">
      <dsp:nvSpPr>
        <dsp:cNvPr id="0" name=""/>
        <dsp:cNvSpPr/>
      </dsp:nvSpPr>
      <dsp:spPr>
        <a:xfrm>
          <a:off x="0" y="0"/>
          <a:ext cx="11141894" cy="16053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Physicians Network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Full access to Blue Choice PPO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No referrals needed for specialists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/>
            <a:t>Can still use the Health Center at a reduced cost</a:t>
          </a:r>
        </a:p>
      </dsp:txBody>
      <dsp:txXfrm>
        <a:off x="2373627" y="0"/>
        <a:ext cx="8768266" cy="1605331"/>
      </dsp:txXfrm>
    </dsp:sp>
    <dsp:sp modelId="{40BEE99F-7CC2-4B45-B120-5AACAC1B937F}">
      <dsp:nvSpPr>
        <dsp:cNvPr id="0" name=""/>
        <dsp:cNvSpPr/>
      </dsp:nvSpPr>
      <dsp:spPr>
        <a:xfrm>
          <a:off x="145248" y="221671"/>
          <a:ext cx="2228378" cy="11619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2398B-62D3-4CBD-A98A-63EBFCAB0417}">
      <dsp:nvSpPr>
        <dsp:cNvPr id="0" name=""/>
        <dsp:cNvSpPr/>
      </dsp:nvSpPr>
      <dsp:spPr>
        <a:xfrm>
          <a:off x="0" y="1767109"/>
          <a:ext cx="11141894" cy="1867636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Co-pay/Co-insurance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Deductible increased to </a:t>
          </a:r>
          <a:r>
            <a:rPr lang="en-US" sz="2000" b="1" kern="1200" dirty="0"/>
            <a:t>$3,300</a:t>
          </a:r>
          <a:r>
            <a:rPr lang="en-US" sz="2000" kern="1200" dirty="0"/>
            <a:t> individual/$5,400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Out of pocket maximums remains at $6,550 individual/$13,000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Pharmacy – deductible, then 20% co-insurance up to Out-of-Pocket maximum</a:t>
          </a:r>
        </a:p>
      </dsp:txBody>
      <dsp:txXfrm>
        <a:off x="2373627" y="1767109"/>
        <a:ext cx="8768266" cy="1867636"/>
      </dsp:txXfrm>
    </dsp:sp>
    <dsp:sp modelId="{D3187B12-4C1B-40A8-B8C1-BACC733DC598}">
      <dsp:nvSpPr>
        <dsp:cNvPr id="0" name=""/>
        <dsp:cNvSpPr/>
      </dsp:nvSpPr>
      <dsp:spPr>
        <a:xfrm>
          <a:off x="145248" y="2103403"/>
          <a:ext cx="2228378" cy="11619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6B5A7-569A-4892-B4F3-1300C4EA5D04}">
      <dsp:nvSpPr>
        <dsp:cNvPr id="0" name=""/>
        <dsp:cNvSpPr/>
      </dsp:nvSpPr>
      <dsp:spPr>
        <a:xfrm>
          <a:off x="0" y="3763464"/>
          <a:ext cx="11141894" cy="135044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Contributions</a:t>
          </a:r>
          <a:r>
            <a:rPr lang="en-US" sz="2700" kern="1200" dirty="0"/>
            <a:t>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City contributes $610/$1,000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Premiums lower than Health Center Plan</a:t>
          </a:r>
        </a:p>
      </dsp:txBody>
      <dsp:txXfrm>
        <a:off x="2373627" y="3763464"/>
        <a:ext cx="8768266" cy="1350449"/>
      </dsp:txXfrm>
    </dsp:sp>
    <dsp:sp modelId="{77442109-6A09-46DA-9865-ACE531895550}">
      <dsp:nvSpPr>
        <dsp:cNvPr id="0" name=""/>
        <dsp:cNvSpPr/>
      </dsp:nvSpPr>
      <dsp:spPr>
        <a:xfrm>
          <a:off x="145248" y="3857694"/>
          <a:ext cx="2228378" cy="11619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902C8-AC56-4F6D-8EC4-3D87451183EB}">
      <dsp:nvSpPr>
        <dsp:cNvPr id="0" name=""/>
        <dsp:cNvSpPr/>
      </dsp:nvSpPr>
      <dsp:spPr>
        <a:xfrm>
          <a:off x="8214" y="227949"/>
          <a:ext cx="3149905" cy="9521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Health Center Plan </a:t>
          </a:r>
        </a:p>
      </dsp:txBody>
      <dsp:txXfrm>
        <a:off x="8214" y="227949"/>
        <a:ext cx="3149905" cy="952159"/>
      </dsp:txXfrm>
    </dsp:sp>
    <dsp:sp modelId="{5CFCFC7F-96D3-4216-81E7-0790A2E1943E}">
      <dsp:nvSpPr>
        <dsp:cNvPr id="0" name=""/>
        <dsp:cNvSpPr/>
      </dsp:nvSpPr>
      <dsp:spPr>
        <a:xfrm>
          <a:off x="6" y="1171726"/>
          <a:ext cx="3165752" cy="2824972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900" kern="1200" dirty="0"/>
            <a:t>$100 Deductible, then Coinsurance</a:t>
          </a:r>
          <a:endParaRPr lang="en-US" sz="190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900" kern="1200" dirty="0"/>
            <a:t>Maintenance Medications through Walgreens (retail) or</a:t>
          </a:r>
          <a:endParaRPr lang="en-US" sz="190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Select90 </a:t>
          </a:r>
          <a:r>
            <a:rPr lang="en-US" altLang="en-US" sz="1900" kern="1200" dirty="0"/>
            <a:t>Program for Maintenance Medications</a:t>
          </a:r>
          <a:endParaRPr lang="en-US" sz="1900" kern="1200" dirty="0"/>
        </a:p>
      </dsp:txBody>
      <dsp:txXfrm>
        <a:off x="6" y="1171726"/>
        <a:ext cx="3165752" cy="2824972"/>
      </dsp:txXfrm>
    </dsp:sp>
    <dsp:sp modelId="{B739C1D4-F632-4922-9A34-968A588E3DF0}">
      <dsp:nvSpPr>
        <dsp:cNvPr id="0" name=""/>
        <dsp:cNvSpPr/>
      </dsp:nvSpPr>
      <dsp:spPr>
        <a:xfrm>
          <a:off x="3529139" y="235116"/>
          <a:ext cx="2593539" cy="923493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Consumer Choice Plan </a:t>
          </a:r>
        </a:p>
      </dsp:txBody>
      <dsp:txXfrm>
        <a:off x="3529139" y="235116"/>
        <a:ext cx="2593539" cy="923493"/>
      </dsp:txXfrm>
    </dsp:sp>
    <dsp:sp modelId="{2482B4BF-2A2A-4204-87D3-81F81CD90CA5}">
      <dsp:nvSpPr>
        <dsp:cNvPr id="0" name=""/>
        <dsp:cNvSpPr/>
      </dsp:nvSpPr>
      <dsp:spPr>
        <a:xfrm>
          <a:off x="3542029" y="1192809"/>
          <a:ext cx="2593539" cy="2824972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900" b="1" kern="1200" dirty="0"/>
            <a:t>Deductible, then Coinsurance</a:t>
          </a:r>
          <a:endParaRPr lang="en-US" sz="1900" b="1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900" kern="1200" dirty="0"/>
            <a:t>Medications through Walgreens (retail)</a:t>
          </a:r>
          <a:endParaRPr lang="en-US" sz="190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Select90 </a:t>
          </a:r>
          <a:r>
            <a:rPr lang="en-US" altLang="en-US" sz="1900" kern="1200" dirty="0"/>
            <a:t>Program for Maintenance Medications</a:t>
          </a:r>
          <a:endParaRPr lang="en-US" sz="1900" kern="1200" dirty="0"/>
        </a:p>
      </dsp:txBody>
      <dsp:txXfrm>
        <a:off x="3542029" y="1192809"/>
        <a:ext cx="2593539" cy="2824972"/>
      </dsp:txXfrm>
    </dsp:sp>
    <dsp:sp modelId="{4A41A639-1568-40FA-B1A7-973EC5A55E53}">
      <dsp:nvSpPr>
        <dsp:cNvPr id="0" name=""/>
        <dsp:cNvSpPr/>
      </dsp:nvSpPr>
      <dsp:spPr>
        <a:xfrm>
          <a:off x="6485774" y="288598"/>
          <a:ext cx="2593539" cy="7095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Mail Order</a:t>
          </a:r>
        </a:p>
      </dsp:txBody>
      <dsp:txXfrm>
        <a:off x="6485774" y="288598"/>
        <a:ext cx="2593539" cy="709566"/>
      </dsp:txXfrm>
    </dsp:sp>
    <dsp:sp modelId="{4EDE1D75-076D-456B-9FA4-6F64594C8F2E}">
      <dsp:nvSpPr>
        <dsp:cNvPr id="0" name=""/>
        <dsp:cNvSpPr/>
      </dsp:nvSpPr>
      <dsp:spPr>
        <a:xfrm>
          <a:off x="6485774" y="998164"/>
          <a:ext cx="2593539" cy="2824972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900" kern="1200" dirty="0" err="1"/>
            <a:t>OptumRx</a:t>
          </a:r>
          <a:r>
            <a:rPr lang="en-US" altLang="en-US" sz="1900" kern="1200" dirty="0"/>
            <a:t> Mail Order</a:t>
          </a:r>
          <a:endParaRPr lang="en-US" sz="190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900" kern="1200" dirty="0"/>
            <a:t>90 day supply</a:t>
          </a:r>
          <a:endParaRPr lang="en-US" sz="1900" kern="1200" dirty="0"/>
        </a:p>
      </dsp:txBody>
      <dsp:txXfrm>
        <a:off x="6485774" y="998164"/>
        <a:ext cx="2593539" cy="28249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2E254-9CEE-4B49-A652-E5A192ED74EC}">
      <dsp:nvSpPr>
        <dsp:cNvPr id="0" name=""/>
        <dsp:cNvSpPr/>
      </dsp:nvSpPr>
      <dsp:spPr>
        <a:xfrm>
          <a:off x="3408" y="120964"/>
          <a:ext cx="3322826" cy="547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Critical Illness Plan</a:t>
          </a:r>
        </a:p>
      </dsp:txBody>
      <dsp:txXfrm>
        <a:off x="3408" y="120964"/>
        <a:ext cx="3322826" cy="547200"/>
      </dsp:txXfrm>
    </dsp:sp>
    <dsp:sp modelId="{B4AA34C8-6988-4E0D-B8B3-4AA947F980DB}">
      <dsp:nvSpPr>
        <dsp:cNvPr id="0" name=""/>
        <dsp:cNvSpPr/>
      </dsp:nvSpPr>
      <dsp:spPr>
        <a:xfrm>
          <a:off x="3408" y="668164"/>
          <a:ext cx="3322826" cy="349764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Two benefit tiers $15,000 or $30,000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Initial benefit pays when diagnosed with a critical illness such as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Cancer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Heart Attack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Stroke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Health Screening Benefit $100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Pre-existing condition limits</a:t>
          </a:r>
        </a:p>
      </dsp:txBody>
      <dsp:txXfrm>
        <a:off x="3408" y="668164"/>
        <a:ext cx="3322826" cy="3497644"/>
      </dsp:txXfrm>
    </dsp:sp>
    <dsp:sp modelId="{A3359130-FCB4-49E3-AFE3-76FC2856297F}">
      <dsp:nvSpPr>
        <dsp:cNvPr id="0" name=""/>
        <dsp:cNvSpPr/>
      </dsp:nvSpPr>
      <dsp:spPr>
        <a:xfrm>
          <a:off x="3791430" y="120964"/>
          <a:ext cx="3322826" cy="547200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Accident Plan</a:t>
          </a:r>
        </a:p>
      </dsp:txBody>
      <dsp:txXfrm>
        <a:off x="3791430" y="120964"/>
        <a:ext cx="3322826" cy="547200"/>
      </dsp:txXfrm>
    </dsp:sp>
    <dsp:sp modelId="{130F091F-5714-4E21-96D3-DB66C743F1BE}">
      <dsp:nvSpPr>
        <dsp:cNvPr id="0" name=""/>
        <dsp:cNvSpPr/>
      </dsp:nvSpPr>
      <dsp:spPr>
        <a:xfrm>
          <a:off x="3791430" y="668164"/>
          <a:ext cx="3322826" cy="3497644"/>
        </a:xfrm>
        <a:prstGeom prst="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Two tiers – Low and High Option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Pays when an injury/accident occurs including accidental death and dismemberment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Flat amount for various medical situations such as: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Fracture/dislocations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Burns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Concussions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ER Visit</a:t>
          </a:r>
        </a:p>
      </dsp:txBody>
      <dsp:txXfrm>
        <a:off x="3791430" y="668164"/>
        <a:ext cx="3322826" cy="3497644"/>
      </dsp:txXfrm>
    </dsp:sp>
    <dsp:sp modelId="{A1CDD962-BD63-4797-871A-DDB12AE55480}">
      <dsp:nvSpPr>
        <dsp:cNvPr id="0" name=""/>
        <dsp:cNvSpPr/>
      </dsp:nvSpPr>
      <dsp:spPr>
        <a:xfrm>
          <a:off x="7579452" y="120964"/>
          <a:ext cx="3322826" cy="54720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Hospital Indemnity Plan</a:t>
          </a:r>
        </a:p>
      </dsp:txBody>
      <dsp:txXfrm>
        <a:off x="7579452" y="120964"/>
        <a:ext cx="3322826" cy="547200"/>
      </dsp:txXfrm>
    </dsp:sp>
    <dsp:sp modelId="{6F0F314B-9D60-4B5E-8DF1-C5FC313E3B83}">
      <dsp:nvSpPr>
        <dsp:cNvPr id="0" name=""/>
        <dsp:cNvSpPr/>
      </dsp:nvSpPr>
      <dsp:spPr>
        <a:xfrm>
          <a:off x="7579452" y="668164"/>
          <a:ext cx="3322826" cy="3497644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Two tiers – Low and High Option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Pays flat dollar amount if admitted to the hospital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Additional benefit if admitted to the Intensive Care Unit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Initial hospitalization limit to 1x per year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Confinement benefit limited to 31 days per year</a:t>
          </a:r>
        </a:p>
      </dsp:txBody>
      <dsp:txXfrm>
        <a:off x="7579452" y="668164"/>
        <a:ext cx="3322826" cy="34976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9BC0B-E8BC-4CB9-B8D0-F2F1C66D7F49}">
      <dsp:nvSpPr>
        <dsp:cNvPr id="0" name=""/>
        <dsp:cNvSpPr/>
      </dsp:nvSpPr>
      <dsp:spPr>
        <a:xfrm>
          <a:off x="4206239" y="531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Access to an attorney for frequently used legal matters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Estate planning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Identity theft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Family and personal issues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Traffic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Civil lawsuits</a:t>
          </a:r>
        </a:p>
      </dsp:txBody>
      <dsp:txXfrm>
        <a:off x="4206239" y="259476"/>
        <a:ext cx="5532525" cy="1553669"/>
      </dsp:txXfrm>
    </dsp:sp>
    <dsp:sp modelId="{1EA52781-B7AA-4CD5-8DFE-736E8C3CA1B2}">
      <dsp:nvSpPr>
        <dsp:cNvPr id="0" name=""/>
        <dsp:cNvSpPr/>
      </dsp:nvSpPr>
      <dsp:spPr>
        <a:xfrm>
          <a:off x="0" y="531"/>
          <a:ext cx="4206240" cy="20715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MetLife Legal </a:t>
          </a:r>
        </a:p>
      </dsp:txBody>
      <dsp:txXfrm>
        <a:off x="101125" y="101656"/>
        <a:ext cx="4003990" cy="1869309"/>
      </dsp:txXfrm>
    </dsp:sp>
    <dsp:sp modelId="{4934EF32-1888-44E7-A979-597CEF995C0D}">
      <dsp:nvSpPr>
        <dsp:cNvPr id="0" name=""/>
        <dsp:cNvSpPr/>
      </dsp:nvSpPr>
      <dsp:spPr>
        <a:xfrm>
          <a:off x="4206240" y="2279246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Check Identity Health Status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Monitor TransUnion Credit Score for fraud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Receive alerts for withdrawals, balance transfers and large purchases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Reimbursement in the event of fraud</a:t>
          </a:r>
        </a:p>
      </dsp:txBody>
      <dsp:txXfrm>
        <a:off x="4206240" y="2538191"/>
        <a:ext cx="5532525" cy="1553669"/>
      </dsp:txXfrm>
    </dsp:sp>
    <dsp:sp modelId="{B1DBCC7B-7AEB-4A4A-A641-6CEEA2F867D4}">
      <dsp:nvSpPr>
        <dsp:cNvPr id="0" name=""/>
        <dsp:cNvSpPr/>
      </dsp:nvSpPr>
      <dsp:spPr>
        <a:xfrm>
          <a:off x="0" y="2279246"/>
          <a:ext cx="4206240" cy="207155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Allstate Identity Protection</a:t>
          </a:r>
        </a:p>
      </dsp:txBody>
      <dsp:txXfrm>
        <a:off x="101125" y="2380371"/>
        <a:ext cx="4003990" cy="18693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4F907-5684-4488-A95F-50B8E479665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37404-CDFE-43C0-81F1-AE517196B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3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A491A-4242-497A-A6B7-54CB6D64B80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4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09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07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A491A-4242-497A-A6B7-54CB6D64B80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4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19190-3D59-46C0-8C75-8D01175A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2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0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0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757066" indent="-291179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2pPr>
            <a:lvl3pPr marL="1164717" indent="-232943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630604" indent="-232943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4pPr>
            <a:lvl5pPr marL="2096491" indent="-232943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 eaLnBrk="1" hangingPunct="1"/>
            <a:fld id="{BF4646B2-A73E-4EDF-9F5A-E3EF0A205D43}" type="slidenum">
              <a:rPr lang="en-US" altLang="en-US" smtClean="0"/>
              <a:pPr algn="r" eaLnBrk="1" hangingPunct="1"/>
              <a:t>3</a:t>
            </a:fld>
            <a:endParaRPr lang="en-US" altLang="en-US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0442"/>
            <a:endParaRPr lang="en-US" altLang="en-US" sz="1400" dirty="0">
              <a:solidFill>
                <a:srgbClr val="000000"/>
              </a:solidFill>
              <a:latin typeface="Georgia" pitchFamily="18" charset="0"/>
              <a:cs typeface="Times" charset="0"/>
              <a:sym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54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A491A-4242-497A-A6B7-54CB6D64B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8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BFE8-DFCC-4B5A-A843-F9B26AC4B3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 Thrive Elliot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 Thrive Elliot Regular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9DC05-987F-DB47-ABC5-B99FA03AF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 Thrive Elliot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 Thrive Elliot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757066" indent="-291179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2pPr>
            <a:lvl3pPr marL="1164717" indent="-232943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630604" indent="-232943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4pPr>
            <a:lvl5pPr marL="2096491" indent="-232943" algn="l" eaLnBrk="0" hangingPunct="0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 eaLnBrk="1" hangingPunct="1"/>
            <a:fld id="{2741FEA5-5D57-4B1F-99DE-66A067E4ED4E}" type="slidenum">
              <a:rPr lang="en-US" altLang="en-US" smtClean="0"/>
              <a:pPr algn="r" eaLnBrk="1" hangingPunct="1"/>
              <a:t>12</a:t>
            </a:fld>
            <a:endParaRPr lang="en-US" altLang="en-US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0442"/>
            <a:endParaRPr lang="en-US" altLang="en-US" sz="1400" dirty="0">
              <a:solidFill>
                <a:srgbClr val="000000"/>
              </a:solidFill>
              <a:latin typeface="Georgia" pitchFamily="18" charset="0"/>
              <a:cs typeface="Times" charset="0"/>
              <a:sym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11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19190-3D59-46C0-8C75-8D01175A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36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72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97CA-8D14-453E-B617-8C14A4A672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1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84B5-F68C-4508-9B63-C3A8A82C49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321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57201"/>
            <a:ext cx="4887827" cy="1505088"/>
          </a:xfrm>
          <a:ln>
            <a:noFill/>
          </a:ln>
        </p:spPr>
        <p:txBody>
          <a:bodyPr anchor="t"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US"/>
              <a:t>Here is a 40pt section divider headline</a:t>
            </a:r>
          </a:p>
        </p:txBody>
      </p:sp>
      <p:sp>
        <p:nvSpPr>
          <p:cNvPr id="5" name="object 4"/>
          <p:cNvSpPr/>
          <p:nvPr userDrawn="1"/>
        </p:nvSpPr>
        <p:spPr>
          <a:xfrm>
            <a:off x="7511767" y="0"/>
            <a:ext cx="4680372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1350">
              <a:latin typeface="FS Thrive Elliot Regular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088" y="6235707"/>
            <a:ext cx="1549389" cy="6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952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8813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E6C1AEF-443A-9E4D-8FE5-3AEAB29924D5}"/>
              </a:ext>
            </a:extLst>
          </p:cNvPr>
          <p:cNvSpPr/>
          <p:nvPr userDrawn="1"/>
        </p:nvSpPr>
        <p:spPr>
          <a:xfrm rot="16200000" flipH="1">
            <a:off x="3451292" y="-3451291"/>
            <a:ext cx="5289419" cy="12192000"/>
          </a:xfrm>
          <a:custGeom>
            <a:avLst/>
            <a:gdLst>
              <a:gd name="connsiteX0" fmla="*/ 0 w 5135438"/>
              <a:gd name="connsiteY0" fmla="*/ 0 h 6858002"/>
              <a:gd name="connsiteX1" fmla="*/ 4912731 w 5135438"/>
              <a:gd name="connsiteY1" fmla="*/ 0 h 6858002"/>
              <a:gd name="connsiteX2" fmla="*/ 4922086 w 5135438"/>
              <a:gd name="connsiteY2" fmla="*/ 35751 h 6858002"/>
              <a:gd name="connsiteX3" fmla="*/ 4939836 w 5135438"/>
              <a:gd name="connsiteY3" fmla="*/ 106679 h 6858002"/>
              <a:gd name="connsiteX4" fmla="*/ 4956852 w 5135438"/>
              <a:gd name="connsiteY4" fmla="*/ 177901 h 6858002"/>
              <a:gd name="connsiteX5" fmla="*/ 4973127 w 5135438"/>
              <a:gd name="connsiteY5" fmla="*/ 249405 h 6858002"/>
              <a:gd name="connsiteX6" fmla="*/ 4988656 w 5135438"/>
              <a:gd name="connsiteY6" fmla="*/ 321188 h 6858002"/>
              <a:gd name="connsiteX7" fmla="*/ 5003433 w 5135438"/>
              <a:gd name="connsiteY7" fmla="*/ 393243 h 6858002"/>
              <a:gd name="connsiteX8" fmla="*/ 5017455 w 5135438"/>
              <a:gd name="connsiteY8" fmla="*/ 465565 h 6858002"/>
              <a:gd name="connsiteX9" fmla="*/ 5030717 w 5135438"/>
              <a:gd name="connsiteY9" fmla="*/ 538146 h 6858002"/>
              <a:gd name="connsiteX10" fmla="*/ 5043214 w 5135438"/>
              <a:gd name="connsiteY10" fmla="*/ 610982 h 6858002"/>
              <a:gd name="connsiteX11" fmla="*/ 5054938 w 5135438"/>
              <a:gd name="connsiteY11" fmla="*/ 684063 h 6858002"/>
              <a:gd name="connsiteX12" fmla="*/ 5065888 w 5135438"/>
              <a:gd name="connsiteY12" fmla="*/ 757387 h 6858002"/>
              <a:gd name="connsiteX13" fmla="*/ 5076059 w 5135438"/>
              <a:gd name="connsiteY13" fmla="*/ 830945 h 6858002"/>
              <a:gd name="connsiteX14" fmla="*/ 5085444 w 5135438"/>
              <a:gd name="connsiteY14" fmla="*/ 904732 h 6858002"/>
              <a:gd name="connsiteX15" fmla="*/ 5094039 w 5135438"/>
              <a:gd name="connsiteY15" fmla="*/ 978744 h 6858002"/>
              <a:gd name="connsiteX16" fmla="*/ 5101837 w 5135438"/>
              <a:gd name="connsiteY16" fmla="*/ 1052970 h 6858002"/>
              <a:gd name="connsiteX17" fmla="*/ 5108836 w 5135438"/>
              <a:gd name="connsiteY17" fmla="*/ 1127408 h 6858002"/>
              <a:gd name="connsiteX18" fmla="*/ 5115031 w 5135438"/>
              <a:gd name="connsiteY18" fmla="*/ 1202050 h 6858002"/>
              <a:gd name="connsiteX19" fmla="*/ 5120416 w 5135438"/>
              <a:gd name="connsiteY19" fmla="*/ 1276889 h 6858002"/>
              <a:gd name="connsiteX20" fmla="*/ 5124986 w 5135438"/>
              <a:gd name="connsiteY20" fmla="*/ 1351919 h 6858002"/>
              <a:gd name="connsiteX21" fmla="*/ 5128736 w 5135438"/>
              <a:gd name="connsiteY21" fmla="*/ 1427139 h 6858002"/>
              <a:gd name="connsiteX22" fmla="*/ 5131661 w 5135438"/>
              <a:gd name="connsiteY22" fmla="*/ 1502534 h 6858002"/>
              <a:gd name="connsiteX23" fmla="*/ 5133755 w 5135438"/>
              <a:gd name="connsiteY23" fmla="*/ 1578104 h 6858002"/>
              <a:gd name="connsiteX24" fmla="*/ 5135016 w 5135438"/>
              <a:gd name="connsiteY24" fmla="*/ 1653842 h 6858002"/>
              <a:gd name="connsiteX25" fmla="*/ 5135438 w 5135438"/>
              <a:gd name="connsiteY25" fmla="*/ 1729740 h 6858002"/>
              <a:gd name="connsiteX26" fmla="*/ 5134019 w 5135438"/>
              <a:gd name="connsiteY26" fmla="*/ 1880126 h 6858002"/>
              <a:gd name="connsiteX27" fmla="*/ 5129780 w 5135438"/>
              <a:gd name="connsiteY27" fmla="*/ 2029451 h 6858002"/>
              <a:gd name="connsiteX28" fmla="*/ 5122737 w 5135438"/>
              <a:gd name="connsiteY28" fmla="*/ 2177688 h 6858002"/>
              <a:gd name="connsiteX29" fmla="*/ 5118173 w 5135438"/>
              <a:gd name="connsiteY29" fmla="*/ 2251388 h 6858002"/>
              <a:gd name="connsiteX30" fmla="*/ 5112915 w 5135438"/>
              <a:gd name="connsiteY30" fmla="*/ 2324806 h 6858002"/>
              <a:gd name="connsiteX31" fmla="*/ 5106967 w 5135438"/>
              <a:gd name="connsiteY31" fmla="*/ 2397938 h 6858002"/>
              <a:gd name="connsiteX32" fmla="*/ 5100330 w 5135438"/>
              <a:gd name="connsiteY32" fmla="*/ 2470780 h 6858002"/>
              <a:gd name="connsiteX33" fmla="*/ 5093010 w 5135438"/>
              <a:gd name="connsiteY33" fmla="*/ 2543331 h 6858002"/>
              <a:gd name="connsiteX34" fmla="*/ 5085006 w 5135438"/>
              <a:gd name="connsiteY34" fmla="*/ 2615585 h 6858002"/>
              <a:gd name="connsiteX35" fmla="*/ 5076325 w 5135438"/>
              <a:gd name="connsiteY35" fmla="*/ 2687538 h 6858002"/>
              <a:gd name="connsiteX36" fmla="*/ 5066963 w 5135438"/>
              <a:gd name="connsiteY36" fmla="*/ 2759189 h 6858002"/>
              <a:gd name="connsiteX37" fmla="*/ 5056928 w 5135438"/>
              <a:gd name="connsiteY37" fmla="*/ 2830532 h 6858002"/>
              <a:gd name="connsiteX38" fmla="*/ 5046221 w 5135438"/>
              <a:gd name="connsiteY38" fmla="*/ 2901567 h 6858002"/>
              <a:gd name="connsiteX39" fmla="*/ 5034845 w 5135438"/>
              <a:gd name="connsiteY39" fmla="*/ 2972288 h 6858002"/>
              <a:gd name="connsiteX40" fmla="*/ 5022802 w 5135438"/>
              <a:gd name="connsiteY40" fmla="*/ 3042691 h 6858002"/>
              <a:gd name="connsiteX41" fmla="*/ 5010093 w 5135438"/>
              <a:gd name="connsiteY41" fmla="*/ 3112774 h 6858002"/>
              <a:gd name="connsiteX42" fmla="*/ 4996724 w 5135438"/>
              <a:gd name="connsiteY42" fmla="*/ 3182533 h 6858002"/>
              <a:gd name="connsiteX43" fmla="*/ 4982695 w 5135438"/>
              <a:gd name="connsiteY43" fmla="*/ 3251966 h 6858002"/>
              <a:gd name="connsiteX44" fmla="*/ 4968009 w 5135438"/>
              <a:gd name="connsiteY44" fmla="*/ 3321068 h 6858002"/>
              <a:gd name="connsiteX45" fmla="*/ 4952669 w 5135438"/>
              <a:gd name="connsiteY45" fmla="*/ 3389837 h 6858002"/>
              <a:gd name="connsiteX46" fmla="*/ 4936678 w 5135438"/>
              <a:gd name="connsiteY46" fmla="*/ 3458264 h 6858002"/>
              <a:gd name="connsiteX47" fmla="*/ 4920038 w 5135438"/>
              <a:gd name="connsiteY47" fmla="*/ 3526354 h 6858002"/>
              <a:gd name="connsiteX48" fmla="*/ 4902751 w 5135438"/>
              <a:gd name="connsiteY48" fmla="*/ 3594099 h 6858002"/>
              <a:gd name="connsiteX49" fmla="*/ 4884820 w 5135438"/>
              <a:gd name="connsiteY49" fmla="*/ 3661496 h 6858002"/>
              <a:gd name="connsiteX50" fmla="*/ 4866248 w 5135438"/>
              <a:gd name="connsiteY50" fmla="*/ 3728541 h 6858002"/>
              <a:gd name="connsiteX51" fmla="*/ 4847037 w 5135438"/>
              <a:gd name="connsiteY51" fmla="*/ 3795233 h 6858002"/>
              <a:gd name="connsiteX52" fmla="*/ 4827191 w 5135438"/>
              <a:gd name="connsiteY52" fmla="*/ 3861566 h 6858002"/>
              <a:gd name="connsiteX53" fmla="*/ 4806711 w 5135438"/>
              <a:gd name="connsiteY53" fmla="*/ 3927537 h 6858002"/>
              <a:gd name="connsiteX54" fmla="*/ 4785598 w 5135438"/>
              <a:gd name="connsiteY54" fmla="*/ 3993143 h 6858002"/>
              <a:gd name="connsiteX55" fmla="*/ 4763860 w 5135438"/>
              <a:gd name="connsiteY55" fmla="*/ 4058382 h 6858002"/>
              <a:gd name="connsiteX56" fmla="*/ 4741493 w 5135438"/>
              <a:gd name="connsiteY56" fmla="*/ 4123249 h 6858002"/>
              <a:gd name="connsiteX57" fmla="*/ 4718505 w 5135438"/>
              <a:gd name="connsiteY57" fmla="*/ 4187739 h 6858002"/>
              <a:gd name="connsiteX58" fmla="*/ 4694895 w 5135438"/>
              <a:gd name="connsiteY58" fmla="*/ 4251852 h 6858002"/>
              <a:gd name="connsiteX59" fmla="*/ 4670669 w 5135438"/>
              <a:gd name="connsiteY59" fmla="*/ 4315581 h 6858002"/>
              <a:gd name="connsiteX60" fmla="*/ 4645825 w 5135438"/>
              <a:gd name="connsiteY60" fmla="*/ 4378925 h 6858002"/>
              <a:gd name="connsiteX61" fmla="*/ 4620369 w 5135438"/>
              <a:gd name="connsiteY61" fmla="*/ 4441881 h 6858002"/>
              <a:gd name="connsiteX62" fmla="*/ 4594302 w 5135438"/>
              <a:gd name="connsiteY62" fmla="*/ 4504444 h 6858002"/>
              <a:gd name="connsiteX63" fmla="*/ 4567628 w 5135438"/>
              <a:gd name="connsiteY63" fmla="*/ 4566611 h 6858002"/>
              <a:gd name="connsiteX64" fmla="*/ 4540349 w 5135438"/>
              <a:gd name="connsiteY64" fmla="*/ 4628379 h 6858002"/>
              <a:gd name="connsiteX65" fmla="*/ 4512467 w 5135438"/>
              <a:gd name="connsiteY65" fmla="*/ 4689744 h 6858002"/>
              <a:gd name="connsiteX66" fmla="*/ 4483984 w 5135438"/>
              <a:gd name="connsiteY66" fmla="*/ 4750703 h 6858002"/>
              <a:gd name="connsiteX67" fmla="*/ 4454904 w 5135438"/>
              <a:gd name="connsiteY67" fmla="*/ 4811252 h 6858002"/>
              <a:gd name="connsiteX68" fmla="*/ 4425230 w 5135438"/>
              <a:gd name="connsiteY68" fmla="*/ 4871389 h 6858002"/>
              <a:gd name="connsiteX69" fmla="*/ 4394962 w 5135438"/>
              <a:gd name="connsiteY69" fmla="*/ 4931107 h 6858002"/>
              <a:gd name="connsiteX70" fmla="*/ 4364107 w 5135438"/>
              <a:gd name="connsiteY70" fmla="*/ 4990407 h 6858002"/>
              <a:gd name="connsiteX71" fmla="*/ 4332662 w 5135438"/>
              <a:gd name="connsiteY71" fmla="*/ 5049284 h 6858002"/>
              <a:gd name="connsiteX72" fmla="*/ 4300633 w 5135438"/>
              <a:gd name="connsiteY72" fmla="*/ 5107733 h 6858002"/>
              <a:gd name="connsiteX73" fmla="*/ 4268023 w 5135438"/>
              <a:gd name="connsiteY73" fmla="*/ 5165752 h 6858002"/>
              <a:gd name="connsiteX74" fmla="*/ 4234832 w 5135438"/>
              <a:gd name="connsiteY74" fmla="*/ 5223339 h 6858002"/>
              <a:gd name="connsiteX75" fmla="*/ 4201065 w 5135438"/>
              <a:gd name="connsiteY75" fmla="*/ 5280488 h 6858002"/>
              <a:gd name="connsiteX76" fmla="*/ 4166723 w 5135438"/>
              <a:gd name="connsiteY76" fmla="*/ 5337196 h 6858002"/>
              <a:gd name="connsiteX77" fmla="*/ 4131810 w 5135438"/>
              <a:gd name="connsiteY77" fmla="*/ 5393459 h 6858002"/>
              <a:gd name="connsiteX78" fmla="*/ 4096327 w 5135438"/>
              <a:gd name="connsiteY78" fmla="*/ 5449277 h 6858002"/>
              <a:gd name="connsiteX79" fmla="*/ 4060278 w 5135438"/>
              <a:gd name="connsiteY79" fmla="*/ 5504642 h 6858002"/>
              <a:gd name="connsiteX80" fmla="*/ 4023665 w 5135438"/>
              <a:gd name="connsiteY80" fmla="*/ 5559555 h 6858002"/>
              <a:gd name="connsiteX81" fmla="*/ 3986489 w 5135438"/>
              <a:gd name="connsiteY81" fmla="*/ 5614008 h 6858002"/>
              <a:gd name="connsiteX82" fmla="*/ 3948756 w 5135438"/>
              <a:gd name="connsiteY82" fmla="*/ 5668001 h 6858002"/>
              <a:gd name="connsiteX83" fmla="*/ 3910465 w 5135438"/>
              <a:gd name="connsiteY83" fmla="*/ 5721529 h 6858002"/>
              <a:gd name="connsiteX84" fmla="*/ 3871621 w 5135438"/>
              <a:gd name="connsiteY84" fmla="*/ 5774591 h 6858002"/>
              <a:gd name="connsiteX85" fmla="*/ 3832225 w 5135438"/>
              <a:gd name="connsiteY85" fmla="*/ 5827180 h 6858002"/>
              <a:gd name="connsiteX86" fmla="*/ 3792283 w 5135438"/>
              <a:gd name="connsiteY86" fmla="*/ 5879293 h 6858002"/>
              <a:gd name="connsiteX87" fmla="*/ 3751791 w 5135438"/>
              <a:gd name="connsiteY87" fmla="*/ 5930927 h 6858002"/>
              <a:gd name="connsiteX88" fmla="*/ 3710758 w 5135438"/>
              <a:gd name="connsiteY88" fmla="*/ 5982083 h 6858002"/>
              <a:gd name="connsiteX89" fmla="*/ 3669185 w 5135438"/>
              <a:gd name="connsiteY89" fmla="*/ 6032751 h 6858002"/>
              <a:gd name="connsiteX90" fmla="*/ 3627071 w 5135438"/>
              <a:gd name="connsiteY90" fmla="*/ 6082932 h 6858002"/>
              <a:gd name="connsiteX91" fmla="*/ 3584423 w 5135438"/>
              <a:gd name="connsiteY91" fmla="*/ 6132620 h 6858002"/>
              <a:gd name="connsiteX92" fmla="*/ 3541241 w 5135438"/>
              <a:gd name="connsiteY92" fmla="*/ 6181813 h 6858002"/>
              <a:gd name="connsiteX93" fmla="*/ 3497529 w 5135438"/>
              <a:gd name="connsiteY93" fmla="*/ 6230507 h 6858002"/>
              <a:gd name="connsiteX94" fmla="*/ 3453288 w 5135438"/>
              <a:gd name="connsiteY94" fmla="*/ 6278698 h 6858002"/>
              <a:gd name="connsiteX95" fmla="*/ 3408521 w 5135438"/>
              <a:gd name="connsiteY95" fmla="*/ 6326384 h 6858002"/>
              <a:gd name="connsiteX96" fmla="*/ 3363234 w 5135438"/>
              <a:gd name="connsiteY96" fmla="*/ 6373561 h 6858002"/>
              <a:gd name="connsiteX97" fmla="*/ 3317426 w 5135438"/>
              <a:gd name="connsiteY97" fmla="*/ 6420225 h 6858002"/>
              <a:gd name="connsiteX98" fmla="*/ 3271096 w 5135438"/>
              <a:gd name="connsiteY98" fmla="*/ 6466373 h 6858002"/>
              <a:gd name="connsiteX99" fmla="*/ 3224255 w 5135438"/>
              <a:gd name="connsiteY99" fmla="*/ 6512002 h 6858002"/>
              <a:gd name="connsiteX100" fmla="*/ 3176900 w 5135438"/>
              <a:gd name="connsiteY100" fmla="*/ 6557108 h 6858002"/>
              <a:gd name="connsiteX101" fmla="*/ 3129035 w 5135438"/>
              <a:gd name="connsiteY101" fmla="*/ 6601687 h 6858002"/>
              <a:gd name="connsiteX102" fmla="*/ 3080664 w 5135438"/>
              <a:gd name="connsiteY102" fmla="*/ 6645737 h 6858002"/>
              <a:gd name="connsiteX103" fmla="*/ 3031786 w 5135438"/>
              <a:gd name="connsiteY103" fmla="*/ 6689252 h 6858002"/>
              <a:gd name="connsiteX104" fmla="*/ 2982406 w 5135438"/>
              <a:gd name="connsiteY104" fmla="*/ 6732232 h 6858002"/>
              <a:gd name="connsiteX105" fmla="*/ 2932528 w 5135438"/>
              <a:gd name="connsiteY105" fmla="*/ 6774671 h 6858002"/>
              <a:gd name="connsiteX106" fmla="*/ 2882151 w 5135438"/>
              <a:gd name="connsiteY106" fmla="*/ 6816566 h 6858002"/>
              <a:gd name="connsiteX107" fmla="*/ 2831280 w 5135438"/>
              <a:gd name="connsiteY107" fmla="*/ 6857916 h 6858002"/>
              <a:gd name="connsiteX108" fmla="*/ 2831172 w 5135438"/>
              <a:gd name="connsiteY108" fmla="*/ 6858002 h 6858002"/>
              <a:gd name="connsiteX109" fmla="*/ 0 w 5135438"/>
              <a:gd name="connsiteY109" fmla="*/ 6858002 h 6858002"/>
              <a:gd name="connsiteX110" fmla="*/ 0 w 5135438"/>
              <a:gd name="connsiteY110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135438" h="6858002">
                <a:moveTo>
                  <a:pt x="0" y="0"/>
                </a:moveTo>
                <a:lnTo>
                  <a:pt x="4912731" y="0"/>
                </a:lnTo>
                <a:lnTo>
                  <a:pt x="4922086" y="35751"/>
                </a:lnTo>
                <a:lnTo>
                  <a:pt x="4939836" y="106679"/>
                </a:lnTo>
                <a:lnTo>
                  <a:pt x="4956852" y="177901"/>
                </a:lnTo>
                <a:lnTo>
                  <a:pt x="4973127" y="249405"/>
                </a:lnTo>
                <a:lnTo>
                  <a:pt x="4988656" y="321188"/>
                </a:lnTo>
                <a:lnTo>
                  <a:pt x="5003433" y="393243"/>
                </a:lnTo>
                <a:lnTo>
                  <a:pt x="5017455" y="465565"/>
                </a:lnTo>
                <a:lnTo>
                  <a:pt x="5030717" y="538146"/>
                </a:lnTo>
                <a:lnTo>
                  <a:pt x="5043214" y="610982"/>
                </a:lnTo>
                <a:lnTo>
                  <a:pt x="5054938" y="684063"/>
                </a:lnTo>
                <a:lnTo>
                  <a:pt x="5065888" y="757387"/>
                </a:lnTo>
                <a:lnTo>
                  <a:pt x="5076059" y="830945"/>
                </a:lnTo>
                <a:lnTo>
                  <a:pt x="5085444" y="904732"/>
                </a:lnTo>
                <a:lnTo>
                  <a:pt x="5094039" y="978744"/>
                </a:lnTo>
                <a:lnTo>
                  <a:pt x="5101837" y="1052970"/>
                </a:lnTo>
                <a:lnTo>
                  <a:pt x="5108836" y="1127408"/>
                </a:lnTo>
                <a:lnTo>
                  <a:pt x="5115031" y="1202050"/>
                </a:lnTo>
                <a:lnTo>
                  <a:pt x="5120416" y="1276889"/>
                </a:lnTo>
                <a:lnTo>
                  <a:pt x="5124986" y="1351919"/>
                </a:lnTo>
                <a:lnTo>
                  <a:pt x="5128736" y="1427139"/>
                </a:lnTo>
                <a:lnTo>
                  <a:pt x="5131661" y="1502534"/>
                </a:lnTo>
                <a:lnTo>
                  <a:pt x="5133755" y="1578104"/>
                </a:lnTo>
                <a:lnTo>
                  <a:pt x="5135016" y="1653842"/>
                </a:lnTo>
                <a:lnTo>
                  <a:pt x="5135438" y="1729740"/>
                </a:lnTo>
                <a:lnTo>
                  <a:pt x="5134019" y="1880126"/>
                </a:lnTo>
                <a:lnTo>
                  <a:pt x="5129780" y="2029451"/>
                </a:lnTo>
                <a:lnTo>
                  <a:pt x="5122737" y="2177688"/>
                </a:lnTo>
                <a:lnTo>
                  <a:pt x="5118173" y="2251388"/>
                </a:lnTo>
                <a:lnTo>
                  <a:pt x="5112915" y="2324806"/>
                </a:lnTo>
                <a:lnTo>
                  <a:pt x="5106967" y="2397938"/>
                </a:lnTo>
                <a:lnTo>
                  <a:pt x="5100330" y="2470780"/>
                </a:lnTo>
                <a:lnTo>
                  <a:pt x="5093010" y="2543331"/>
                </a:lnTo>
                <a:lnTo>
                  <a:pt x="5085006" y="2615585"/>
                </a:lnTo>
                <a:lnTo>
                  <a:pt x="5076325" y="2687538"/>
                </a:lnTo>
                <a:lnTo>
                  <a:pt x="5066963" y="2759189"/>
                </a:lnTo>
                <a:lnTo>
                  <a:pt x="5056928" y="2830532"/>
                </a:lnTo>
                <a:lnTo>
                  <a:pt x="5046221" y="2901567"/>
                </a:lnTo>
                <a:lnTo>
                  <a:pt x="5034845" y="2972288"/>
                </a:lnTo>
                <a:lnTo>
                  <a:pt x="5022802" y="3042691"/>
                </a:lnTo>
                <a:lnTo>
                  <a:pt x="5010093" y="3112774"/>
                </a:lnTo>
                <a:lnTo>
                  <a:pt x="4996724" y="3182533"/>
                </a:lnTo>
                <a:lnTo>
                  <a:pt x="4982695" y="3251966"/>
                </a:lnTo>
                <a:lnTo>
                  <a:pt x="4968009" y="3321068"/>
                </a:lnTo>
                <a:lnTo>
                  <a:pt x="4952669" y="3389837"/>
                </a:lnTo>
                <a:lnTo>
                  <a:pt x="4936678" y="3458264"/>
                </a:lnTo>
                <a:lnTo>
                  <a:pt x="4920038" y="3526354"/>
                </a:lnTo>
                <a:lnTo>
                  <a:pt x="4902751" y="3594099"/>
                </a:lnTo>
                <a:lnTo>
                  <a:pt x="4884820" y="3661496"/>
                </a:lnTo>
                <a:lnTo>
                  <a:pt x="4866248" y="3728541"/>
                </a:lnTo>
                <a:lnTo>
                  <a:pt x="4847037" y="3795233"/>
                </a:lnTo>
                <a:lnTo>
                  <a:pt x="4827191" y="3861566"/>
                </a:lnTo>
                <a:lnTo>
                  <a:pt x="4806711" y="3927537"/>
                </a:lnTo>
                <a:lnTo>
                  <a:pt x="4785598" y="3993143"/>
                </a:lnTo>
                <a:lnTo>
                  <a:pt x="4763860" y="4058382"/>
                </a:lnTo>
                <a:lnTo>
                  <a:pt x="4741493" y="4123249"/>
                </a:lnTo>
                <a:lnTo>
                  <a:pt x="4718505" y="4187739"/>
                </a:lnTo>
                <a:lnTo>
                  <a:pt x="4694895" y="4251852"/>
                </a:lnTo>
                <a:lnTo>
                  <a:pt x="4670669" y="4315581"/>
                </a:lnTo>
                <a:lnTo>
                  <a:pt x="4645825" y="4378925"/>
                </a:lnTo>
                <a:lnTo>
                  <a:pt x="4620369" y="4441881"/>
                </a:lnTo>
                <a:lnTo>
                  <a:pt x="4594302" y="4504444"/>
                </a:lnTo>
                <a:lnTo>
                  <a:pt x="4567628" y="4566611"/>
                </a:lnTo>
                <a:lnTo>
                  <a:pt x="4540349" y="4628379"/>
                </a:lnTo>
                <a:lnTo>
                  <a:pt x="4512467" y="4689744"/>
                </a:lnTo>
                <a:lnTo>
                  <a:pt x="4483984" y="4750703"/>
                </a:lnTo>
                <a:lnTo>
                  <a:pt x="4454904" y="4811252"/>
                </a:lnTo>
                <a:lnTo>
                  <a:pt x="4425230" y="4871389"/>
                </a:lnTo>
                <a:lnTo>
                  <a:pt x="4394962" y="4931107"/>
                </a:lnTo>
                <a:lnTo>
                  <a:pt x="4364107" y="4990407"/>
                </a:lnTo>
                <a:lnTo>
                  <a:pt x="4332662" y="5049284"/>
                </a:lnTo>
                <a:lnTo>
                  <a:pt x="4300633" y="5107733"/>
                </a:lnTo>
                <a:lnTo>
                  <a:pt x="4268023" y="5165752"/>
                </a:lnTo>
                <a:lnTo>
                  <a:pt x="4234832" y="5223339"/>
                </a:lnTo>
                <a:lnTo>
                  <a:pt x="4201065" y="5280488"/>
                </a:lnTo>
                <a:lnTo>
                  <a:pt x="4166723" y="5337196"/>
                </a:lnTo>
                <a:lnTo>
                  <a:pt x="4131810" y="5393459"/>
                </a:lnTo>
                <a:lnTo>
                  <a:pt x="4096327" y="5449277"/>
                </a:lnTo>
                <a:lnTo>
                  <a:pt x="4060278" y="5504642"/>
                </a:lnTo>
                <a:lnTo>
                  <a:pt x="4023665" y="5559555"/>
                </a:lnTo>
                <a:lnTo>
                  <a:pt x="3986489" y="5614008"/>
                </a:lnTo>
                <a:lnTo>
                  <a:pt x="3948756" y="5668001"/>
                </a:lnTo>
                <a:lnTo>
                  <a:pt x="3910465" y="5721529"/>
                </a:lnTo>
                <a:lnTo>
                  <a:pt x="3871621" y="5774591"/>
                </a:lnTo>
                <a:lnTo>
                  <a:pt x="3832225" y="5827180"/>
                </a:lnTo>
                <a:lnTo>
                  <a:pt x="3792283" y="5879293"/>
                </a:lnTo>
                <a:lnTo>
                  <a:pt x="3751791" y="5930927"/>
                </a:lnTo>
                <a:lnTo>
                  <a:pt x="3710758" y="5982083"/>
                </a:lnTo>
                <a:lnTo>
                  <a:pt x="3669185" y="6032751"/>
                </a:lnTo>
                <a:lnTo>
                  <a:pt x="3627071" y="6082932"/>
                </a:lnTo>
                <a:lnTo>
                  <a:pt x="3584423" y="6132620"/>
                </a:lnTo>
                <a:lnTo>
                  <a:pt x="3541241" y="6181813"/>
                </a:lnTo>
                <a:lnTo>
                  <a:pt x="3497529" y="6230507"/>
                </a:lnTo>
                <a:lnTo>
                  <a:pt x="3453288" y="6278698"/>
                </a:lnTo>
                <a:lnTo>
                  <a:pt x="3408521" y="6326384"/>
                </a:lnTo>
                <a:lnTo>
                  <a:pt x="3363234" y="6373561"/>
                </a:lnTo>
                <a:lnTo>
                  <a:pt x="3317426" y="6420225"/>
                </a:lnTo>
                <a:lnTo>
                  <a:pt x="3271096" y="6466373"/>
                </a:lnTo>
                <a:lnTo>
                  <a:pt x="3224255" y="6512002"/>
                </a:lnTo>
                <a:lnTo>
                  <a:pt x="3176900" y="6557108"/>
                </a:lnTo>
                <a:lnTo>
                  <a:pt x="3129035" y="6601687"/>
                </a:lnTo>
                <a:lnTo>
                  <a:pt x="3080664" y="6645737"/>
                </a:lnTo>
                <a:lnTo>
                  <a:pt x="3031786" y="6689252"/>
                </a:lnTo>
                <a:lnTo>
                  <a:pt x="2982406" y="6732232"/>
                </a:lnTo>
                <a:lnTo>
                  <a:pt x="2932528" y="6774671"/>
                </a:lnTo>
                <a:lnTo>
                  <a:pt x="2882151" y="6816566"/>
                </a:lnTo>
                <a:lnTo>
                  <a:pt x="2831280" y="6857916"/>
                </a:lnTo>
                <a:lnTo>
                  <a:pt x="2831172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57205"/>
            <a:ext cx="4887827" cy="1846660"/>
          </a:xfrm>
          <a:ln>
            <a:noFill/>
          </a:ln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Here is a 30pt section divider headline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2A7CF583-A599-9649-AEBA-E2E43A4339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DE9B7F5D-D348-B24A-9284-0ECF8DF10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085F3C04-07A4-0C45-81B1-4971EFC5C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F87DA81-7247-2346-A510-9B4B25B46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A09DAFA-0D21-AF45-9DA5-D5C51AE0D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22C4545-D602-4242-BB15-B059EEC4C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A168180-9735-6B49-95DE-C027A0B26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CFBDD64-2D10-3242-9C43-3EA98ED4F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C5175F2-68B9-C543-BD8B-CF28C7C3C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7BDE80-3D2F-BC44-A0A7-9628BD292F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12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1922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48267"/>
          </a:xfrm>
        </p:spPr>
        <p:txBody>
          <a:bodyPr/>
          <a:lstStyle>
            <a:lvl1pPr>
              <a:lnSpc>
                <a:spcPts val="3467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609600" y="1560016"/>
            <a:ext cx="10972800" cy="738664"/>
          </a:xfrm>
          <a:prstGeom prst="rect">
            <a:avLst/>
          </a:prstGeom>
        </p:spPr>
        <p:txBody>
          <a:bodyPr rtlCol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B7B95B1C-079B-4EEA-8D49-AB0863C823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B9F9B50A-7B25-4BED-BAF2-94EBCE73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0459D154-C3C9-4020-8C9F-A1BDC23E0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B599109-4F8D-4476-A092-57CF43F02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A42B5D58-7DB3-42C6-BA9A-1AF269F7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2BC6A94-FDAB-4121-9356-DFF8FC12E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A3AFF12-7504-4E92-89C8-DF582BD47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311B1D0-1126-44F1-8136-98FDBB0C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27E867D-72BE-4980-9399-83F7E2FB4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5565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20BE-1448-49DC-ABCF-71F2849C9D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6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658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18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6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1B2B-2FDA-479F-B4EB-28CB4D4A8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45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403-9015-41AD-B440-1A72C79F7E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43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B008-C384-4367-BB27-31F22A3187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5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8937-2EBB-442F-9D61-FB571EA7F1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24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5B10-B733-437B-A19C-C87C8A1BC7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4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C48D-38DB-4D46-9EA7-94919BD78B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71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431C-8AC5-4BC4-A934-D66B72C857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99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C82-904A-4147-99BE-865BBD4030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4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AA7E-E2C9-4A6C-9E14-4BC020D86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69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D0C2-C9E7-4F20-9250-E224F12AD0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50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6CD3-4383-45C7-8B93-A7FD2642EB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95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F719-3B17-4FA2-BDCB-DB6753CD5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6736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60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27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30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341E-C0C1-407E-91C5-22FF09B6BB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9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FCA7-0DF2-450D-B35E-798EEBD244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1194-732A-4CDB-86DC-363971E092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77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0A6E-3053-407B-B03D-7C3A90C073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77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B8CC-D6B5-4134-9098-51735B0A61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88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B581-336A-405A-BB72-E520DF5AB6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48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171C-C8A3-4AA5-A294-52CED07337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03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11B9-8E40-4DA1-AC07-F495C3F82A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37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9583-68E6-4D48-BDC2-450147392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90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953-9C34-4C6E-AE9D-13D99EB71B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73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4AE-44EC-41CC-A799-5268D9CEED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D6CD-3B73-4CED-8BBB-629E111AD5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0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A3-C69A-47CB-92CC-8216A10970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34583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764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267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25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676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FCA7-0DF2-450D-B35E-798EEBD244B0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50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1194-732A-4CDB-86DC-363971E0928E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28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0A6E-3053-407B-B03D-7C3A90C07311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45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B8CC-D6B5-4134-9098-51735B0A61A0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458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B581-336A-405A-BB72-E520DF5AB6B0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411C-EE97-4DE1-B21A-5AD2BD4754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9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171C-C8A3-4AA5-A294-52CED07337FF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7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11B9-8E40-4DA1-AC07-F495C3F82AAB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8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9583-68E6-4D48-BDC2-450147392876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007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953-9C34-4C6E-AE9D-13D99EB71BB7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24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4AE-44EC-41CC-A799-5268D9CEED5C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11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A3-C69A-47CB-92CC-8216A1097087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56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6089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152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267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94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4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18CA-4201-410C-BCF8-D2C8949AD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21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78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95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07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635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403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781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80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37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0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CED9-5B7F-48E3-8A5A-DB2654FB4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29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6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12192000" cy="1738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11019" y="2108200"/>
            <a:ext cx="4480983" cy="4749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27569" y="6356353"/>
            <a:ext cx="678603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UHC Sans Light"/>
                <a:ea typeface="+mn-ea"/>
                <a:cs typeface="UHC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525" dirty="0">
                <a:solidFill>
                  <a:prstClr val="black">
                    <a:tint val="75000"/>
                  </a:prstClr>
                </a:solidFill>
              </a:rPr>
              <a:t>Proprietary Information of UnitedHealth Group.  Do not distribute or reproduce without express permission of UnitedHealth Group.</a:t>
            </a: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9" y="6288088"/>
            <a:ext cx="2241551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2" y="918337"/>
            <a:ext cx="10475709" cy="820589"/>
          </a:xfrm>
        </p:spPr>
        <p:txBody>
          <a:bodyPr anchor="t">
            <a:normAutofit/>
          </a:bodyPr>
          <a:lstStyle>
            <a:lvl1pPr algn="l">
              <a:defRPr sz="30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754" y="2108044"/>
            <a:ext cx="5070068" cy="1752600"/>
          </a:xfrm>
        </p:spPr>
        <p:txBody>
          <a:bodyPr>
            <a:normAutofit/>
          </a:bodyPr>
          <a:lstStyle>
            <a:lvl1pPr marL="0" indent="0" algn="l">
              <a:buNone/>
              <a:defRPr sz="1125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4" y="400840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900" b="0" i="0" baseline="0">
                <a:solidFill>
                  <a:srgbClr val="F2F2F2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6834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32566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9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4" y="928131"/>
            <a:ext cx="10598311" cy="1470025"/>
          </a:xfrm>
        </p:spPr>
        <p:txBody>
          <a:bodyPr anchor="t">
            <a:normAutofit/>
          </a:bodyPr>
          <a:lstStyle>
            <a:lvl1pPr algn="l">
              <a:defRPr sz="3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4" y="400840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9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125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6" y="6411916"/>
            <a:ext cx="6786033" cy="365125"/>
          </a:xfrm>
        </p:spPr>
        <p:txBody>
          <a:bodyPr anchor="b"/>
          <a:lstStyle>
            <a:lvl1pPr algn="r">
              <a:defRPr sz="525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0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9"/>
          <p:cNvPicPr preferRelativeResize="0"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" b="8108"/>
          <a:stretch/>
        </p:blipFill>
        <p:spPr>
          <a:xfrm>
            <a:off x="-46178" y="0"/>
            <a:ext cx="12274179" cy="69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0"/>
          <p:cNvSpPr/>
          <p:nvPr/>
        </p:nvSpPr>
        <p:spPr>
          <a:xfrm>
            <a:off x="-46179" y="-10432"/>
            <a:ext cx="12274179" cy="6908800"/>
          </a:xfrm>
          <a:prstGeom prst="rect">
            <a:avLst/>
          </a:prstGeom>
          <a:solidFill>
            <a:schemeClr val="bg1">
              <a:alpha val="79620"/>
            </a:schemeClr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algn="r" defTabSz="342900"/>
            <a:endParaRPr sz="1350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68619"/>
            <a:ext cx="10972800" cy="114300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3548810"/>
            <a:ext cx="10972800" cy="15176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50" b="0" i="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" y="3429000"/>
            <a:ext cx="12227999" cy="14968"/>
          </a:xfrm>
          <a:prstGeom prst="line">
            <a:avLst/>
          </a:prstGeom>
          <a:ln w="635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09600" y="640253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Shape 9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64" y="6116943"/>
            <a:ext cx="1459829" cy="478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7830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4347" y="6321552"/>
            <a:ext cx="4383311" cy="31089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ctr">
              <a:defRPr sz="75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556" y="6321552"/>
            <a:ext cx="711200" cy="31089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633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52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46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944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88720" y="174308"/>
            <a:ext cx="9814560" cy="582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3869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3" y="1605796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 marL="1500188" indent="-12858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0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AD88-24BE-42C4-9CD0-C00C6CF03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17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747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4B3D620-41BC-C349-B796-23CD4AB3FE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4130867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49529"/>
            <a:ext cx="10972800" cy="841256"/>
          </a:xfrm>
          <a:prstGeom prst="rect">
            <a:avLst/>
          </a:prstGeom>
        </p:spPr>
        <p:txBody>
          <a:bodyPr rtlCol="0"/>
          <a:lstStyle>
            <a:lvl1pPr>
              <a:lnSpc>
                <a:spcPct val="100000"/>
              </a:lnSpc>
              <a:spcAft>
                <a:spcPts val="400"/>
              </a:spcAft>
              <a:buFont typeface="System Font Regular"/>
              <a:buChar char="—"/>
              <a:defRPr sz="1600"/>
            </a:lvl1pPr>
            <a:lvl2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10972800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9E702B-FE47-684C-A715-5A28D63C1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33952247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6" y="1559039"/>
            <a:ext cx="5153519" cy="738664"/>
          </a:xfrm>
          <a:prstGeom prst="rect">
            <a:avLst/>
          </a:prstGeom>
        </p:spPr>
        <p:txBody>
          <a:bodyPr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57202"/>
            <a:ext cx="5153519" cy="1101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52339" y="457200"/>
            <a:ext cx="4930061" cy="738664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>
                <a:solidFill>
                  <a:schemeClr val="tx1"/>
                </a:solidFill>
              </a:defRPr>
            </a:lvl2pPr>
            <a:lvl3pPr marL="1142971" marR="0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  <a:lvl4pPr marL="571486" indent="-2254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917552" indent="-231769">
              <a:buFont typeface="Arial" panose="020B0604020202020204" pitchFamily="34" charset="0"/>
              <a:buChar char="•"/>
              <a:defRPr/>
            </a:lvl5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37980427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6721D96E-44A0-A44A-ABE9-BC95E9429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743" r="45007" b="924"/>
          <a:stretch/>
        </p:blipFill>
        <p:spPr>
          <a:xfrm>
            <a:off x="6992787" y="0"/>
            <a:ext cx="5199213" cy="6858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1" y="0"/>
            <a:ext cx="8599583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8CEC1A-E974-4548-AB5D-286152AA328D}"/>
              </a:ext>
            </a:extLst>
          </p:cNvPr>
          <p:cNvSpPr/>
          <p:nvPr userDrawn="1"/>
        </p:nvSpPr>
        <p:spPr>
          <a:xfrm>
            <a:off x="5885259" y="328537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61E0D-C3DF-9B49-97A5-3EA03E9B4C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42450177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9C03F7A-E7F7-264A-846B-ADCB3957A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420" t="5873" r="2747" b="6017"/>
          <a:stretch/>
        </p:blipFill>
        <p:spPr>
          <a:xfrm flipH="1">
            <a:off x="7337799" y="0"/>
            <a:ext cx="4901637" cy="6858000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40DF9-790C-C04D-9912-CAFAD03E7E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35437744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1075E99-A8FD-8048-A3F9-BCC850D45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889" t="5520" r="2071" b="16705"/>
          <a:stretch/>
        </p:blipFill>
        <p:spPr>
          <a:xfrm flipH="1">
            <a:off x="7352905" y="-4270"/>
            <a:ext cx="4850611" cy="6862271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C12CEE-57BF-EC40-BCA2-6B4AEA8F1B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4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25C46A-8605-D64D-8874-451CEFAFC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881" t="5434" r="8079" b="16207"/>
          <a:stretch/>
        </p:blipFill>
        <p:spPr>
          <a:xfrm flipH="1">
            <a:off x="7392609" y="-1"/>
            <a:ext cx="4811448" cy="6858001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09698-75C0-174C-8743-DA84CFCF52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57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0C6A01-0DEC-F548-8CFF-31343E46C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13"/>
          <a:stretch/>
        </p:blipFill>
        <p:spPr>
          <a:xfrm>
            <a:off x="4317166" y="-1000370"/>
            <a:ext cx="7874833" cy="7858369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6DB19D4D-EDAE-1847-B3AA-B2FB8BC342E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A7738A3-09AD-9F4C-9706-BF5979A6F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8F65813E-2B56-C441-A06C-242ABD04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F7CF795D-C7AF-0A47-8476-E80C111D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9C3D819D-259C-6A4F-BA24-4E9CDC2D9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47C90F1-7765-1441-8AE9-29423B64C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F58CA58-48AD-894F-99E6-721B160A5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C67B9E3-C734-B84E-9AF1-4377F46A0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0ADB67FC-2491-3B46-BE38-92204B04F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74DCE6B-E89A-5740-8503-CBEF545AF7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6491602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F0FD9-DC8E-D649-B167-53C0E8B31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13"/>
          <a:stretch/>
        </p:blipFill>
        <p:spPr>
          <a:xfrm>
            <a:off x="7936580" y="-573543"/>
            <a:ext cx="4267200" cy="4258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8B2C4C-1B22-FD49-9E4C-2F51B72EDAA8}"/>
              </a:ext>
            </a:extLst>
          </p:cNvPr>
          <p:cNvSpPr/>
          <p:nvPr userDrawn="1"/>
        </p:nvSpPr>
        <p:spPr>
          <a:xfrm>
            <a:off x="7936581" y="3679901"/>
            <a:ext cx="4267201" cy="31780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S Thrive Elliot Regula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0B5E5-1440-6549-8371-80A58C967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25173" y="4267908"/>
            <a:ext cx="3044459" cy="1477328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This is a quote. Aenean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lacinia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vestibulum.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lang="en-US" b="0"/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b="0"/>
              <a:t>— Quote attribution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51200"/>
            <a:ext cx="6556917" cy="73866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6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655691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5715003"/>
            <a:ext cx="6051396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943F8A71-03DC-1C42-8BD0-10ED0BFEFC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4FFCF69-C26E-1648-A699-44900FF3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9904F1F-E6EF-DC4D-9AD1-292FC76CA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70FFA65-5AEC-C64F-8E39-A6D66A62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99ABBD8-9E11-7543-B1C3-DB1A87727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69A7A2A-B938-6D41-8FAC-9C33E8FB0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3F5114E-819B-DB44-B14C-E169E2384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F76BF7E-D166-4340-9FBC-FC3344A3F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D03219D-65F1-C248-A993-C008432B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Graphic 9">
            <a:extLst>
              <a:ext uri="{FF2B5EF4-FFF2-40B4-BE49-F238E27FC236}">
                <a16:creationId xmlns:a16="http://schemas.microsoft.com/office/drawing/2014/main" id="{72A1ADBD-657A-ED4A-8DD1-5209A0D54B90}"/>
              </a:ext>
            </a:extLst>
          </p:cNvPr>
          <p:cNvSpPr>
            <a:spLocks noChangeAspect="1"/>
          </p:cNvSpPr>
          <p:nvPr userDrawn="1"/>
        </p:nvSpPr>
        <p:spPr>
          <a:xfrm>
            <a:off x="8472611" y="3269336"/>
            <a:ext cx="1023523" cy="801307"/>
          </a:xfrm>
          <a:custGeom>
            <a:avLst/>
            <a:gdLst>
              <a:gd name="connsiteX0" fmla="*/ 0 w 3527298"/>
              <a:gd name="connsiteY0" fmla="*/ 1825562 h 2761487"/>
              <a:gd name="connsiteX1" fmla="*/ 1129379 w 3527298"/>
              <a:gd name="connsiteY1" fmla="*/ 0 h 2761487"/>
              <a:gd name="connsiteX2" fmla="*/ 1523905 w 3527298"/>
              <a:gd name="connsiteY2" fmla="*/ 518255 h 2761487"/>
              <a:gd name="connsiteX3" fmla="*/ 966978 w 3527298"/>
              <a:gd name="connsiteY3" fmla="*/ 1206627 h 2761487"/>
              <a:gd name="connsiteX4" fmla="*/ 1608963 w 3527298"/>
              <a:gd name="connsiteY4" fmla="*/ 1957007 h 2761487"/>
              <a:gd name="connsiteX5" fmla="*/ 804482 w 3527298"/>
              <a:gd name="connsiteY5" fmla="*/ 2761488 h 2761487"/>
              <a:gd name="connsiteX6" fmla="*/ 0 w 3527298"/>
              <a:gd name="connsiteY6" fmla="*/ 1825562 h 2761487"/>
              <a:gd name="connsiteX7" fmla="*/ 1918430 w 3527298"/>
              <a:gd name="connsiteY7" fmla="*/ 1825562 h 2761487"/>
              <a:gd name="connsiteX8" fmla="*/ 3047714 w 3527298"/>
              <a:gd name="connsiteY8" fmla="*/ 0 h 2761487"/>
              <a:gd name="connsiteX9" fmla="*/ 3442240 w 3527298"/>
              <a:gd name="connsiteY9" fmla="*/ 518255 h 2761487"/>
              <a:gd name="connsiteX10" fmla="*/ 2885313 w 3527298"/>
              <a:gd name="connsiteY10" fmla="*/ 1206627 h 2761487"/>
              <a:gd name="connsiteX11" fmla="*/ 3527298 w 3527298"/>
              <a:gd name="connsiteY11" fmla="*/ 1957007 h 2761487"/>
              <a:gd name="connsiteX12" fmla="*/ 2722817 w 3527298"/>
              <a:gd name="connsiteY12" fmla="*/ 2761488 h 2761487"/>
              <a:gd name="connsiteX13" fmla="*/ 1918430 w 3527298"/>
              <a:gd name="connsiteY13" fmla="*/ 1825562 h 276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27298" h="2761487">
                <a:moveTo>
                  <a:pt x="0" y="1825562"/>
                </a:moveTo>
                <a:cubicBezTo>
                  <a:pt x="0" y="1106138"/>
                  <a:pt x="409956" y="440912"/>
                  <a:pt x="1129379" y="0"/>
                </a:cubicBezTo>
                <a:lnTo>
                  <a:pt x="1523905" y="518255"/>
                </a:lnTo>
                <a:cubicBezTo>
                  <a:pt x="1268635" y="734854"/>
                  <a:pt x="1075277" y="974598"/>
                  <a:pt x="966978" y="1206627"/>
                </a:cubicBezTo>
                <a:cubicBezTo>
                  <a:pt x="1353693" y="1268540"/>
                  <a:pt x="1608963" y="1562481"/>
                  <a:pt x="1608963" y="1957007"/>
                </a:cubicBezTo>
                <a:cubicBezTo>
                  <a:pt x="1608963" y="2413349"/>
                  <a:pt x="1276350" y="2761488"/>
                  <a:pt x="804482" y="2761488"/>
                </a:cubicBezTo>
                <a:cubicBezTo>
                  <a:pt x="324898" y="2761488"/>
                  <a:pt x="0" y="2374678"/>
                  <a:pt x="0" y="1825562"/>
                </a:cubicBezTo>
                <a:close/>
                <a:moveTo>
                  <a:pt x="1918430" y="1825562"/>
                </a:moveTo>
                <a:cubicBezTo>
                  <a:pt x="1918430" y="1106138"/>
                  <a:pt x="2328386" y="440912"/>
                  <a:pt x="3047714" y="0"/>
                </a:cubicBezTo>
                <a:lnTo>
                  <a:pt x="3442240" y="518255"/>
                </a:lnTo>
                <a:cubicBezTo>
                  <a:pt x="3186970" y="734854"/>
                  <a:pt x="2993612" y="974598"/>
                  <a:pt x="2885313" y="1206627"/>
                </a:cubicBezTo>
                <a:cubicBezTo>
                  <a:pt x="3272123" y="1268540"/>
                  <a:pt x="3527298" y="1562481"/>
                  <a:pt x="3527298" y="1957007"/>
                </a:cubicBezTo>
                <a:cubicBezTo>
                  <a:pt x="3527298" y="2413349"/>
                  <a:pt x="3194685" y="2761488"/>
                  <a:pt x="2722817" y="2761488"/>
                </a:cubicBezTo>
                <a:cubicBezTo>
                  <a:pt x="2243233" y="2761488"/>
                  <a:pt x="1918430" y="2374678"/>
                  <a:pt x="1918430" y="1825562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58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428C-8FAD-475E-82C3-C59BAC0731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37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8B2C4C-1B22-FD49-9E4C-2F51B72EDAA8}"/>
              </a:ext>
            </a:extLst>
          </p:cNvPr>
          <p:cNvSpPr/>
          <p:nvPr userDrawn="1"/>
        </p:nvSpPr>
        <p:spPr>
          <a:xfrm>
            <a:off x="7936581" y="0"/>
            <a:ext cx="42672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S Thrive Elliot Regula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0B5E5-1440-6549-8371-80A58C967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173" y="1551199"/>
            <a:ext cx="3044459" cy="984885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 sz="1600">
                <a:solidFill>
                  <a:schemeClr val="bg1"/>
                </a:solidFill>
              </a:defRPr>
            </a:lvl1pPr>
            <a:lvl2pPr defTabSz="213355">
              <a:defRPr sz="1600">
                <a:solidFill>
                  <a:schemeClr val="bg1"/>
                </a:solidFill>
              </a:defRPr>
            </a:lvl2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51200"/>
            <a:ext cx="6556917" cy="73866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6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655691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5715003"/>
            <a:ext cx="6051396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943F8A71-03DC-1C42-8BD0-10ED0BFEFC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4FFCF69-C26E-1648-A699-44900FF3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9904F1F-E6EF-DC4D-9AD1-292FC76CA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70FFA65-5AEC-C64F-8E39-A6D66A62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99ABBD8-9E11-7543-B1C3-DB1A87727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69A7A2A-B938-6D41-8FAC-9C33E8FB0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3F5114E-819B-DB44-B14C-E169E2384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F76BF7E-D166-4340-9FBC-FC3344A3F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D03219D-65F1-C248-A993-C008432B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453847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8083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7F731CE7-4A66-694A-A1D9-F931DB8031F2}"/>
              </a:ext>
            </a:extLst>
          </p:cNvPr>
          <p:cNvSpPr>
            <a:spLocks noChangeAspect="1"/>
          </p:cNvSpPr>
          <p:nvPr userDrawn="1"/>
        </p:nvSpPr>
        <p:spPr>
          <a:xfrm>
            <a:off x="6585003" y="1569750"/>
            <a:ext cx="5898888" cy="5312513"/>
          </a:xfrm>
          <a:custGeom>
            <a:avLst/>
            <a:gdLst>
              <a:gd name="connsiteX0" fmla="*/ 4424166 w 4424166"/>
              <a:gd name="connsiteY0" fmla="*/ 2206766 h 3984385"/>
              <a:gd name="connsiteX1" fmla="*/ 4424166 w 4424166"/>
              <a:gd name="connsiteY1" fmla="*/ 3984385 h 3984385"/>
              <a:gd name="connsiteX2" fmla="*/ 2243936 w 4424166"/>
              <a:gd name="connsiteY2" fmla="*/ 3984385 h 3984385"/>
              <a:gd name="connsiteX3" fmla="*/ 2246333 w 4424166"/>
              <a:gd name="connsiteY3" fmla="*/ 3968795 h 3984385"/>
              <a:gd name="connsiteX4" fmla="*/ 4196879 w 4424166"/>
              <a:gd name="connsiteY4" fmla="*/ 2218159 h 3984385"/>
              <a:gd name="connsiteX5" fmla="*/ 4424166 w 4424166"/>
              <a:gd name="connsiteY5" fmla="*/ 1103549 h 3984385"/>
              <a:gd name="connsiteX6" fmla="*/ 4424166 w 4424166"/>
              <a:gd name="connsiteY6" fmla="*/ 1654996 h 3984385"/>
              <a:gd name="connsiteX7" fmla="*/ 4140049 w 4424166"/>
              <a:gd name="connsiteY7" fmla="*/ 1669237 h 3984385"/>
              <a:gd name="connsiteX8" fmla="*/ 1701792 w 4424166"/>
              <a:gd name="connsiteY8" fmla="*/ 3857593 h 3984385"/>
              <a:gd name="connsiteX9" fmla="*/ 1682299 w 4424166"/>
              <a:gd name="connsiteY9" fmla="*/ 3984385 h 3984385"/>
              <a:gd name="connsiteX10" fmla="*/ 1120996 w 4424166"/>
              <a:gd name="connsiteY10" fmla="*/ 3984385 h 3984385"/>
              <a:gd name="connsiteX11" fmla="*/ 1157575 w 4424166"/>
              <a:gd name="connsiteY11" fmla="*/ 3746458 h 3984385"/>
              <a:gd name="connsiteX12" fmla="*/ 4252583 w 4424166"/>
              <a:gd name="connsiteY12" fmla="*/ 1107856 h 3984385"/>
              <a:gd name="connsiteX13" fmla="*/ 4424166 w 4424166"/>
              <a:gd name="connsiteY13" fmla="*/ 0 h 3984385"/>
              <a:gd name="connsiteX14" fmla="*/ 4424166 w 4424166"/>
              <a:gd name="connsiteY14" fmla="*/ 551774 h 3984385"/>
              <a:gd name="connsiteX15" fmla="*/ 4223980 w 4424166"/>
              <a:gd name="connsiteY15" fmla="*/ 556799 h 3984385"/>
              <a:gd name="connsiteX16" fmla="*/ 613038 w 4424166"/>
              <a:gd name="connsiteY16" fmla="*/ 3635256 h 3984385"/>
              <a:gd name="connsiteX17" fmla="*/ 559362 w 4424166"/>
              <a:gd name="connsiteY17" fmla="*/ 3984385 h 3984385"/>
              <a:gd name="connsiteX18" fmla="*/ 0 w 4424166"/>
              <a:gd name="connsiteY18" fmla="*/ 3984385 h 3984385"/>
              <a:gd name="connsiteX19" fmla="*/ 1125 w 4424166"/>
              <a:gd name="connsiteY19" fmla="*/ 3962277 h 3984385"/>
              <a:gd name="connsiteX20" fmla="*/ 4195378 w 4424166"/>
              <a:gd name="connsiteY20" fmla="*/ 5743 h 398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24166" h="3984385">
                <a:moveTo>
                  <a:pt x="4424166" y="2206766"/>
                </a:moveTo>
                <a:lnTo>
                  <a:pt x="4424166" y="3984385"/>
                </a:lnTo>
                <a:lnTo>
                  <a:pt x="2243936" y="3984385"/>
                </a:lnTo>
                <a:lnTo>
                  <a:pt x="2246333" y="3968795"/>
                </a:lnTo>
                <a:cubicBezTo>
                  <a:pt x="2438813" y="3035036"/>
                  <a:pt x="3225380" y="2316100"/>
                  <a:pt x="4196879" y="2218159"/>
                </a:cubicBezTo>
                <a:close/>
                <a:moveTo>
                  <a:pt x="4424166" y="1103549"/>
                </a:moveTo>
                <a:lnTo>
                  <a:pt x="4424166" y="1654996"/>
                </a:lnTo>
                <a:lnTo>
                  <a:pt x="4140049" y="1669237"/>
                </a:lnTo>
                <a:cubicBezTo>
                  <a:pt x="2925639" y="1791667"/>
                  <a:pt x="1942400" y="2690360"/>
                  <a:pt x="1701792" y="3857593"/>
                </a:cubicBezTo>
                <a:lnTo>
                  <a:pt x="1682299" y="3984385"/>
                </a:lnTo>
                <a:lnTo>
                  <a:pt x="1120996" y="3984385"/>
                </a:lnTo>
                <a:lnTo>
                  <a:pt x="1157575" y="3746458"/>
                </a:lnTo>
                <a:cubicBezTo>
                  <a:pt x="1457385" y="2292021"/>
                  <a:pt x="2718145" y="1185069"/>
                  <a:pt x="4252583" y="1107856"/>
                </a:cubicBezTo>
                <a:close/>
                <a:moveTo>
                  <a:pt x="4424166" y="0"/>
                </a:moveTo>
                <a:lnTo>
                  <a:pt x="4424166" y="551774"/>
                </a:lnTo>
                <a:lnTo>
                  <a:pt x="4223980" y="556799"/>
                </a:lnTo>
                <a:cubicBezTo>
                  <a:pt x="2433752" y="646883"/>
                  <a:pt x="962826" y="1938364"/>
                  <a:pt x="613038" y="3635256"/>
                </a:cubicBezTo>
                <a:lnTo>
                  <a:pt x="559362" y="3984385"/>
                </a:lnTo>
                <a:lnTo>
                  <a:pt x="0" y="3984385"/>
                </a:lnTo>
                <a:lnTo>
                  <a:pt x="1125" y="3962277"/>
                </a:lnTo>
                <a:cubicBezTo>
                  <a:pt x="221215" y="1810909"/>
                  <a:pt x="1997802" y="116325"/>
                  <a:pt x="4195378" y="5743"/>
                </a:cubicBezTo>
                <a:close/>
              </a:path>
            </a:pathLst>
          </a:custGeom>
          <a:noFill/>
          <a:ln w="12700" cap="rnd">
            <a:solidFill>
              <a:schemeClr val="tx2">
                <a:lumMod val="10000"/>
                <a:lumOff val="9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30F365-C805-E14A-8BF5-B7F3E2C0A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1" y="457204"/>
            <a:ext cx="5486399" cy="1231107"/>
          </a:xfrm>
          <a:ln>
            <a:noFill/>
          </a:ln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Here is a 30pt section divider headline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C7E4B-C483-8E4A-AA39-EA6309598BFE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035005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2EDAE2-AA55-C946-A07C-39B209A4D48D}"/>
              </a:ext>
            </a:extLst>
          </p:cNvPr>
          <p:cNvSpPr/>
          <p:nvPr userDrawn="1"/>
        </p:nvSpPr>
        <p:spPr>
          <a:xfrm>
            <a:off x="9424760" y="0"/>
            <a:ext cx="27672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0F3E4E-A90D-9C49-8A7A-34E7DB7197BF}"/>
              </a:ext>
            </a:extLst>
          </p:cNvPr>
          <p:cNvSpPr/>
          <p:nvPr userDrawn="1"/>
        </p:nvSpPr>
        <p:spPr>
          <a:xfrm>
            <a:off x="2" y="0"/>
            <a:ext cx="9424757" cy="6858000"/>
          </a:xfrm>
          <a:custGeom>
            <a:avLst/>
            <a:gdLst>
              <a:gd name="connsiteX0" fmla="*/ 0 w 7393956"/>
              <a:gd name="connsiteY0" fmla="*/ 0 h 5143500"/>
              <a:gd name="connsiteX1" fmla="*/ 6506492 w 7393956"/>
              <a:gd name="connsiteY1" fmla="*/ 0 h 5143500"/>
              <a:gd name="connsiteX2" fmla="*/ 6528104 w 7393956"/>
              <a:gd name="connsiteY2" fmla="*/ 29400 h 5143500"/>
              <a:gd name="connsiteX3" fmla="*/ 6549483 w 7393956"/>
              <a:gd name="connsiteY3" fmla="*/ 58980 h 5143500"/>
              <a:gd name="connsiteX4" fmla="*/ 6570630 w 7393956"/>
              <a:gd name="connsiteY4" fmla="*/ 88738 h 5143500"/>
              <a:gd name="connsiteX5" fmla="*/ 6591542 w 7393956"/>
              <a:gd name="connsiteY5" fmla="*/ 118673 h 5143500"/>
              <a:gd name="connsiteX6" fmla="*/ 6612217 w 7393956"/>
              <a:gd name="connsiteY6" fmla="*/ 148782 h 5143500"/>
              <a:gd name="connsiteX7" fmla="*/ 6632656 w 7393956"/>
              <a:gd name="connsiteY7" fmla="*/ 179066 h 5143500"/>
              <a:gd name="connsiteX8" fmla="*/ 6652856 w 7393956"/>
              <a:gd name="connsiteY8" fmla="*/ 209522 h 5143500"/>
              <a:gd name="connsiteX9" fmla="*/ 6672816 w 7393956"/>
              <a:gd name="connsiteY9" fmla="*/ 240150 h 5143500"/>
              <a:gd name="connsiteX10" fmla="*/ 6692535 w 7393956"/>
              <a:gd name="connsiteY10" fmla="*/ 270947 h 5143500"/>
              <a:gd name="connsiteX11" fmla="*/ 6712011 w 7393956"/>
              <a:gd name="connsiteY11" fmla="*/ 301913 h 5143500"/>
              <a:gd name="connsiteX12" fmla="*/ 6731243 w 7393956"/>
              <a:gd name="connsiteY12" fmla="*/ 333047 h 5143500"/>
              <a:gd name="connsiteX13" fmla="*/ 6750229 w 7393956"/>
              <a:gd name="connsiteY13" fmla="*/ 364346 h 5143500"/>
              <a:gd name="connsiteX14" fmla="*/ 6768969 w 7393956"/>
              <a:gd name="connsiteY14" fmla="*/ 395810 h 5143500"/>
              <a:gd name="connsiteX15" fmla="*/ 6787461 w 7393956"/>
              <a:gd name="connsiteY15" fmla="*/ 427437 h 5143500"/>
              <a:gd name="connsiteX16" fmla="*/ 6805704 w 7393956"/>
              <a:gd name="connsiteY16" fmla="*/ 459227 h 5143500"/>
              <a:gd name="connsiteX17" fmla="*/ 6823697 w 7393956"/>
              <a:gd name="connsiteY17" fmla="*/ 491176 h 5143500"/>
              <a:gd name="connsiteX18" fmla="*/ 6841437 w 7393956"/>
              <a:gd name="connsiteY18" fmla="*/ 523285 h 5143500"/>
              <a:gd name="connsiteX19" fmla="*/ 6858923 w 7393956"/>
              <a:gd name="connsiteY19" fmla="*/ 555552 h 5143500"/>
              <a:gd name="connsiteX20" fmla="*/ 6876155 w 7393956"/>
              <a:gd name="connsiteY20" fmla="*/ 587975 h 5143500"/>
              <a:gd name="connsiteX21" fmla="*/ 6893131 w 7393956"/>
              <a:gd name="connsiteY21" fmla="*/ 620555 h 5143500"/>
              <a:gd name="connsiteX22" fmla="*/ 6909849 w 7393956"/>
              <a:gd name="connsiteY22" fmla="*/ 653287 h 5143500"/>
              <a:gd name="connsiteX23" fmla="*/ 6926309 w 7393956"/>
              <a:gd name="connsiteY23" fmla="*/ 686172 h 5143500"/>
              <a:gd name="connsiteX24" fmla="*/ 6942509 w 7393956"/>
              <a:gd name="connsiteY24" fmla="*/ 719209 h 5143500"/>
              <a:gd name="connsiteX25" fmla="*/ 6958446 w 7393956"/>
              <a:gd name="connsiteY25" fmla="*/ 752396 h 5143500"/>
              <a:gd name="connsiteX26" fmla="*/ 6974123 w 7393956"/>
              <a:gd name="connsiteY26" fmla="*/ 785731 h 5143500"/>
              <a:gd name="connsiteX27" fmla="*/ 6989534 w 7393956"/>
              <a:gd name="connsiteY27" fmla="*/ 819213 h 5143500"/>
              <a:gd name="connsiteX28" fmla="*/ 7004679 w 7393956"/>
              <a:gd name="connsiteY28" fmla="*/ 852841 h 5143500"/>
              <a:gd name="connsiteX29" fmla="*/ 7019559 w 7393956"/>
              <a:gd name="connsiteY29" fmla="*/ 886614 h 5143500"/>
              <a:gd name="connsiteX30" fmla="*/ 7034170 w 7393956"/>
              <a:gd name="connsiteY30" fmla="*/ 920530 h 5143500"/>
              <a:gd name="connsiteX31" fmla="*/ 7048512 w 7393956"/>
              <a:gd name="connsiteY31" fmla="*/ 954588 h 5143500"/>
              <a:gd name="connsiteX32" fmla="*/ 7062582 w 7393956"/>
              <a:gd name="connsiteY32" fmla="*/ 988787 h 5143500"/>
              <a:gd name="connsiteX33" fmla="*/ 7076382 w 7393956"/>
              <a:gd name="connsiteY33" fmla="*/ 1023125 h 5143500"/>
              <a:gd name="connsiteX34" fmla="*/ 7089907 w 7393956"/>
              <a:gd name="connsiteY34" fmla="*/ 1057601 h 5143500"/>
              <a:gd name="connsiteX35" fmla="*/ 7103157 w 7393956"/>
              <a:gd name="connsiteY35" fmla="*/ 1092212 h 5143500"/>
              <a:gd name="connsiteX36" fmla="*/ 7116132 w 7393956"/>
              <a:gd name="connsiteY36" fmla="*/ 1126961 h 5143500"/>
              <a:gd name="connsiteX37" fmla="*/ 7128829 w 7393956"/>
              <a:gd name="connsiteY37" fmla="*/ 1161842 h 5143500"/>
              <a:gd name="connsiteX38" fmla="*/ 7141247 w 7393956"/>
              <a:gd name="connsiteY38" fmla="*/ 1196856 h 5143500"/>
              <a:gd name="connsiteX39" fmla="*/ 7153385 w 7393956"/>
              <a:gd name="connsiteY39" fmla="*/ 1232001 h 5143500"/>
              <a:gd name="connsiteX40" fmla="*/ 7165241 w 7393956"/>
              <a:gd name="connsiteY40" fmla="*/ 1267277 h 5143500"/>
              <a:gd name="connsiteX41" fmla="*/ 7176815 w 7393956"/>
              <a:gd name="connsiteY41" fmla="*/ 1302680 h 5143500"/>
              <a:gd name="connsiteX42" fmla="*/ 7188104 w 7393956"/>
              <a:gd name="connsiteY42" fmla="*/ 1338211 h 5143500"/>
              <a:gd name="connsiteX43" fmla="*/ 7199108 w 7393956"/>
              <a:gd name="connsiteY43" fmla="*/ 1373868 h 5143500"/>
              <a:gd name="connsiteX44" fmla="*/ 7209824 w 7393956"/>
              <a:gd name="connsiteY44" fmla="*/ 1409650 h 5143500"/>
              <a:gd name="connsiteX45" fmla="*/ 7220253 w 7393956"/>
              <a:gd name="connsiteY45" fmla="*/ 1445555 h 5143500"/>
              <a:gd name="connsiteX46" fmla="*/ 7230393 w 7393956"/>
              <a:gd name="connsiteY46" fmla="*/ 1481581 h 5143500"/>
              <a:gd name="connsiteX47" fmla="*/ 7240241 w 7393956"/>
              <a:gd name="connsiteY47" fmla="*/ 1517729 h 5143500"/>
              <a:gd name="connsiteX48" fmla="*/ 7249797 w 7393956"/>
              <a:gd name="connsiteY48" fmla="*/ 1553995 h 5143500"/>
              <a:gd name="connsiteX49" fmla="*/ 7259060 w 7393956"/>
              <a:gd name="connsiteY49" fmla="*/ 1590379 h 5143500"/>
              <a:gd name="connsiteX50" fmla="*/ 7268028 w 7393956"/>
              <a:gd name="connsiteY50" fmla="*/ 1626880 h 5143500"/>
              <a:gd name="connsiteX51" fmla="*/ 7276699 w 7393956"/>
              <a:gd name="connsiteY51" fmla="*/ 1663496 h 5143500"/>
              <a:gd name="connsiteX52" fmla="*/ 7285073 w 7393956"/>
              <a:gd name="connsiteY52" fmla="*/ 1700226 h 5143500"/>
              <a:gd name="connsiteX53" fmla="*/ 7293148 w 7393956"/>
              <a:gd name="connsiteY53" fmla="*/ 1737068 h 5143500"/>
              <a:gd name="connsiteX54" fmla="*/ 7300923 w 7393956"/>
              <a:gd name="connsiteY54" fmla="*/ 1774022 h 5143500"/>
              <a:gd name="connsiteX55" fmla="*/ 7308396 w 7393956"/>
              <a:gd name="connsiteY55" fmla="*/ 1811087 h 5143500"/>
              <a:gd name="connsiteX56" fmla="*/ 7315566 w 7393956"/>
              <a:gd name="connsiteY56" fmla="*/ 1848259 h 5143500"/>
              <a:gd name="connsiteX57" fmla="*/ 7322432 w 7393956"/>
              <a:gd name="connsiteY57" fmla="*/ 1885538 h 5143500"/>
              <a:gd name="connsiteX58" fmla="*/ 7328992 w 7393956"/>
              <a:gd name="connsiteY58" fmla="*/ 1922924 h 5143500"/>
              <a:gd name="connsiteX59" fmla="*/ 7335246 w 7393956"/>
              <a:gd name="connsiteY59" fmla="*/ 1960413 h 5143500"/>
              <a:gd name="connsiteX60" fmla="*/ 7341190 w 7393956"/>
              <a:gd name="connsiteY60" fmla="*/ 1998006 h 5143500"/>
              <a:gd name="connsiteX61" fmla="*/ 7346826 w 7393956"/>
              <a:gd name="connsiteY61" fmla="*/ 2035701 h 5143500"/>
              <a:gd name="connsiteX62" fmla="*/ 7352151 w 7393956"/>
              <a:gd name="connsiteY62" fmla="*/ 2073497 h 5143500"/>
              <a:gd name="connsiteX63" fmla="*/ 7357163 w 7393956"/>
              <a:gd name="connsiteY63" fmla="*/ 2111392 h 5143500"/>
              <a:gd name="connsiteX64" fmla="*/ 7361861 w 7393956"/>
              <a:gd name="connsiteY64" fmla="*/ 2149385 h 5143500"/>
              <a:gd name="connsiteX65" fmla="*/ 7366244 w 7393956"/>
              <a:gd name="connsiteY65" fmla="*/ 2187474 h 5143500"/>
              <a:gd name="connsiteX66" fmla="*/ 7370312 w 7393956"/>
              <a:gd name="connsiteY66" fmla="*/ 2225658 h 5143500"/>
              <a:gd name="connsiteX67" fmla="*/ 7374061 w 7393956"/>
              <a:gd name="connsiteY67" fmla="*/ 2263937 h 5143500"/>
              <a:gd name="connsiteX68" fmla="*/ 7377492 w 7393956"/>
              <a:gd name="connsiteY68" fmla="*/ 2302307 h 5143500"/>
              <a:gd name="connsiteX69" fmla="*/ 7380602 w 7393956"/>
              <a:gd name="connsiteY69" fmla="*/ 2340770 h 5143500"/>
              <a:gd name="connsiteX70" fmla="*/ 7383390 w 7393956"/>
              <a:gd name="connsiteY70" fmla="*/ 2379321 h 5143500"/>
              <a:gd name="connsiteX71" fmla="*/ 7385855 w 7393956"/>
              <a:gd name="connsiteY71" fmla="*/ 2417962 h 5143500"/>
              <a:gd name="connsiteX72" fmla="*/ 7387996 w 7393956"/>
              <a:gd name="connsiteY72" fmla="*/ 2456690 h 5143500"/>
              <a:gd name="connsiteX73" fmla="*/ 7389812 w 7393956"/>
              <a:gd name="connsiteY73" fmla="*/ 2495503 h 5143500"/>
              <a:gd name="connsiteX74" fmla="*/ 7391300 w 7393956"/>
              <a:gd name="connsiteY74" fmla="*/ 2534401 h 5143500"/>
              <a:gd name="connsiteX75" fmla="*/ 7392460 w 7393956"/>
              <a:gd name="connsiteY75" fmla="*/ 2573382 h 5143500"/>
              <a:gd name="connsiteX76" fmla="*/ 7393290 w 7393956"/>
              <a:gd name="connsiteY76" fmla="*/ 2612446 h 5143500"/>
              <a:gd name="connsiteX77" fmla="*/ 7393789 w 7393956"/>
              <a:gd name="connsiteY77" fmla="*/ 2651589 h 5143500"/>
              <a:gd name="connsiteX78" fmla="*/ 7393956 w 7393956"/>
              <a:gd name="connsiteY78" fmla="*/ 2690813 h 5143500"/>
              <a:gd name="connsiteX79" fmla="*/ 7393789 w 7393956"/>
              <a:gd name="connsiteY79" fmla="*/ 2730072 h 5143500"/>
              <a:gd name="connsiteX80" fmla="*/ 7393289 w 7393956"/>
              <a:gd name="connsiteY80" fmla="*/ 2769253 h 5143500"/>
              <a:gd name="connsiteX81" fmla="*/ 7392457 w 7393956"/>
              <a:gd name="connsiteY81" fmla="*/ 2808353 h 5143500"/>
              <a:gd name="connsiteX82" fmla="*/ 7391295 w 7393956"/>
              <a:gd name="connsiteY82" fmla="*/ 2847371 h 5143500"/>
              <a:gd name="connsiteX83" fmla="*/ 7389804 w 7393956"/>
              <a:gd name="connsiteY83" fmla="*/ 2886306 h 5143500"/>
              <a:gd name="connsiteX84" fmla="*/ 7387985 w 7393956"/>
              <a:gd name="connsiteY84" fmla="*/ 2925156 h 5143500"/>
              <a:gd name="connsiteX85" fmla="*/ 7385840 w 7393956"/>
              <a:gd name="connsiteY85" fmla="*/ 2963920 h 5143500"/>
              <a:gd name="connsiteX86" fmla="*/ 7383370 w 7393956"/>
              <a:gd name="connsiteY86" fmla="*/ 3002596 h 5143500"/>
              <a:gd name="connsiteX87" fmla="*/ 7380576 w 7393956"/>
              <a:gd name="connsiteY87" fmla="*/ 3041184 h 5143500"/>
              <a:gd name="connsiteX88" fmla="*/ 7377460 w 7393956"/>
              <a:gd name="connsiteY88" fmla="*/ 3079682 h 5143500"/>
              <a:gd name="connsiteX89" fmla="*/ 7374023 w 7393956"/>
              <a:gd name="connsiteY89" fmla="*/ 3118088 h 5143500"/>
              <a:gd name="connsiteX90" fmla="*/ 7370266 w 7393956"/>
              <a:gd name="connsiteY90" fmla="*/ 3156402 h 5143500"/>
              <a:gd name="connsiteX91" fmla="*/ 7366191 w 7393956"/>
              <a:gd name="connsiteY91" fmla="*/ 3194621 h 5143500"/>
              <a:gd name="connsiteX92" fmla="*/ 7361800 w 7393956"/>
              <a:gd name="connsiteY92" fmla="*/ 3232745 h 5143500"/>
              <a:gd name="connsiteX93" fmla="*/ 7357092 w 7393956"/>
              <a:gd name="connsiteY93" fmla="*/ 3270773 h 5143500"/>
              <a:gd name="connsiteX94" fmla="*/ 7352071 w 7393956"/>
              <a:gd name="connsiteY94" fmla="*/ 3308702 h 5143500"/>
              <a:gd name="connsiteX95" fmla="*/ 7346736 w 7393956"/>
              <a:gd name="connsiteY95" fmla="*/ 3346532 h 5143500"/>
              <a:gd name="connsiteX96" fmla="*/ 7341090 w 7393956"/>
              <a:gd name="connsiteY96" fmla="*/ 3384261 h 5143500"/>
              <a:gd name="connsiteX97" fmla="*/ 7335134 w 7393956"/>
              <a:gd name="connsiteY97" fmla="*/ 3421889 h 5143500"/>
              <a:gd name="connsiteX98" fmla="*/ 7328869 w 7393956"/>
              <a:gd name="connsiteY98" fmla="*/ 3459412 h 5143500"/>
              <a:gd name="connsiteX99" fmla="*/ 7322296 w 7393956"/>
              <a:gd name="connsiteY99" fmla="*/ 3496831 h 5143500"/>
              <a:gd name="connsiteX100" fmla="*/ 7315417 w 7393956"/>
              <a:gd name="connsiteY100" fmla="*/ 3534144 h 5143500"/>
              <a:gd name="connsiteX101" fmla="*/ 7308233 w 7393956"/>
              <a:gd name="connsiteY101" fmla="*/ 3571349 h 5143500"/>
              <a:gd name="connsiteX102" fmla="*/ 7300746 w 7393956"/>
              <a:gd name="connsiteY102" fmla="*/ 3608446 h 5143500"/>
              <a:gd name="connsiteX103" fmla="*/ 7292957 w 7393956"/>
              <a:gd name="connsiteY103" fmla="*/ 3645432 h 5143500"/>
              <a:gd name="connsiteX104" fmla="*/ 7284867 w 7393956"/>
              <a:gd name="connsiteY104" fmla="*/ 3682307 h 5143500"/>
              <a:gd name="connsiteX105" fmla="*/ 7276477 w 7393956"/>
              <a:gd name="connsiteY105" fmla="*/ 3719069 h 5143500"/>
              <a:gd name="connsiteX106" fmla="*/ 7267790 w 7393956"/>
              <a:gd name="connsiteY106" fmla="*/ 3755717 h 5143500"/>
              <a:gd name="connsiteX107" fmla="*/ 7258806 w 7393956"/>
              <a:gd name="connsiteY107" fmla="*/ 3792250 h 5143500"/>
              <a:gd name="connsiteX108" fmla="*/ 7249526 w 7393956"/>
              <a:gd name="connsiteY108" fmla="*/ 3828665 h 5143500"/>
              <a:gd name="connsiteX109" fmla="*/ 7239952 w 7393956"/>
              <a:gd name="connsiteY109" fmla="*/ 3864963 h 5143500"/>
              <a:gd name="connsiteX110" fmla="*/ 7230086 w 7393956"/>
              <a:gd name="connsiteY110" fmla="*/ 3901141 h 5143500"/>
              <a:gd name="connsiteX111" fmla="*/ 7219928 w 7393956"/>
              <a:gd name="connsiteY111" fmla="*/ 3937198 h 5143500"/>
              <a:gd name="connsiteX112" fmla="*/ 7209480 w 7393956"/>
              <a:gd name="connsiteY112" fmla="*/ 3973133 h 5143500"/>
              <a:gd name="connsiteX113" fmla="*/ 7198743 w 7393956"/>
              <a:gd name="connsiteY113" fmla="*/ 4008945 h 5143500"/>
              <a:gd name="connsiteX114" fmla="*/ 7187719 w 7393956"/>
              <a:gd name="connsiteY114" fmla="*/ 4044632 h 5143500"/>
              <a:gd name="connsiteX115" fmla="*/ 7176409 w 7393956"/>
              <a:gd name="connsiteY115" fmla="*/ 4080192 h 5143500"/>
              <a:gd name="connsiteX116" fmla="*/ 7164815 w 7393956"/>
              <a:gd name="connsiteY116" fmla="*/ 4115625 h 5143500"/>
              <a:gd name="connsiteX117" fmla="*/ 7152936 w 7393956"/>
              <a:gd name="connsiteY117" fmla="*/ 4150929 h 5143500"/>
              <a:gd name="connsiteX118" fmla="*/ 7140777 w 7393956"/>
              <a:gd name="connsiteY118" fmla="*/ 4186103 h 5143500"/>
              <a:gd name="connsiteX119" fmla="*/ 7128336 w 7393956"/>
              <a:gd name="connsiteY119" fmla="*/ 4221146 h 5143500"/>
              <a:gd name="connsiteX120" fmla="*/ 7115616 w 7393956"/>
              <a:gd name="connsiteY120" fmla="*/ 4256055 h 5143500"/>
              <a:gd name="connsiteX121" fmla="*/ 7102619 w 7393956"/>
              <a:gd name="connsiteY121" fmla="*/ 4290830 h 5143500"/>
              <a:gd name="connsiteX122" fmla="*/ 7089344 w 7393956"/>
              <a:gd name="connsiteY122" fmla="*/ 4325471 h 5143500"/>
              <a:gd name="connsiteX123" fmla="*/ 7075794 w 7393956"/>
              <a:gd name="connsiteY123" fmla="*/ 4359974 h 5143500"/>
              <a:gd name="connsiteX124" fmla="*/ 7061971 w 7393956"/>
              <a:gd name="connsiteY124" fmla="*/ 4394338 h 5143500"/>
              <a:gd name="connsiteX125" fmla="*/ 7047875 w 7393956"/>
              <a:gd name="connsiteY125" fmla="*/ 4428563 h 5143500"/>
              <a:gd name="connsiteX126" fmla="*/ 7033508 w 7393956"/>
              <a:gd name="connsiteY126" fmla="*/ 4462647 h 5143500"/>
              <a:gd name="connsiteX127" fmla="*/ 7018870 w 7393956"/>
              <a:gd name="connsiteY127" fmla="*/ 4496589 h 5143500"/>
              <a:gd name="connsiteX128" fmla="*/ 7003965 w 7393956"/>
              <a:gd name="connsiteY128" fmla="*/ 4530388 h 5143500"/>
              <a:gd name="connsiteX129" fmla="*/ 6988792 w 7393956"/>
              <a:gd name="connsiteY129" fmla="*/ 4564041 h 5143500"/>
              <a:gd name="connsiteX130" fmla="*/ 6973353 w 7393956"/>
              <a:gd name="connsiteY130" fmla="*/ 4597549 h 5143500"/>
              <a:gd name="connsiteX131" fmla="*/ 6957650 w 7393956"/>
              <a:gd name="connsiteY131" fmla="*/ 4630908 h 5143500"/>
              <a:gd name="connsiteX132" fmla="*/ 6941684 w 7393956"/>
              <a:gd name="connsiteY132" fmla="*/ 4664119 h 5143500"/>
              <a:gd name="connsiteX133" fmla="*/ 6925455 w 7393956"/>
              <a:gd name="connsiteY133" fmla="*/ 4697180 h 5143500"/>
              <a:gd name="connsiteX134" fmla="*/ 6908967 w 7393956"/>
              <a:gd name="connsiteY134" fmla="*/ 4730089 h 5143500"/>
              <a:gd name="connsiteX135" fmla="*/ 6892220 w 7393956"/>
              <a:gd name="connsiteY135" fmla="*/ 4762844 h 5143500"/>
              <a:gd name="connsiteX136" fmla="*/ 6875214 w 7393956"/>
              <a:gd name="connsiteY136" fmla="*/ 4795446 h 5143500"/>
              <a:gd name="connsiteX137" fmla="*/ 6857952 w 7393956"/>
              <a:gd name="connsiteY137" fmla="*/ 4827893 h 5143500"/>
              <a:gd name="connsiteX138" fmla="*/ 6840435 w 7393956"/>
              <a:gd name="connsiteY138" fmla="*/ 4860182 h 5143500"/>
              <a:gd name="connsiteX139" fmla="*/ 6822664 w 7393956"/>
              <a:gd name="connsiteY139" fmla="*/ 4892312 h 5143500"/>
              <a:gd name="connsiteX140" fmla="*/ 6804641 w 7393956"/>
              <a:gd name="connsiteY140" fmla="*/ 4924283 h 5143500"/>
              <a:gd name="connsiteX141" fmla="*/ 6786367 w 7393956"/>
              <a:gd name="connsiteY141" fmla="*/ 4956094 h 5143500"/>
              <a:gd name="connsiteX142" fmla="*/ 6767843 w 7393956"/>
              <a:gd name="connsiteY142" fmla="*/ 4987742 h 5143500"/>
              <a:gd name="connsiteX143" fmla="*/ 6749071 w 7393956"/>
              <a:gd name="connsiteY143" fmla="*/ 5019226 h 5143500"/>
              <a:gd name="connsiteX144" fmla="*/ 6730051 w 7393956"/>
              <a:gd name="connsiteY144" fmla="*/ 5050545 h 5143500"/>
              <a:gd name="connsiteX145" fmla="*/ 6710787 w 7393956"/>
              <a:gd name="connsiteY145" fmla="*/ 5081698 h 5143500"/>
              <a:gd name="connsiteX146" fmla="*/ 6691277 w 7393956"/>
              <a:gd name="connsiteY146" fmla="*/ 5112683 h 5143500"/>
              <a:gd name="connsiteX147" fmla="*/ 6671525 w 7393956"/>
              <a:gd name="connsiteY147" fmla="*/ 5143500 h 5143500"/>
              <a:gd name="connsiteX148" fmla="*/ 0 w 7393956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393956" h="5143500">
                <a:moveTo>
                  <a:pt x="0" y="0"/>
                </a:moveTo>
                <a:lnTo>
                  <a:pt x="6506492" y="0"/>
                </a:lnTo>
                <a:lnTo>
                  <a:pt x="6528104" y="29400"/>
                </a:lnTo>
                <a:lnTo>
                  <a:pt x="6549483" y="58980"/>
                </a:lnTo>
                <a:lnTo>
                  <a:pt x="6570630" y="88738"/>
                </a:lnTo>
                <a:lnTo>
                  <a:pt x="6591542" y="118673"/>
                </a:lnTo>
                <a:lnTo>
                  <a:pt x="6612217" y="148782"/>
                </a:lnTo>
                <a:lnTo>
                  <a:pt x="6632656" y="179066"/>
                </a:lnTo>
                <a:lnTo>
                  <a:pt x="6652856" y="209522"/>
                </a:lnTo>
                <a:lnTo>
                  <a:pt x="6672816" y="240150"/>
                </a:lnTo>
                <a:lnTo>
                  <a:pt x="6692535" y="270947"/>
                </a:lnTo>
                <a:lnTo>
                  <a:pt x="6712011" y="301913"/>
                </a:lnTo>
                <a:lnTo>
                  <a:pt x="6731243" y="333047"/>
                </a:lnTo>
                <a:lnTo>
                  <a:pt x="6750229" y="364346"/>
                </a:lnTo>
                <a:lnTo>
                  <a:pt x="6768969" y="395810"/>
                </a:lnTo>
                <a:lnTo>
                  <a:pt x="6787461" y="427437"/>
                </a:lnTo>
                <a:lnTo>
                  <a:pt x="6805704" y="459227"/>
                </a:lnTo>
                <a:lnTo>
                  <a:pt x="6823697" y="491176"/>
                </a:lnTo>
                <a:lnTo>
                  <a:pt x="6841437" y="523285"/>
                </a:lnTo>
                <a:lnTo>
                  <a:pt x="6858923" y="555552"/>
                </a:lnTo>
                <a:lnTo>
                  <a:pt x="6876155" y="587975"/>
                </a:lnTo>
                <a:lnTo>
                  <a:pt x="6893131" y="620555"/>
                </a:lnTo>
                <a:lnTo>
                  <a:pt x="6909849" y="653287"/>
                </a:lnTo>
                <a:lnTo>
                  <a:pt x="6926309" y="686172"/>
                </a:lnTo>
                <a:lnTo>
                  <a:pt x="6942509" y="719209"/>
                </a:lnTo>
                <a:lnTo>
                  <a:pt x="6958446" y="752396"/>
                </a:lnTo>
                <a:lnTo>
                  <a:pt x="6974123" y="785731"/>
                </a:lnTo>
                <a:lnTo>
                  <a:pt x="6989534" y="819213"/>
                </a:lnTo>
                <a:lnTo>
                  <a:pt x="7004679" y="852841"/>
                </a:lnTo>
                <a:lnTo>
                  <a:pt x="7019559" y="886614"/>
                </a:lnTo>
                <a:lnTo>
                  <a:pt x="7034170" y="920530"/>
                </a:lnTo>
                <a:lnTo>
                  <a:pt x="7048512" y="954588"/>
                </a:lnTo>
                <a:lnTo>
                  <a:pt x="7062582" y="988787"/>
                </a:lnTo>
                <a:lnTo>
                  <a:pt x="7076382" y="1023125"/>
                </a:lnTo>
                <a:lnTo>
                  <a:pt x="7089907" y="1057601"/>
                </a:lnTo>
                <a:lnTo>
                  <a:pt x="7103157" y="1092212"/>
                </a:lnTo>
                <a:lnTo>
                  <a:pt x="7116132" y="1126961"/>
                </a:lnTo>
                <a:lnTo>
                  <a:pt x="7128829" y="1161842"/>
                </a:lnTo>
                <a:lnTo>
                  <a:pt x="7141247" y="1196856"/>
                </a:lnTo>
                <a:lnTo>
                  <a:pt x="7153385" y="1232001"/>
                </a:lnTo>
                <a:lnTo>
                  <a:pt x="7165241" y="1267277"/>
                </a:lnTo>
                <a:lnTo>
                  <a:pt x="7176815" y="1302680"/>
                </a:lnTo>
                <a:lnTo>
                  <a:pt x="7188104" y="1338211"/>
                </a:lnTo>
                <a:lnTo>
                  <a:pt x="7199108" y="1373868"/>
                </a:lnTo>
                <a:lnTo>
                  <a:pt x="7209824" y="1409650"/>
                </a:lnTo>
                <a:lnTo>
                  <a:pt x="7220253" y="1445555"/>
                </a:lnTo>
                <a:lnTo>
                  <a:pt x="7230393" y="1481581"/>
                </a:lnTo>
                <a:lnTo>
                  <a:pt x="7240241" y="1517729"/>
                </a:lnTo>
                <a:lnTo>
                  <a:pt x="7249797" y="1553995"/>
                </a:lnTo>
                <a:lnTo>
                  <a:pt x="7259060" y="1590379"/>
                </a:lnTo>
                <a:lnTo>
                  <a:pt x="7268028" y="1626880"/>
                </a:lnTo>
                <a:lnTo>
                  <a:pt x="7276699" y="1663496"/>
                </a:lnTo>
                <a:lnTo>
                  <a:pt x="7285073" y="1700226"/>
                </a:lnTo>
                <a:lnTo>
                  <a:pt x="7293148" y="1737068"/>
                </a:lnTo>
                <a:lnTo>
                  <a:pt x="7300923" y="1774022"/>
                </a:lnTo>
                <a:lnTo>
                  <a:pt x="7308396" y="1811087"/>
                </a:lnTo>
                <a:lnTo>
                  <a:pt x="7315566" y="1848259"/>
                </a:lnTo>
                <a:lnTo>
                  <a:pt x="7322432" y="1885538"/>
                </a:lnTo>
                <a:lnTo>
                  <a:pt x="7328992" y="1922924"/>
                </a:lnTo>
                <a:lnTo>
                  <a:pt x="7335246" y="1960413"/>
                </a:lnTo>
                <a:lnTo>
                  <a:pt x="7341190" y="1998006"/>
                </a:lnTo>
                <a:lnTo>
                  <a:pt x="7346826" y="2035701"/>
                </a:lnTo>
                <a:lnTo>
                  <a:pt x="7352151" y="2073497"/>
                </a:lnTo>
                <a:lnTo>
                  <a:pt x="7357163" y="2111392"/>
                </a:lnTo>
                <a:lnTo>
                  <a:pt x="7361861" y="2149385"/>
                </a:lnTo>
                <a:lnTo>
                  <a:pt x="7366244" y="2187474"/>
                </a:lnTo>
                <a:lnTo>
                  <a:pt x="7370312" y="2225658"/>
                </a:lnTo>
                <a:lnTo>
                  <a:pt x="7374061" y="2263937"/>
                </a:lnTo>
                <a:lnTo>
                  <a:pt x="7377492" y="2302307"/>
                </a:lnTo>
                <a:lnTo>
                  <a:pt x="7380602" y="2340770"/>
                </a:lnTo>
                <a:lnTo>
                  <a:pt x="7383390" y="2379321"/>
                </a:lnTo>
                <a:lnTo>
                  <a:pt x="7385855" y="2417962"/>
                </a:lnTo>
                <a:lnTo>
                  <a:pt x="7387996" y="2456690"/>
                </a:lnTo>
                <a:lnTo>
                  <a:pt x="7389812" y="2495503"/>
                </a:lnTo>
                <a:lnTo>
                  <a:pt x="7391300" y="2534401"/>
                </a:lnTo>
                <a:lnTo>
                  <a:pt x="7392460" y="2573382"/>
                </a:lnTo>
                <a:lnTo>
                  <a:pt x="7393290" y="2612446"/>
                </a:lnTo>
                <a:lnTo>
                  <a:pt x="7393789" y="2651589"/>
                </a:lnTo>
                <a:lnTo>
                  <a:pt x="7393956" y="2690813"/>
                </a:lnTo>
                <a:lnTo>
                  <a:pt x="7393789" y="2730072"/>
                </a:lnTo>
                <a:lnTo>
                  <a:pt x="7393289" y="2769253"/>
                </a:lnTo>
                <a:lnTo>
                  <a:pt x="7392457" y="2808353"/>
                </a:lnTo>
                <a:lnTo>
                  <a:pt x="7391295" y="2847371"/>
                </a:lnTo>
                <a:lnTo>
                  <a:pt x="7389804" y="2886306"/>
                </a:lnTo>
                <a:lnTo>
                  <a:pt x="7387985" y="2925156"/>
                </a:lnTo>
                <a:lnTo>
                  <a:pt x="7385840" y="2963920"/>
                </a:lnTo>
                <a:lnTo>
                  <a:pt x="7383370" y="3002596"/>
                </a:lnTo>
                <a:lnTo>
                  <a:pt x="7380576" y="3041184"/>
                </a:lnTo>
                <a:lnTo>
                  <a:pt x="7377460" y="3079682"/>
                </a:lnTo>
                <a:lnTo>
                  <a:pt x="7374023" y="3118088"/>
                </a:lnTo>
                <a:lnTo>
                  <a:pt x="7370266" y="3156402"/>
                </a:lnTo>
                <a:lnTo>
                  <a:pt x="7366191" y="3194621"/>
                </a:lnTo>
                <a:lnTo>
                  <a:pt x="7361800" y="3232745"/>
                </a:lnTo>
                <a:lnTo>
                  <a:pt x="7357092" y="3270773"/>
                </a:lnTo>
                <a:lnTo>
                  <a:pt x="7352071" y="3308702"/>
                </a:lnTo>
                <a:lnTo>
                  <a:pt x="7346736" y="3346532"/>
                </a:lnTo>
                <a:lnTo>
                  <a:pt x="7341090" y="3384261"/>
                </a:lnTo>
                <a:lnTo>
                  <a:pt x="7335134" y="3421889"/>
                </a:lnTo>
                <a:lnTo>
                  <a:pt x="7328869" y="3459412"/>
                </a:lnTo>
                <a:lnTo>
                  <a:pt x="7322296" y="3496831"/>
                </a:lnTo>
                <a:lnTo>
                  <a:pt x="7315417" y="3534144"/>
                </a:lnTo>
                <a:lnTo>
                  <a:pt x="7308233" y="3571349"/>
                </a:lnTo>
                <a:lnTo>
                  <a:pt x="7300746" y="3608446"/>
                </a:lnTo>
                <a:lnTo>
                  <a:pt x="7292957" y="3645432"/>
                </a:lnTo>
                <a:lnTo>
                  <a:pt x="7284867" y="3682307"/>
                </a:lnTo>
                <a:lnTo>
                  <a:pt x="7276477" y="3719069"/>
                </a:lnTo>
                <a:lnTo>
                  <a:pt x="7267790" y="3755717"/>
                </a:lnTo>
                <a:lnTo>
                  <a:pt x="7258806" y="3792250"/>
                </a:lnTo>
                <a:lnTo>
                  <a:pt x="7249526" y="3828665"/>
                </a:lnTo>
                <a:lnTo>
                  <a:pt x="7239952" y="3864963"/>
                </a:lnTo>
                <a:lnTo>
                  <a:pt x="7230086" y="3901141"/>
                </a:lnTo>
                <a:lnTo>
                  <a:pt x="7219928" y="3937198"/>
                </a:lnTo>
                <a:lnTo>
                  <a:pt x="7209480" y="3973133"/>
                </a:lnTo>
                <a:lnTo>
                  <a:pt x="7198743" y="4008945"/>
                </a:lnTo>
                <a:lnTo>
                  <a:pt x="7187719" y="4044632"/>
                </a:lnTo>
                <a:lnTo>
                  <a:pt x="7176409" y="4080192"/>
                </a:lnTo>
                <a:lnTo>
                  <a:pt x="7164815" y="4115625"/>
                </a:lnTo>
                <a:lnTo>
                  <a:pt x="7152936" y="4150929"/>
                </a:lnTo>
                <a:lnTo>
                  <a:pt x="7140777" y="4186103"/>
                </a:lnTo>
                <a:lnTo>
                  <a:pt x="7128336" y="4221146"/>
                </a:lnTo>
                <a:lnTo>
                  <a:pt x="7115616" y="4256055"/>
                </a:lnTo>
                <a:lnTo>
                  <a:pt x="7102619" y="4290830"/>
                </a:lnTo>
                <a:lnTo>
                  <a:pt x="7089344" y="4325471"/>
                </a:lnTo>
                <a:lnTo>
                  <a:pt x="7075794" y="4359974"/>
                </a:lnTo>
                <a:lnTo>
                  <a:pt x="7061971" y="4394338"/>
                </a:lnTo>
                <a:lnTo>
                  <a:pt x="7047875" y="4428563"/>
                </a:lnTo>
                <a:lnTo>
                  <a:pt x="7033508" y="4462647"/>
                </a:lnTo>
                <a:lnTo>
                  <a:pt x="7018870" y="4496589"/>
                </a:lnTo>
                <a:lnTo>
                  <a:pt x="7003965" y="4530388"/>
                </a:lnTo>
                <a:lnTo>
                  <a:pt x="6988792" y="4564041"/>
                </a:lnTo>
                <a:lnTo>
                  <a:pt x="6973353" y="4597549"/>
                </a:lnTo>
                <a:lnTo>
                  <a:pt x="6957650" y="4630908"/>
                </a:lnTo>
                <a:lnTo>
                  <a:pt x="6941684" y="4664119"/>
                </a:lnTo>
                <a:lnTo>
                  <a:pt x="6925455" y="4697180"/>
                </a:lnTo>
                <a:lnTo>
                  <a:pt x="6908967" y="4730089"/>
                </a:lnTo>
                <a:lnTo>
                  <a:pt x="6892220" y="4762844"/>
                </a:lnTo>
                <a:lnTo>
                  <a:pt x="6875214" y="4795446"/>
                </a:lnTo>
                <a:lnTo>
                  <a:pt x="6857952" y="4827893"/>
                </a:lnTo>
                <a:lnTo>
                  <a:pt x="6840435" y="4860182"/>
                </a:lnTo>
                <a:lnTo>
                  <a:pt x="6822664" y="4892312"/>
                </a:lnTo>
                <a:lnTo>
                  <a:pt x="6804641" y="4924283"/>
                </a:lnTo>
                <a:lnTo>
                  <a:pt x="6786367" y="4956094"/>
                </a:lnTo>
                <a:lnTo>
                  <a:pt x="6767843" y="4987742"/>
                </a:lnTo>
                <a:lnTo>
                  <a:pt x="6749071" y="5019226"/>
                </a:lnTo>
                <a:lnTo>
                  <a:pt x="6730051" y="5050545"/>
                </a:lnTo>
                <a:lnTo>
                  <a:pt x="6710787" y="5081698"/>
                </a:lnTo>
                <a:lnTo>
                  <a:pt x="6691277" y="5112683"/>
                </a:lnTo>
                <a:lnTo>
                  <a:pt x="667152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064E082-64B8-D444-9588-C3B795B80A76}"/>
              </a:ext>
            </a:extLst>
          </p:cNvPr>
          <p:cNvSpPr/>
          <p:nvPr userDrawn="1"/>
        </p:nvSpPr>
        <p:spPr>
          <a:xfrm>
            <a:off x="5138137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EAEC6B-C5B5-7A46-9417-E3996E4F2809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037E1-1290-E844-8FC4-C6A29B412024}"/>
              </a:ext>
            </a:extLst>
          </p:cNvPr>
          <p:cNvSpPr/>
          <p:nvPr userDrawn="1"/>
        </p:nvSpPr>
        <p:spPr>
          <a:xfrm>
            <a:off x="8216349" y="0"/>
            <a:ext cx="157259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347708-2F90-BE41-B461-6CD3C91971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chemeClr val="bg1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3876456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2EDAE2-AA55-C946-A07C-39B209A4D48D}"/>
              </a:ext>
            </a:extLst>
          </p:cNvPr>
          <p:cNvSpPr/>
          <p:nvPr userDrawn="1"/>
        </p:nvSpPr>
        <p:spPr>
          <a:xfrm>
            <a:off x="9424760" y="0"/>
            <a:ext cx="27672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0F3E4E-A90D-9C49-8A7A-34E7DB7197BF}"/>
              </a:ext>
            </a:extLst>
          </p:cNvPr>
          <p:cNvSpPr/>
          <p:nvPr userDrawn="1"/>
        </p:nvSpPr>
        <p:spPr>
          <a:xfrm>
            <a:off x="2" y="0"/>
            <a:ext cx="9424757" cy="6858000"/>
          </a:xfrm>
          <a:custGeom>
            <a:avLst/>
            <a:gdLst>
              <a:gd name="connsiteX0" fmla="*/ 0 w 7393956"/>
              <a:gd name="connsiteY0" fmla="*/ 0 h 5143500"/>
              <a:gd name="connsiteX1" fmla="*/ 6506492 w 7393956"/>
              <a:gd name="connsiteY1" fmla="*/ 0 h 5143500"/>
              <a:gd name="connsiteX2" fmla="*/ 6528104 w 7393956"/>
              <a:gd name="connsiteY2" fmla="*/ 29400 h 5143500"/>
              <a:gd name="connsiteX3" fmla="*/ 6549483 w 7393956"/>
              <a:gd name="connsiteY3" fmla="*/ 58980 h 5143500"/>
              <a:gd name="connsiteX4" fmla="*/ 6570630 w 7393956"/>
              <a:gd name="connsiteY4" fmla="*/ 88738 h 5143500"/>
              <a:gd name="connsiteX5" fmla="*/ 6591542 w 7393956"/>
              <a:gd name="connsiteY5" fmla="*/ 118673 h 5143500"/>
              <a:gd name="connsiteX6" fmla="*/ 6612217 w 7393956"/>
              <a:gd name="connsiteY6" fmla="*/ 148782 h 5143500"/>
              <a:gd name="connsiteX7" fmla="*/ 6632656 w 7393956"/>
              <a:gd name="connsiteY7" fmla="*/ 179066 h 5143500"/>
              <a:gd name="connsiteX8" fmla="*/ 6652856 w 7393956"/>
              <a:gd name="connsiteY8" fmla="*/ 209522 h 5143500"/>
              <a:gd name="connsiteX9" fmla="*/ 6672816 w 7393956"/>
              <a:gd name="connsiteY9" fmla="*/ 240150 h 5143500"/>
              <a:gd name="connsiteX10" fmla="*/ 6692535 w 7393956"/>
              <a:gd name="connsiteY10" fmla="*/ 270947 h 5143500"/>
              <a:gd name="connsiteX11" fmla="*/ 6712011 w 7393956"/>
              <a:gd name="connsiteY11" fmla="*/ 301913 h 5143500"/>
              <a:gd name="connsiteX12" fmla="*/ 6731243 w 7393956"/>
              <a:gd name="connsiteY12" fmla="*/ 333047 h 5143500"/>
              <a:gd name="connsiteX13" fmla="*/ 6750229 w 7393956"/>
              <a:gd name="connsiteY13" fmla="*/ 364346 h 5143500"/>
              <a:gd name="connsiteX14" fmla="*/ 6768969 w 7393956"/>
              <a:gd name="connsiteY14" fmla="*/ 395810 h 5143500"/>
              <a:gd name="connsiteX15" fmla="*/ 6787461 w 7393956"/>
              <a:gd name="connsiteY15" fmla="*/ 427437 h 5143500"/>
              <a:gd name="connsiteX16" fmla="*/ 6805704 w 7393956"/>
              <a:gd name="connsiteY16" fmla="*/ 459227 h 5143500"/>
              <a:gd name="connsiteX17" fmla="*/ 6823697 w 7393956"/>
              <a:gd name="connsiteY17" fmla="*/ 491176 h 5143500"/>
              <a:gd name="connsiteX18" fmla="*/ 6841437 w 7393956"/>
              <a:gd name="connsiteY18" fmla="*/ 523285 h 5143500"/>
              <a:gd name="connsiteX19" fmla="*/ 6858923 w 7393956"/>
              <a:gd name="connsiteY19" fmla="*/ 555552 h 5143500"/>
              <a:gd name="connsiteX20" fmla="*/ 6876155 w 7393956"/>
              <a:gd name="connsiteY20" fmla="*/ 587975 h 5143500"/>
              <a:gd name="connsiteX21" fmla="*/ 6893131 w 7393956"/>
              <a:gd name="connsiteY21" fmla="*/ 620555 h 5143500"/>
              <a:gd name="connsiteX22" fmla="*/ 6909849 w 7393956"/>
              <a:gd name="connsiteY22" fmla="*/ 653287 h 5143500"/>
              <a:gd name="connsiteX23" fmla="*/ 6926309 w 7393956"/>
              <a:gd name="connsiteY23" fmla="*/ 686172 h 5143500"/>
              <a:gd name="connsiteX24" fmla="*/ 6942509 w 7393956"/>
              <a:gd name="connsiteY24" fmla="*/ 719209 h 5143500"/>
              <a:gd name="connsiteX25" fmla="*/ 6958446 w 7393956"/>
              <a:gd name="connsiteY25" fmla="*/ 752396 h 5143500"/>
              <a:gd name="connsiteX26" fmla="*/ 6974123 w 7393956"/>
              <a:gd name="connsiteY26" fmla="*/ 785731 h 5143500"/>
              <a:gd name="connsiteX27" fmla="*/ 6989534 w 7393956"/>
              <a:gd name="connsiteY27" fmla="*/ 819213 h 5143500"/>
              <a:gd name="connsiteX28" fmla="*/ 7004679 w 7393956"/>
              <a:gd name="connsiteY28" fmla="*/ 852841 h 5143500"/>
              <a:gd name="connsiteX29" fmla="*/ 7019559 w 7393956"/>
              <a:gd name="connsiteY29" fmla="*/ 886614 h 5143500"/>
              <a:gd name="connsiteX30" fmla="*/ 7034170 w 7393956"/>
              <a:gd name="connsiteY30" fmla="*/ 920530 h 5143500"/>
              <a:gd name="connsiteX31" fmla="*/ 7048512 w 7393956"/>
              <a:gd name="connsiteY31" fmla="*/ 954588 h 5143500"/>
              <a:gd name="connsiteX32" fmla="*/ 7062582 w 7393956"/>
              <a:gd name="connsiteY32" fmla="*/ 988787 h 5143500"/>
              <a:gd name="connsiteX33" fmla="*/ 7076382 w 7393956"/>
              <a:gd name="connsiteY33" fmla="*/ 1023125 h 5143500"/>
              <a:gd name="connsiteX34" fmla="*/ 7089907 w 7393956"/>
              <a:gd name="connsiteY34" fmla="*/ 1057601 h 5143500"/>
              <a:gd name="connsiteX35" fmla="*/ 7103157 w 7393956"/>
              <a:gd name="connsiteY35" fmla="*/ 1092212 h 5143500"/>
              <a:gd name="connsiteX36" fmla="*/ 7116132 w 7393956"/>
              <a:gd name="connsiteY36" fmla="*/ 1126961 h 5143500"/>
              <a:gd name="connsiteX37" fmla="*/ 7128829 w 7393956"/>
              <a:gd name="connsiteY37" fmla="*/ 1161842 h 5143500"/>
              <a:gd name="connsiteX38" fmla="*/ 7141247 w 7393956"/>
              <a:gd name="connsiteY38" fmla="*/ 1196856 h 5143500"/>
              <a:gd name="connsiteX39" fmla="*/ 7153385 w 7393956"/>
              <a:gd name="connsiteY39" fmla="*/ 1232001 h 5143500"/>
              <a:gd name="connsiteX40" fmla="*/ 7165241 w 7393956"/>
              <a:gd name="connsiteY40" fmla="*/ 1267277 h 5143500"/>
              <a:gd name="connsiteX41" fmla="*/ 7176815 w 7393956"/>
              <a:gd name="connsiteY41" fmla="*/ 1302680 h 5143500"/>
              <a:gd name="connsiteX42" fmla="*/ 7188104 w 7393956"/>
              <a:gd name="connsiteY42" fmla="*/ 1338211 h 5143500"/>
              <a:gd name="connsiteX43" fmla="*/ 7199108 w 7393956"/>
              <a:gd name="connsiteY43" fmla="*/ 1373868 h 5143500"/>
              <a:gd name="connsiteX44" fmla="*/ 7209824 w 7393956"/>
              <a:gd name="connsiteY44" fmla="*/ 1409650 h 5143500"/>
              <a:gd name="connsiteX45" fmla="*/ 7220253 w 7393956"/>
              <a:gd name="connsiteY45" fmla="*/ 1445555 h 5143500"/>
              <a:gd name="connsiteX46" fmla="*/ 7230393 w 7393956"/>
              <a:gd name="connsiteY46" fmla="*/ 1481581 h 5143500"/>
              <a:gd name="connsiteX47" fmla="*/ 7240241 w 7393956"/>
              <a:gd name="connsiteY47" fmla="*/ 1517729 h 5143500"/>
              <a:gd name="connsiteX48" fmla="*/ 7249797 w 7393956"/>
              <a:gd name="connsiteY48" fmla="*/ 1553995 h 5143500"/>
              <a:gd name="connsiteX49" fmla="*/ 7259060 w 7393956"/>
              <a:gd name="connsiteY49" fmla="*/ 1590379 h 5143500"/>
              <a:gd name="connsiteX50" fmla="*/ 7268028 w 7393956"/>
              <a:gd name="connsiteY50" fmla="*/ 1626880 h 5143500"/>
              <a:gd name="connsiteX51" fmla="*/ 7276699 w 7393956"/>
              <a:gd name="connsiteY51" fmla="*/ 1663496 h 5143500"/>
              <a:gd name="connsiteX52" fmla="*/ 7285073 w 7393956"/>
              <a:gd name="connsiteY52" fmla="*/ 1700226 h 5143500"/>
              <a:gd name="connsiteX53" fmla="*/ 7293148 w 7393956"/>
              <a:gd name="connsiteY53" fmla="*/ 1737068 h 5143500"/>
              <a:gd name="connsiteX54" fmla="*/ 7300923 w 7393956"/>
              <a:gd name="connsiteY54" fmla="*/ 1774022 h 5143500"/>
              <a:gd name="connsiteX55" fmla="*/ 7308396 w 7393956"/>
              <a:gd name="connsiteY55" fmla="*/ 1811087 h 5143500"/>
              <a:gd name="connsiteX56" fmla="*/ 7315566 w 7393956"/>
              <a:gd name="connsiteY56" fmla="*/ 1848259 h 5143500"/>
              <a:gd name="connsiteX57" fmla="*/ 7322432 w 7393956"/>
              <a:gd name="connsiteY57" fmla="*/ 1885538 h 5143500"/>
              <a:gd name="connsiteX58" fmla="*/ 7328992 w 7393956"/>
              <a:gd name="connsiteY58" fmla="*/ 1922924 h 5143500"/>
              <a:gd name="connsiteX59" fmla="*/ 7335246 w 7393956"/>
              <a:gd name="connsiteY59" fmla="*/ 1960413 h 5143500"/>
              <a:gd name="connsiteX60" fmla="*/ 7341190 w 7393956"/>
              <a:gd name="connsiteY60" fmla="*/ 1998006 h 5143500"/>
              <a:gd name="connsiteX61" fmla="*/ 7346826 w 7393956"/>
              <a:gd name="connsiteY61" fmla="*/ 2035701 h 5143500"/>
              <a:gd name="connsiteX62" fmla="*/ 7352151 w 7393956"/>
              <a:gd name="connsiteY62" fmla="*/ 2073497 h 5143500"/>
              <a:gd name="connsiteX63" fmla="*/ 7357163 w 7393956"/>
              <a:gd name="connsiteY63" fmla="*/ 2111392 h 5143500"/>
              <a:gd name="connsiteX64" fmla="*/ 7361861 w 7393956"/>
              <a:gd name="connsiteY64" fmla="*/ 2149385 h 5143500"/>
              <a:gd name="connsiteX65" fmla="*/ 7366244 w 7393956"/>
              <a:gd name="connsiteY65" fmla="*/ 2187474 h 5143500"/>
              <a:gd name="connsiteX66" fmla="*/ 7370312 w 7393956"/>
              <a:gd name="connsiteY66" fmla="*/ 2225658 h 5143500"/>
              <a:gd name="connsiteX67" fmla="*/ 7374061 w 7393956"/>
              <a:gd name="connsiteY67" fmla="*/ 2263937 h 5143500"/>
              <a:gd name="connsiteX68" fmla="*/ 7377492 w 7393956"/>
              <a:gd name="connsiteY68" fmla="*/ 2302307 h 5143500"/>
              <a:gd name="connsiteX69" fmla="*/ 7380602 w 7393956"/>
              <a:gd name="connsiteY69" fmla="*/ 2340770 h 5143500"/>
              <a:gd name="connsiteX70" fmla="*/ 7383390 w 7393956"/>
              <a:gd name="connsiteY70" fmla="*/ 2379321 h 5143500"/>
              <a:gd name="connsiteX71" fmla="*/ 7385855 w 7393956"/>
              <a:gd name="connsiteY71" fmla="*/ 2417962 h 5143500"/>
              <a:gd name="connsiteX72" fmla="*/ 7387996 w 7393956"/>
              <a:gd name="connsiteY72" fmla="*/ 2456690 h 5143500"/>
              <a:gd name="connsiteX73" fmla="*/ 7389812 w 7393956"/>
              <a:gd name="connsiteY73" fmla="*/ 2495503 h 5143500"/>
              <a:gd name="connsiteX74" fmla="*/ 7391300 w 7393956"/>
              <a:gd name="connsiteY74" fmla="*/ 2534401 h 5143500"/>
              <a:gd name="connsiteX75" fmla="*/ 7392460 w 7393956"/>
              <a:gd name="connsiteY75" fmla="*/ 2573382 h 5143500"/>
              <a:gd name="connsiteX76" fmla="*/ 7393290 w 7393956"/>
              <a:gd name="connsiteY76" fmla="*/ 2612446 h 5143500"/>
              <a:gd name="connsiteX77" fmla="*/ 7393789 w 7393956"/>
              <a:gd name="connsiteY77" fmla="*/ 2651589 h 5143500"/>
              <a:gd name="connsiteX78" fmla="*/ 7393956 w 7393956"/>
              <a:gd name="connsiteY78" fmla="*/ 2690813 h 5143500"/>
              <a:gd name="connsiteX79" fmla="*/ 7393789 w 7393956"/>
              <a:gd name="connsiteY79" fmla="*/ 2730072 h 5143500"/>
              <a:gd name="connsiteX80" fmla="*/ 7393289 w 7393956"/>
              <a:gd name="connsiteY80" fmla="*/ 2769253 h 5143500"/>
              <a:gd name="connsiteX81" fmla="*/ 7392457 w 7393956"/>
              <a:gd name="connsiteY81" fmla="*/ 2808353 h 5143500"/>
              <a:gd name="connsiteX82" fmla="*/ 7391295 w 7393956"/>
              <a:gd name="connsiteY82" fmla="*/ 2847371 h 5143500"/>
              <a:gd name="connsiteX83" fmla="*/ 7389804 w 7393956"/>
              <a:gd name="connsiteY83" fmla="*/ 2886306 h 5143500"/>
              <a:gd name="connsiteX84" fmla="*/ 7387985 w 7393956"/>
              <a:gd name="connsiteY84" fmla="*/ 2925156 h 5143500"/>
              <a:gd name="connsiteX85" fmla="*/ 7385840 w 7393956"/>
              <a:gd name="connsiteY85" fmla="*/ 2963920 h 5143500"/>
              <a:gd name="connsiteX86" fmla="*/ 7383370 w 7393956"/>
              <a:gd name="connsiteY86" fmla="*/ 3002596 h 5143500"/>
              <a:gd name="connsiteX87" fmla="*/ 7380576 w 7393956"/>
              <a:gd name="connsiteY87" fmla="*/ 3041184 h 5143500"/>
              <a:gd name="connsiteX88" fmla="*/ 7377460 w 7393956"/>
              <a:gd name="connsiteY88" fmla="*/ 3079682 h 5143500"/>
              <a:gd name="connsiteX89" fmla="*/ 7374023 w 7393956"/>
              <a:gd name="connsiteY89" fmla="*/ 3118088 h 5143500"/>
              <a:gd name="connsiteX90" fmla="*/ 7370266 w 7393956"/>
              <a:gd name="connsiteY90" fmla="*/ 3156402 h 5143500"/>
              <a:gd name="connsiteX91" fmla="*/ 7366191 w 7393956"/>
              <a:gd name="connsiteY91" fmla="*/ 3194621 h 5143500"/>
              <a:gd name="connsiteX92" fmla="*/ 7361800 w 7393956"/>
              <a:gd name="connsiteY92" fmla="*/ 3232745 h 5143500"/>
              <a:gd name="connsiteX93" fmla="*/ 7357092 w 7393956"/>
              <a:gd name="connsiteY93" fmla="*/ 3270773 h 5143500"/>
              <a:gd name="connsiteX94" fmla="*/ 7352071 w 7393956"/>
              <a:gd name="connsiteY94" fmla="*/ 3308702 h 5143500"/>
              <a:gd name="connsiteX95" fmla="*/ 7346736 w 7393956"/>
              <a:gd name="connsiteY95" fmla="*/ 3346532 h 5143500"/>
              <a:gd name="connsiteX96" fmla="*/ 7341090 w 7393956"/>
              <a:gd name="connsiteY96" fmla="*/ 3384261 h 5143500"/>
              <a:gd name="connsiteX97" fmla="*/ 7335134 w 7393956"/>
              <a:gd name="connsiteY97" fmla="*/ 3421889 h 5143500"/>
              <a:gd name="connsiteX98" fmla="*/ 7328869 w 7393956"/>
              <a:gd name="connsiteY98" fmla="*/ 3459412 h 5143500"/>
              <a:gd name="connsiteX99" fmla="*/ 7322296 w 7393956"/>
              <a:gd name="connsiteY99" fmla="*/ 3496831 h 5143500"/>
              <a:gd name="connsiteX100" fmla="*/ 7315417 w 7393956"/>
              <a:gd name="connsiteY100" fmla="*/ 3534144 h 5143500"/>
              <a:gd name="connsiteX101" fmla="*/ 7308233 w 7393956"/>
              <a:gd name="connsiteY101" fmla="*/ 3571349 h 5143500"/>
              <a:gd name="connsiteX102" fmla="*/ 7300746 w 7393956"/>
              <a:gd name="connsiteY102" fmla="*/ 3608446 h 5143500"/>
              <a:gd name="connsiteX103" fmla="*/ 7292957 w 7393956"/>
              <a:gd name="connsiteY103" fmla="*/ 3645432 h 5143500"/>
              <a:gd name="connsiteX104" fmla="*/ 7284867 w 7393956"/>
              <a:gd name="connsiteY104" fmla="*/ 3682307 h 5143500"/>
              <a:gd name="connsiteX105" fmla="*/ 7276477 w 7393956"/>
              <a:gd name="connsiteY105" fmla="*/ 3719069 h 5143500"/>
              <a:gd name="connsiteX106" fmla="*/ 7267790 w 7393956"/>
              <a:gd name="connsiteY106" fmla="*/ 3755717 h 5143500"/>
              <a:gd name="connsiteX107" fmla="*/ 7258806 w 7393956"/>
              <a:gd name="connsiteY107" fmla="*/ 3792250 h 5143500"/>
              <a:gd name="connsiteX108" fmla="*/ 7249526 w 7393956"/>
              <a:gd name="connsiteY108" fmla="*/ 3828665 h 5143500"/>
              <a:gd name="connsiteX109" fmla="*/ 7239952 w 7393956"/>
              <a:gd name="connsiteY109" fmla="*/ 3864963 h 5143500"/>
              <a:gd name="connsiteX110" fmla="*/ 7230086 w 7393956"/>
              <a:gd name="connsiteY110" fmla="*/ 3901141 h 5143500"/>
              <a:gd name="connsiteX111" fmla="*/ 7219928 w 7393956"/>
              <a:gd name="connsiteY111" fmla="*/ 3937198 h 5143500"/>
              <a:gd name="connsiteX112" fmla="*/ 7209480 w 7393956"/>
              <a:gd name="connsiteY112" fmla="*/ 3973133 h 5143500"/>
              <a:gd name="connsiteX113" fmla="*/ 7198743 w 7393956"/>
              <a:gd name="connsiteY113" fmla="*/ 4008945 h 5143500"/>
              <a:gd name="connsiteX114" fmla="*/ 7187719 w 7393956"/>
              <a:gd name="connsiteY114" fmla="*/ 4044632 h 5143500"/>
              <a:gd name="connsiteX115" fmla="*/ 7176409 w 7393956"/>
              <a:gd name="connsiteY115" fmla="*/ 4080192 h 5143500"/>
              <a:gd name="connsiteX116" fmla="*/ 7164815 w 7393956"/>
              <a:gd name="connsiteY116" fmla="*/ 4115625 h 5143500"/>
              <a:gd name="connsiteX117" fmla="*/ 7152936 w 7393956"/>
              <a:gd name="connsiteY117" fmla="*/ 4150929 h 5143500"/>
              <a:gd name="connsiteX118" fmla="*/ 7140777 w 7393956"/>
              <a:gd name="connsiteY118" fmla="*/ 4186103 h 5143500"/>
              <a:gd name="connsiteX119" fmla="*/ 7128336 w 7393956"/>
              <a:gd name="connsiteY119" fmla="*/ 4221146 h 5143500"/>
              <a:gd name="connsiteX120" fmla="*/ 7115616 w 7393956"/>
              <a:gd name="connsiteY120" fmla="*/ 4256055 h 5143500"/>
              <a:gd name="connsiteX121" fmla="*/ 7102619 w 7393956"/>
              <a:gd name="connsiteY121" fmla="*/ 4290830 h 5143500"/>
              <a:gd name="connsiteX122" fmla="*/ 7089344 w 7393956"/>
              <a:gd name="connsiteY122" fmla="*/ 4325471 h 5143500"/>
              <a:gd name="connsiteX123" fmla="*/ 7075794 w 7393956"/>
              <a:gd name="connsiteY123" fmla="*/ 4359974 h 5143500"/>
              <a:gd name="connsiteX124" fmla="*/ 7061971 w 7393956"/>
              <a:gd name="connsiteY124" fmla="*/ 4394338 h 5143500"/>
              <a:gd name="connsiteX125" fmla="*/ 7047875 w 7393956"/>
              <a:gd name="connsiteY125" fmla="*/ 4428563 h 5143500"/>
              <a:gd name="connsiteX126" fmla="*/ 7033508 w 7393956"/>
              <a:gd name="connsiteY126" fmla="*/ 4462647 h 5143500"/>
              <a:gd name="connsiteX127" fmla="*/ 7018870 w 7393956"/>
              <a:gd name="connsiteY127" fmla="*/ 4496589 h 5143500"/>
              <a:gd name="connsiteX128" fmla="*/ 7003965 w 7393956"/>
              <a:gd name="connsiteY128" fmla="*/ 4530388 h 5143500"/>
              <a:gd name="connsiteX129" fmla="*/ 6988792 w 7393956"/>
              <a:gd name="connsiteY129" fmla="*/ 4564041 h 5143500"/>
              <a:gd name="connsiteX130" fmla="*/ 6973353 w 7393956"/>
              <a:gd name="connsiteY130" fmla="*/ 4597549 h 5143500"/>
              <a:gd name="connsiteX131" fmla="*/ 6957650 w 7393956"/>
              <a:gd name="connsiteY131" fmla="*/ 4630908 h 5143500"/>
              <a:gd name="connsiteX132" fmla="*/ 6941684 w 7393956"/>
              <a:gd name="connsiteY132" fmla="*/ 4664119 h 5143500"/>
              <a:gd name="connsiteX133" fmla="*/ 6925455 w 7393956"/>
              <a:gd name="connsiteY133" fmla="*/ 4697180 h 5143500"/>
              <a:gd name="connsiteX134" fmla="*/ 6908967 w 7393956"/>
              <a:gd name="connsiteY134" fmla="*/ 4730089 h 5143500"/>
              <a:gd name="connsiteX135" fmla="*/ 6892220 w 7393956"/>
              <a:gd name="connsiteY135" fmla="*/ 4762844 h 5143500"/>
              <a:gd name="connsiteX136" fmla="*/ 6875214 w 7393956"/>
              <a:gd name="connsiteY136" fmla="*/ 4795446 h 5143500"/>
              <a:gd name="connsiteX137" fmla="*/ 6857952 w 7393956"/>
              <a:gd name="connsiteY137" fmla="*/ 4827893 h 5143500"/>
              <a:gd name="connsiteX138" fmla="*/ 6840435 w 7393956"/>
              <a:gd name="connsiteY138" fmla="*/ 4860182 h 5143500"/>
              <a:gd name="connsiteX139" fmla="*/ 6822664 w 7393956"/>
              <a:gd name="connsiteY139" fmla="*/ 4892312 h 5143500"/>
              <a:gd name="connsiteX140" fmla="*/ 6804641 w 7393956"/>
              <a:gd name="connsiteY140" fmla="*/ 4924283 h 5143500"/>
              <a:gd name="connsiteX141" fmla="*/ 6786367 w 7393956"/>
              <a:gd name="connsiteY141" fmla="*/ 4956094 h 5143500"/>
              <a:gd name="connsiteX142" fmla="*/ 6767843 w 7393956"/>
              <a:gd name="connsiteY142" fmla="*/ 4987742 h 5143500"/>
              <a:gd name="connsiteX143" fmla="*/ 6749071 w 7393956"/>
              <a:gd name="connsiteY143" fmla="*/ 5019226 h 5143500"/>
              <a:gd name="connsiteX144" fmla="*/ 6730051 w 7393956"/>
              <a:gd name="connsiteY144" fmla="*/ 5050545 h 5143500"/>
              <a:gd name="connsiteX145" fmla="*/ 6710787 w 7393956"/>
              <a:gd name="connsiteY145" fmla="*/ 5081698 h 5143500"/>
              <a:gd name="connsiteX146" fmla="*/ 6691277 w 7393956"/>
              <a:gd name="connsiteY146" fmla="*/ 5112683 h 5143500"/>
              <a:gd name="connsiteX147" fmla="*/ 6671525 w 7393956"/>
              <a:gd name="connsiteY147" fmla="*/ 5143500 h 5143500"/>
              <a:gd name="connsiteX148" fmla="*/ 0 w 7393956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393956" h="5143500">
                <a:moveTo>
                  <a:pt x="0" y="0"/>
                </a:moveTo>
                <a:lnTo>
                  <a:pt x="6506492" y="0"/>
                </a:lnTo>
                <a:lnTo>
                  <a:pt x="6528104" y="29400"/>
                </a:lnTo>
                <a:lnTo>
                  <a:pt x="6549483" y="58980"/>
                </a:lnTo>
                <a:lnTo>
                  <a:pt x="6570630" y="88738"/>
                </a:lnTo>
                <a:lnTo>
                  <a:pt x="6591542" y="118673"/>
                </a:lnTo>
                <a:lnTo>
                  <a:pt x="6612217" y="148782"/>
                </a:lnTo>
                <a:lnTo>
                  <a:pt x="6632656" y="179066"/>
                </a:lnTo>
                <a:lnTo>
                  <a:pt x="6652856" y="209522"/>
                </a:lnTo>
                <a:lnTo>
                  <a:pt x="6672816" y="240150"/>
                </a:lnTo>
                <a:lnTo>
                  <a:pt x="6692535" y="270947"/>
                </a:lnTo>
                <a:lnTo>
                  <a:pt x="6712011" y="301913"/>
                </a:lnTo>
                <a:lnTo>
                  <a:pt x="6731243" y="333047"/>
                </a:lnTo>
                <a:lnTo>
                  <a:pt x="6750229" y="364346"/>
                </a:lnTo>
                <a:lnTo>
                  <a:pt x="6768969" y="395810"/>
                </a:lnTo>
                <a:lnTo>
                  <a:pt x="6787461" y="427437"/>
                </a:lnTo>
                <a:lnTo>
                  <a:pt x="6805704" y="459227"/>
                </a:lnTo>
                <a:lnTo>
                  <a:pt x="6823697" y="491176"/>
                </a:lnTo>
                <a:lnTo>
                  <a:pt x="6841437" y="523285"/>
                </a:lnTo>
                <a:lnTo>
                  <a:pt x="6858923" y="555552"/>
                </a:lnTo>
                <a:lnTo>
                  <a:pt x="6876155" y="587975"/>
                </a:lnTo>
                <a:lnTo>
                  <a:pt x="6893131" y="620555"/>
                </a:lnTo>
                <a:lnTo>
                  <a:pt x="6909849" y="653287"/>
                </a:lnTo>
                <a:lnTo>
                  <a:pt x="6926309" y="686172"/>
                </a:lnTo>
                <a:lnTo>
                  <a:pt x="6942509" y="719209"/>
                </a:lnTo>
                <a:lnTo>
                  <a:pt x="6958446" y="752396"/>
                </a:lnTo>
                <a:lnTo>
                  <a:pt x="6974123" y="785731"/>
                </a:lnTo>
                <a:lnTo>
                  <a:pt x="6989534" y="819213"/>
                </a:lnTo>
                <a:lnTo>
                  <a:pt x="7004679" y="852841"/>
                </a:lnTo>
                <a:lnTo>
                  <a:pt x="7019559" y="886614"/>
                </a:lnTo>
                <a:lnTo>
                  <a:pt x="7034170" y="920530"/>
                </a:lnTo>
                <a:lnTo>
                  <a:pt x="7048512" y="954588"/>
                </a:lnTo>
                <a:lnTo>
                  <a:pt x="7062582" y="988787"/>
                </a:lnTo>
                <a:lnTo>
                  <a:pt x="7076382" y="1023125"/>
                </a:lnTo>
                <a:lnTo>
                  <a:pt x="7089907" y="1057601"/>
                </a:lnTo>
                <a:lnTo>
                  <a:pt x="7103157" y="1092212"/>
                </a:lnTo>
                <a:lnTo>
                  <a:pt x="7116132" y="1126961"/>
                </a:lnTo>
                <a:lnTo>
                  <a:pt x="7128829" y="1161842"/>
                </a:lnTo>
                <a:lnTo>
                  <a:pt x="7141247" y="1196856"/>
                </a:lnTo>
                <a:lnTo>
                  <a:pt x="7153385" y="1232001"/>
                </a:lnTo>
                <a:lnTo>
                  <a:pt x="7165241" y="1267277"/>
                </a:lnTo>
                <a:lnTo>
                  <a:pt x="7176815" y="1302680"/>
                </a:lnTo>
                <a:lnTo>
                  <a:pt x="7188104" y="1338211"/>
                </a:lnTo>
                <a:lnTo>
                  <a:pt x="7199108" y="1373868"/>
                </a:lnTo>
                <a:lnTo>
                  <a:pt x="7209824" y="1409650"/>
                </a:lnTo>
                <a:lnTo>
                  <a:pt x="7220253" y="1445555"/>
                </a:lnTo>
                <a:lnTo>
                  <a:pt x="7230393" y="1481581"/>
                </a:lnTo>
                <a:lnTo>
                  <a:pt x="7240241" y="1517729"/>
                </a:lnTo>
                <a:lnTo>
                  <a:pt x="7249797" y="1553995"/>
                </a:lnTo>
                <a:lnTo>
                  <a:pt x="7259060" y="1590379"/>
                </a:lnTo>
                <a:lnTo>
                  <a:pt x="7268028" y="1626880"/>
                </a:lnTo>
                <a:lnTo>
                  <a:pt x="7276699" y="1663496"/>
                </a:lnTo>
                <a:lnTo>
                  <a:pt x="7285073" y="1700226"/>
                </a:lnTo>
                <a:lnTo>
                  <a:pt x="7293148" y="1737068"/>
                </a:lnTo>
                <a:lnTo>
                  <a:pt x="7300923" y="1774022"/>
                </a:lnTo>
                <a:lnTo>
                  <a:pt x="7308396" y="1811087"/>
                </a:lnTo>
                <a:lnTo>
                  <a:pt x="7315566" y="1848259"/>
                </a:lnTo>
                <a:lnTo>
                  <a:pt x="7322432" y="1885538"/>
                </a:lnTo>
                <a:lnTo>
                  <a:pt x="7328992" y="1922924"/>
                </a:lnTo>
                <a:lnTo>
                  <a:pt x="7335246" y="1960413"/>
                </a:lnTo>
                <a:lnTo>
                  <a:pt x="7341190" y="1998006"/>
                </a:lnTo>
                <a:lnTo>
                  <a:pt x="7346826" y="2035701"/>
                </a:lnTo>
                <a:lnTo>
                  <a:pt x="7352151" y="2073497"/>
                </a:lnTo>
                <a:lnTo>
                  <a:pt x="7357163" y="2111392"/>
                </a:lnTo>
                <a:lnTo>
                  <a:pt x="7361861" y="2149385"/>
                </a:lnTo>
                <a:lnTo>
                  <a:pt x="7366244" y="2187474"/>
                </a:lnTo>
                <a:lnTo>
                  <a:pt x="7370312" y="2225658"/>
                </a:lnTo>
                <a:lnTo>
                  <a:pt x="7374061" y="2263937"/>
                </a:lnTo>
                <a:lnTo>
                  <a:pt x="7377492" y="2302307"/>
                </a:lnTo>
                <a:lnTo>
                  <a:pt x="7380602" y="2340770"/>
                </a:lnTo>
                <a:lnTo>
                  <a:pt x="7383390" y="2379321"/>
                </a:lnTo>
                <a:lnTo>
                  <a:pt x="7385855" y="2417962"/>
                </a:lnTo>
                <a:lnTo>
                  <a:pt x="7387996" y="2456690"/>
                </a:lnTo>
                <a:lnTo>
                  <a:pt x="7389812" y="2495503"/>
                </a:lnTo>
                <a:lnTo>
                  <a:pt x="7391300" y="2534401"/>
                </a:lnTo>
                <a:lnTo>
                  <a:pt x="7392460" y="2573382"/>
                </a:lnTo>
                <a:lnTo>
                  <a:pt x="7393290" y="2612446"/>
                </a:lnTo>
                <a:lnTo>
                  <a:pt x="7393789" y="2651589"/>
                </a:lnTo>
                <a:lnTo>
                  <a:pt x="7393956" y="2690813"/>
                </a:lnTo>
                <a:lnTo>
                  <a:pt x="7393789" y="2730072"/>
                </a:lnTo>
                <a:lnTo>
                  <a:pt x="7393289" y="2769253"/>
                </a:lnTo>
                <a:lnTo>
                  <a:pt x="7392457" y="2808353"/>
                </a:lnTo>
                <a:lnTo>
                  <a:pt x="7391295" y="2847371"/>
                </a:lnTo>
                <a:lnTo>
                  <a:pt x="7389804" y="2886306"/>
                </a:lnTo>
                <a:lnTo>
                  <a:pt x="7387985" y="2925156"/>
                </a:lnTo>
                <a:lnTo>
                  <a:pt x="7385840" y="2963920"/>
                </a:lnTo>
                <a:lnTo>
                  <a:pt x="7383370" y="3002596"/>
                </a:lnTo>
                <a:lnTo>
                  <a:pt x="7380576" y="3041184"/>
                </a:lnTo>
                <a:lnTo>
                  <a:pt x="7377460" y="3079682"/>
                </a:lnTo>
                <a:lnTo>
                  <a:pt x="7374023" y="3118088"/>
                </a:lnTo>
                <a:lnTo>
                  <a:pt x="7370266" y="3156402"/>
                </a:lnTo>
                <a:lnTo>
                  <a:pt x="7366191" y="3194621"/>
                </a:lnTo>
                <a:lnTo>
                  <a:pt x="7361800" y="3232745"/>
                </a:lnTo>
                <a:lnTo>
                  <a:pt x="7357092" y="3270773"/>
                </a:lnTo>
                <a:lnTo>
                  <a:pt x="7352071" y="3308702"/>
                </a:lnTo>
                <a:lnTo>
                  <a:pt x="7346736" y="3346532"/>
                </a:lnTo>
                <a:lnTo>
                  <a:pt x="7341090" y="3384261"/>
                </a:lnTo>
                <a:lnTo>
                  <a:pt x="7335134" y="3421889"/>
                </a:lnTo>
                <a:lnTo>
                  <a:pt x="7328869" y="3459412"/>
                </a:lnTo>
                <a:lnTo>
                  <a:pt x="7322296" y="3496831"/>
                </a:lnTo>
                <a:lnTo>
                  <a:pt x="7315417" y="3534144"/>
                </a:lnTo>
                <a:lnTo>
                  <a:pt x="7308233" y="3571349"/>
                </a:lnTo>
                <a:lnTo>
                  <a:pt x="7300746" y="3608446"/>
                </a:lnTo>
                <a:lnTo>
                  <a:pt x="7292957" y="3645432"/>
                </a:lnTo>
                <a:lnTo>
                  <a:pt x="7284867" y="3682307"/>
                </a:lnTo>
                <a:lnTo>
                  <a:pt x="7276477" y="3719069"/>
                </a:lnTo>
                <a:lnTo>
                  <a:pt x="7267790" y="3755717"/>
                </a:lnTo>
                <a:lnTo>
                  <a:pt x="7258806" y="3792250"/>
                </a:lnTo>
                <a:lnTo>
                  <a:pt x="7249526" y="3828665"/>
                </a:lnTo>
                <a:lnTo>
                  <a:pt x="7239952" y="3864963"/>
                </a:lnTo>
                <a:lnTo>
                  <a:pt x="7230086" y="3901141"/>
                </a:lnTo>
                <a:lnTo>
                  <a:pt x="7219928" y="3937198"/>
                </a:lnTo>
                <a:lnTo>
                  <a:pt x="7209480" y="3973133"/>
                </a:lnTo>
                <a:lnTo>
                  <a:pt x="7198743" y="4008945"/>
                </a:lnTo>
                <a:lnTo>
                  <a:pt x="7187719" y="4044632"/>
                </a:lnTo>
                <a:lnTo>
                  <a:pt x="7176409" y="4080192"/>
                </a:lnTo>
                <a:lnTo>
                  <a:pt x="7164815" y="4115625"/>
                </a:lnTo>
                <a:lnTo>
                  <a:pt x="7152936" y="4150929"/>
                </a:lnTo>
                <a:lnTo>
                  <a:pt x="7140777" y="4186103"/>
                </a:lnTo>
                <a:lnTo>
                  <a:pt x="7128336" y="4221146"/>
                </a:lnTo>
                <a:lnTo>
                  <a:pt x="7115616" y="4256055"/>
                </a:lnTo>
                <a:lnTo>
                  <a:pt x="7102619" y="4290830"/>
                </a:lnTo>
                <a:lnTo>
                  <a:pt x="7089344" y="4325471"/>
                </a:lnTo>
                <a:lnTo>
                  <a:pt x="7075794" y="4359974"/>
                </a:lnTo>
                <a:lnTo>
                  <a:pt x="7061971" y="4394338"/>
                </a:lnTo>
                <a:lnTo>
                  <a:pt x="7047875" y="4428563"/>
                </a:lnTo>
                <a:lnTo>
                  <a:pt x="7033508" y="4462647"/>
                </a:lnTo>
                <a:lnTo>
                  <a:pt x="7018870" y="4496589"/>
                </a:lnTo>
                <a:lnTo>
                  <a:pt x="7003965" y="4530388"/>
                </a:lnTo>
                <a:lnTo>
                  <a:pt x="6988792" y="4564041"/>
                </a:lnTo>
                <a:lnTo>
                  <a:pt x="6973353" y="4597549"/>
                </a:lnTo>
                <a:lnTo>
                  <a:pt x="6957650" y="4630908"/>
                </a:lnTo>
                <a:lnTo>
                  <a:pt x="6941684" y="4664119"/>
                </a:lnTo>
                <a:lnTo>
                  <a:pt x="6925455" y="4697180"/>
                </a:lnTo>
                <a:lnTo>
                  <a:pt x="6908967" y="4730089"/>
                </a:lnTo>
                <a:lnTo>
                  <a:pt x="6892220" y="4762844"/>
                </a:lnTo>
                <a:lnTo>
                  <a:pt x="6875214" y="4795446"/>
                </a:lnTo>
                <a:lnTo>
                  <a:pt x="6857952" y="4827893"/>
                </a:lnTo>
                <a:lnTo>
                  <a:pt x="6840435" y="4860182"/>
                </a:lnTo>
                <a:lnTo>
                  <a:pt x="6822664" y="4892312"/>
                </a:lnTo>
                <a:lnTo>
                  <a:pt x="6804641" y="4924283"/>
                </a:lnTo>
                <a:lnTo>
                  <a:pt x="6786367" y="4956094"/>
                </a:lnTo>
                <a:lnTo>
                  <a:pt x="6767843" y="4987742"/>
                </a:lnTo>
                <a:lnTo>
                  <a:pt x="6749071" y="5019226"/>
                </a:lnTo>
                <a:lnTo>
                  <a:pt x="6730051" y="5050545"/>
                </a:lnTo>
                <a:lnTo>
                  <a:pt x="6710787" y="5081698"/>
                </a:lnTo>
                <a:lnTo>
                  <a:pt x="6691277" y="5112683"/>
                </a:lnTo>
                <a:lnTo>
                  <a:pt x="667152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064E082-64B8-D444-9588-C3B795B80A76}"/>
              </a:ext>
            </a:extLst>
          </p:cNvPr>
          <p:cNvSpPr/>
          <p:nvPr userDrawn="1"/>
        </p:nvSpPr>
        <p:spPr>
          <a:xfrm>
            <a:off x="5931541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EAEC6B-C5B5-7A46-9417-E3996E4F2809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45A0C0-7874-3842-B063-7B752DF1A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endParaRPr lang="en-US" sz="1067">
              <a:solidFill>
                <a:schemeClr val="bg1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11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26F9E08C-391A-2342-94E5-36BFA0BF85EC}"/>
              </a:ext>
            </a:extLst>
          </p:cNvPr>
          <p:cNvSpPr/>
          <p:nvPr userDrawn="1"/>
        </p:nvSpPr>
        <p:spPr>
          <a:xfrm>
            <a:off x="8675568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7138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5F15D574-624F-6B49-88AB-BDBA803793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0B749A-79AE-5E40-94E2-90D518361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5615680-6F63-4946-BCBD-D568834A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755175B-79F9-284E-BB58-37C96DA7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165A3B0-651F-1047-937A-DD1FFB0F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FDD290-0EF0-7A43-8785-F74D86A0E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231C169-9A5E-544C-ADBB-5F9E4D69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4FE6C54-0F5A-B545-B311-00748133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3AEC48-AA9B-5647-9FA5-951550AE4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0E27DD-6053-3949-9708-FB6390B6572C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54113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26F9E08C-391A-2342-94E5-36BFA0BF85EC}"/>
              </a:ext>
            </a:extLst>
          </p:cNvPr>
          <p:cNvSpPr/>
          <p:nvPr userDrawn="1"/>
        </p:nvSpPr>
        <p:spPr>
          <a:xfrm>
            <a:off x="8675568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gradFill>
            <a:gsLst>
              <a:gs pos="20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18600000" scaled="0"/>
          </a:gra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7138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5F15D574-624F-6B49-88AB-BDBA803793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0B749A-79AE-5E40-94E2-90D518361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5615680-6F63-4946-BCBD-D568834A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755175B-79F9-284E-BB58-37C96DA7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165A3B0-651F-1047-937A-DD1FFB0F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FDD290-0EF0-7A43-8785-F74D86A0E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231C169-9A5E-544C-ADBB-5F9E4D69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4FE6C54-0F5A-B545-B311-00748133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3AEC48-AA9B-5647-9FA5-951550AE4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057900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/>
        </p:nvSpPr>
        <p:spPr bwMode="auto">
          <a:xfrm>
            <a:off x="8682569" y="0"/>
            <a:ext cx="3509433" cy="6858000"/>
          </a:xfrm>
          <a:custGeom>
            <a:avLst/>
            <a:gdLst>
              <a:gd name="T0" fmla="*/ 28765 w 3510279"/>
              <a:gd name="T1" fmla="*/ 39200 h 6858000"/>
              <a:gd name="T2" fmla="*/ 113201 w 3510279"/>
              <a:gd name="T3" fmla="*/ 158230 h 6858000"/>
              <a:gd name="T4" fmla="*/ 194810 w 3510279"/>
              <a:gd name="T5" fmla="*/ 279363 h 6858000"/>
              <a:gd name="T6" fmla="*/ 273545 w 3510279"/>
              <a:gd name="T7" fmla="*/ 402551 h 6858000"/>
              <a:gd name="T8" fmla="*/ 349357 w 3510279"/>
              <a:gd name="T9" fmla="*/ 527747 h 6858000"/>
              <a:gd name="T10" fmla="*/ 422199 w 3510279"/>
              <a:gd name="T11" fmla="*/ 654901 h 6858000"/>
              <a:gd name="T12" fmla="*/ 492021 w 3510279"/>
              <a:gd name="T13" fmla="*/ 783967 h 6858000"/>
              <a:gd name="T14" fmla="*/ 558776 w 3510279"/>
              <a:gd name="T15" fmla="*/ 914896 h 6858000"/>
              <a:gd name="T16" fmla="*/ 622416 w 3510279"/>
              <a:gd name="T17" fmla="*/ 1047641 h 6858000"/>
              <a:gd name="T18" fmla="*/ 682892 w 3510279"/>
              <a:gd name="T19" fmla="*/ 1182152 h 6858000"/>
              <a:gd name="T20" fmla="*/ 740156 w 3510279"/>
              <a:gd name="T21" fmla="*/ 1318382 h 6858000"/>
              <a:gd name="T22" fmla="*/ 794161 w 3510279"/>
              <a:gd name="T23" fmla="*/ 1456283 h 6858000"/>
              <a:gd name="T24" fmla="*/ 844858 w 3510279"/>
              <a:gd name="T25" fmla="*/ 1595808 h 6858000"/>
              <a:gd name="T26" fmla="*/ 892199 w 3510279"/>
              <a:gd name="T27" fmla="*/ 1736907 h 6858000"/>
              <a:gd name="T28" fmla="*/ 936135 w 3510279"/>
              <a:gd name="T29" fmla="*/ 1879533 h 6858000"/>
              <a:gd name="T30" fmla="*/ 976620 w 3510279"/>
              <a:gd name="T31" fmla="*/ 2023638 h 6858000"/>
              <a:gd name="T32" fmla="*/ 1013604 w 3510279"/>
              <a:gd name="T33" fmla="*/ 2169173 h 6858000"/>
              <a:gd name="T34" fmla="*/ 1047039 w 3510279"/>
              <a:gd name="T35" fmla="*/ 2316091 h 6858000"/>
              <a:gd name="T36" fmla="*/ 1076877 w 3510279"/>
              <a:gd name="T37" fmla="*/ 2464345 h 6858000"/>
              <a:gd name="T38" fmla="*/ 1103071 w 3510279"/>
              <a:gd name="T39" fmla="*/ 2613884 h 6858000"/>
              <a:gd name="T40" fmla="*/ 1125571 w 3510279"/>
              <a:gd name="T41" fmla="*/ 2764663 h 6858000"/>
              <a:gd name="T42" fmla="*/ 1144330 w 3510279"/>
              <a:gd name="T43" fmla="*/ 2916632 h 6858000"/>
              <a:gd name="T44" fmla="*/ 1159300 w 3510279"/>
              <a:gd name="T45" fmla="*/ 3069743 h 6858000"/>
              <a:gd name="T46" fmla="*/ 1170432 w 3510279"/>
              <a:gd name="T47" fmla="*/ 3223949 h 6858000"/>
              <a:gd name="T48" fmla="*/ 1177679 w 3510279"/>
              <a:gd name="T49" fmla="*/ 3379201 h 6858000"/>
              <a:gd name="T50" fmla="*/ 1180992 w 3510279"/>
              <a:gd name="T51" fmla="*/ 3535452 h 6858000"/>
              <a:gd name="T52" fmla="*/ 1180326 w 3510279"/>
              <a:gd name="T53" fmla="*/ 3692337 h 6858000"/>
              <a:gd name="T54" fmla="*/ 1175688 w 3510279"/>
              <a:gd name="T55" fmla="*/ 3848408 h 6858000"/>
              <a:gd name="T56" fmla="*/ 1167124 w 3510279"/>
              <a:gd name="T57" fmla="*/ 4003461 h 6858000"/>
              <a:gd name="T58" fmla="*/ 1154683 w 3510279"/>
              <a:gd name="T59" fmla="*/ 4157451 h 6858000"/>
              <a:gd name="T60" fmla="*/ 1138414 w 3510279"/>
              <a:gd name="T61" fmla="*/ 4310327 h 6858000"/>
              <a:gd name="T62" fmla="*/ 1118364 w 3510279"/>
              <a:gd name="T63" fmla="*/ 4462043 h 6858000"/>
              <a:gd name="T64" fmla="*/ 1094583 w 3510279"/>
              <a:gd name="T65" fmla="*/ 4612549 h 6858000"/>
              <a:gd name="T66" fmla="*/ 1067117 w 3510279"/>
              <a:gd name="T67" fmla="*/ 4761799 h 6858000"/>
              <a:gd name="T68" fmla="*/ 1036017 w 3510279"/>
              <a:gd name="T69" fmla="*/ 4909742 h 6858000"/>
              <a:gd name="T70" fmla="*/ 1001329 w 3510279"/>
              <a:gd name="T71" fmla="*/ 5056333 h 6858000"/>
              <a:gd name="T72" fmla="*/ 963103 w 3510279"/>
              <a:gd name="T73" fmla="*/ 5201521 h 6858000"/>
              <a:gd name="T74" fmla="*/ 921386 w 3510279"/>
              <a:gd name="T75" fmla="*/ 5345260 h 6858000"/>
              <a:gd name="T76" fmla="*/ 876227 w 3510279"/>
              <a:gd name="T77" fmla="*/ 5487500 h 6858000"/>
              <a:gd name="T78" fmla="*/ 827674 w 3510279"/>
              <a:gd name="T79" fmla="*/ 5628194 h 6858000"/>
              <a:gd name="T80" fmla="*/ 775776 w 3510279"/>
              <a:gd name="T81" fmla="*/ 5767294 h 6858000"/>
              <a:gd name="T82" fmla="*/ 720580 w 3510279"/>
              <a:gd name="T83" fmla="*/ 5904751 h 6858000"/>
              <a:gd name="T84" fmla="*/ 662136 w 3510279"/>
              <a:gd name="T85" fmla="*/ 6040517 h 6858000"/>
              <a:gd name="T86" fmla="*/ 600491 w 3510279"/>
              <a:gd name="T87" fmla="*/ 6174544 h 6858000"/>
              <a:gd name="T88" fmla="*/ 535694 w 3510279"/>
              <a:gd name="T89" fmla="*/ 6306785 h 6858000"/>
              <a:gd name="T90" fmla="*/ 467793 w 3510279"/>
              <a:gd name="T91" fmla="*/ 6437190 h 6858000"/>
              <a:gd name="T92" fmla="*/ 396836 w 3510279"/>
              <a:gd name="T93" fmla="*/ 6565711 h 6858000"/>
              <a:gd name="T94" fmla="*/ 322872 w 3510279"/>
              <a:gd name="T95" fmla="*/ 6692301 h 6858000"/>
              <a:gd name="T96" fmla="*/ 245949 w 3510279"/>
              <a:gd name="T97" fmla="*/ 6816911 h 6858000"/>
              <a:gd name="T98" fmla="*/ 3510175 w 3510279"/>
              <a:gd name="T9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61605A-E173-4346-969F-CD39A4780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57202"/>
            <a:ext cx="4887827" cy="2184399"/>
          </a:xfrm>
          <a:ln>
            <a:noFill/>
          </a:ln>
        </p:spPr>
        <p:txBody>
          <a:bodyPr/>
          <a:lstStyle>
            <a:lvl1pPr>
              <a:lnSpc>
                <a:spcPts val="32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2DF283-4907-4779-AA4B-F4A21739DE1F}"/>
              </a:ext>
            </a:extLst>
          </p:cNvPr>
          <p:cNvGrpSpPr/>
          <p:nvPr userDrawn="1"/>
        </p:nvGrpSpPr>
        <p:grpSpPr>
          <a:xfrm>
            <a:off x="10464801" y="6266524"/>
            <a:ext cx="1104831" cy="333720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F67239D6-D107-4907-A068-CFB88FBE2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CB7019CB-FFE0-466E-B0AB-20061AEE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7048C853-F24B-4763-8C89-79CEFF3C9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4AD630F7-73B9-417E-81F3-59DE70D4E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0AAD66C-7A26-4762-9540-2C4588713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6F1F7C28-9870-4750-9277-541A6CB9A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E99E7D91-2AD6-4CAF-AC74-939C89B74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A3954E8F-EED3-40AE-AA28-5AB7285F8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87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/>
        </p:nvSpPr>
        <p:spPr bwMode="auto">
          <a:xfrm rot="10800000">
            <a:off x="-4" y="0"/>
            <a:ext cx="4080591" cy="6858000"/>
          </a:xfrm>
          <a:custGeom>
            <a:avLst/>
            <a:gdLst>
              <a:gd name="T0" fmla="*/ 28765 w 3510279"/>
              <a:gd name="T1" fmla="*/ 39200 h 6858000"/>
              <a:gd name="T2" fmla="*/ 113201 w 3510279"/>
              <a:gd name="T3" fmla="*/ 158230 h 6858000"/>
              <a:gd name="T4" fmla="*/ 194810 w 3510279"/>
              <a:gd name="T5" fmla="*/ 279363 h 6858000"/>
              <a:gd name="T6" fmla="*/ 273545 w 3510279"/>
              <a:gd name="T7" fmla="*/ 402551 h 6858000"/>
              <a:gd name="T8" fmla="*/ 349357 w 3510279"/>
              <a:gd name="T9" fmla="*/ 527747 h 6858000"/>
              <a:gd name="T10" fmla="*/ 422199 w 3510279"/>
              <a:gd name="T11" fmla="*/ 654901 h 6858000"/>
              <a:gd name="T12" fmla="*/ 492021 w 3510279"/>
              <a:gd name="T13" fmla="*/ 783967 h 6858000"/>
              <a:gd name="T14" fmla="*/ 558776 w 3510279"/>
              <a:gd name="T15" fmla="*/ 914896 h 6858000"/>
              <a:gd name="T16" fmla="*/ 622416 w 3510279"/>
              <a:gd name="T17" fmla="*/ 1047641 h 6858000"/>
              <a:gd name="T18" fmla="*/ 682892 w 3510279"/>
              <a:gd name="T19" fmla="*/ 1182152 h 6858000"/>
              <a:gd name="T20" fmla="*/ 740156 w 3510279"/>
              <a:gd name="T21" fmla="*/ 1318382 h 6858000"/>
              <a:gd name="T22" fmla="*/ 794161 w 3510279"/>
              <a:gd name="T23" fmla="*/ 1456283 h 6858000"/>
              <a:gd name="T24" fmla="*/ 844858 w 3510279"/>
              <a:gd name="T25" fmla="*/ 1595808 h 6858000"/>
              <a:gd name="T26" fmla="*/ 892199 w 3510279"/>
              <a:gd name="T27" fmla="*/ 1736907 h 6858000"/>
              <a:gd name="T28" fmla="*/ 936135 w 3510279"/>
              <a:gd name="T29" fmla="*/ 1879533 h 6858000"/>
              <a:gd name="T30" fmla="*/ 976620 w 3510279"/>
              <a:gd name="T31" fmla="*/ 2023638 h 6858000"/>
              <a:gd name="T32" fmla="*/ 1013604 w 3510279"/>
              <a:gd name="T33" fmla="*/ 2169173 h 6858000"/>
              <a:gd name="T34" fmla="*/ 1047039 w 3510279"/>
              <a:gd name="T35" fmla="*/ 2316091 h 6858000"/>
              <a:gd name="T36" fmla="*/ 1076877 w 3510279"/>
              <a:gd name="T37" fmla="*/ 2464345 h 6858000"/>
              <a:gd name="T38" fmla="*/ 1103071 w 3510279"/>
              <a:gd name="T39" fmla="*/ 2613884 h 6858000"/>
              <a:gd name="T40" fmla="*/ 1125571 w 3510279"/>
              <a:gd name="T41" fmla="*/ 2764663 h 6858000"/>
              <a:gd name="T42" fmla="*/ 1144330 w 3510279"/>
              <a:gd name="T43" fmla="*/ 2916632 h 6858000"/>
              <a:gd name="T44" fmla="*/ 1159300 w 3510279"/>
              <a:gd name="T45" fmla="*/ 3069743 h 6858000"/>
              <a:gd name="T46" fmla="*/ 1170432 w 3510279"/>
              <a:gd name="T47" fmla="*/ 3223949 h 6858000"/>
              <a:gd name="T48" fmla="*/ 1177679 w 3510279"/>
              <a:gd name="T49" fmla="*/ 3379201 h 6858000"/>
              <a:gd name="T50" fmla="*/ 1180992 w 3510279"/>
              <a:gd name="T51" fmla="*/ 3535452 h 6858000"/>
              <a:gd name="T52" fmla="*/ 1180326 w 3510279"/>
              <a:gd name="T53" fmla="*/ 3692337 h 6858000"/>
              <a:gd name="T54" fmla="*/ 1175688 w 3510279"/>
              <a:gd name="T55" fmla="*/ 3848408 h 6858000"/>
              <a:gd name="T56" fmla="*/ 1167124 w 3510279"/>
              <a:gd name="T57" fmla="*/ 4003461 h 6858000"/>
              <a:gd name="T58" fmla="*/ 1154683 w 3510279"/>
              <a:gd name="T59" fmla="*/ 4157451 h 6858000"/>
              <a:gd name="T60" fmla="*/ 1138414 w 3510279"/>
              <a:gd name="T61" fmla="*/ 4310327 h 6858000"/>
              <a:gd name="T62" fmla="*/ 1118364 w 3510279"/>
              <a:gd name="T63" fmla="*/ 4462043 h 6858000"/>
              <a:gd name="T64" fmla="*/ 1094583 w 3510279"/>
              <a:gd name="T65" fmla="*/ 4612549 h 6858000"/>
              <a:gd name="T66" fmla="*/ 1067117 w 3510279"/>
              <a:gd name="T67" fmla="*/ 4761799 h 6858000"/>
              <a:gd name="T68" fmla="*/ 1036017 w 3510279"/>
              <a:gd name="T69" fmla="*/ 4909742 h 6858000"/>
              <a:gd name="T70" fmla="*/ 1001329 w 3510279"/>
              <a:gd name="T71" fmla="*/ 5056333 h 6858000"/>
              <a:gd name="T72" fmla="*/ 963103 w 3510279"/>
              <a:gd name="T73" fmla="*/ 5201521 h 6858000"/>
              <a:gd name="T74" fmla="*/ 921386 w 3510279"/>
              <a:gd name="T75" fmla="*/ 5345260 h 6858000"/>
              <a:gd name="T76" fmla="*/ 876227 w 3510279"/>
              <a:gd name="T77" fmla="*/ 5487500 h 6858000"/>
              <a:gd name="T78" fmla="*/ 827674 w 3510279"/>
              <a:gd name="T79" fmla="*/ 5628194 h 6858000"/>
              <a:gd name="T80" fmla="*/ 775776 w 3510279"/>
              <a:gd name="T81" fmla="*/ 5767294 h 6858000"/>
              <a:gd name="T82" fmla="*/ 720580 w 3510279"/>
              <a:gd name="T83" fmla="*/ 5904751 h 6858000"/>
              <a:gd name="T84" fmla="*/ 662136 w 3510279"/>
              <a:gd name="T85" fmla="*/ 6040517 h 6858000"/>
              <a:gd name="T86" fmla="*/ 600491 w 3510279"/>
              <a:gd name="T87" fmla="*/ 6174544 h 6858000"/>
              <a:gd name="T88" fmla="*/ 535694 w 3510279"/>
              <a:gd name="T89" fmla="*/ 6306785 h 6858000"/>
              <a:gd name="T90" fmla="*/ 467793 w 3510279"/>
              <a:gd name="T91" fmla="*/ 6437190 h 6858000"/>
              <a:gd name="T92" fmla="*/ 396836 w 3510279"/>
              <a:gd name="T93" fmla="*/ 6565711 h 6858000"/>
              <a:gd name="T94" fmla="*/ 322872 w 3510279"/>
              <a:gd name="T95" fmla="*/ 6692301 h 6858000"/>
              <a:gd name="T96" fmla="*/ 245949 w 3510279"/>
              <a:gd name="T97" fmla="*/ 6816911 h 6858000"/>
              <a:gd name="T98" fmla="*/ 3510175 w 3510279"/>
              <a:gd name="T9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1DF17D-1FA3-CF41-9105-7EDA70C5CD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359" y="2694517"/>
            <a:ext cx="1286933" cy="259675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40FDD-8091-854C-8002-F9D68D6CE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951" y="4163487"/>
            <a:ext cx="1949749" cy="27699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D8716E-3B75-B44C-B3FA-14F7007B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" r="34320" b="9384"/>
          <a:stretch/>
        </p:blipFill>
        <p:spPr>
          <a:xfrm>
            <a:off x="6669984" y="1"/>
            <a:ext cx="5520265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7F76FE-B538-D04D-AC92-4339CEFFF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450" y="1613607"/>
            <a:ext cx="2721327" cy="215444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4DEFEF-877C-454B-A3DA-D9735E21A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0" y="2113015"/>
            <a:ext cx="2721327" cy="146280"/>
          </a:xfrm>
        </p:spPr>
        <p:txBody>
          <a:bodyPr/>
          <a:lstStyle>
            <a:lvl1pPr marL="137157" indent="-137157">
              <a:spcAft>
                <a:spcPts val="600"/>
              </a:spcAft>
              <a:buFont typeface="Arial" panose="020B0604020202020204" pitchFamily="34" charset="0"/>
              <a:buChar char="•"/>
              <a:defRPr sz="951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4E2F1C77-0AE1-E54A-8F06-ADD405B51C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78046" y="1613607"/>
            <a:ext cx="3917247" cy="215444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39D4274-211A-7F4B-A6B4-D52D0D6C6B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8045" y="2113017"/>
            <a:ext cx="3917247" cy="14628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951"/>
            </a:lvl1pPr>
          </a:lstStyle>
          <a:p>
            <a:pPr lvl="0"/>
            <a:r>
              <a:rPr lang="en-US"/>
              <a:t>Insert text</a:t>
            </a:r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08D9A157-284D-544B-BF49-9F59323D644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4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2205034-C0DC-CB41-8119-3076FE92A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9F66659B-C929-B04C-B911-7134513A4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C1931508-5EFB-804C-9D9F-28F13D7E9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0ED8560E-E0C2-BE40-B9FB-EB032C5E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8CF76D7B-FCF3-B640-93B0-5A49F8E89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9F87178B-E00F-9F44-9A56-C1C6D7106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472ED63E-2C5F-104A-856E-1C1F784C6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7A1763EC-8D7E-964C-A7F3-E66C1BBEF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2508A57-0200-43EB-9CCB-A8C05E8D127D}"/>
              </a:ext>
            </a:extLst>
          </p:cNvPr>
          <p:cNvSpPr/>
          <p:nvPr userDrawn="1"/>
        </p:nvSpPr>
        <p:spPr>
          <a:xfrm>
            <a:off x="589696" y="6488506"/>
            <a:ext cx="996294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 eaLnBrk="0" hangingPunct="0"/>
            <a:r>
              <a:rPr lang="en-US" sz="1200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endParaRPr lang="en-US" sz="1200">
              <a:solidFill>
                <a:schemeClr val="bg1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90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528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C0594-A813-4AA3-9282-2D9C7AA1C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6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F187-DD69-411B-A651-134EE5455C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74A2-5132-457C-91A0-9237B14E56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0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74A2-5132-457C-91A0-9237B14E56EE}" type="datetime1">
              <a:rPr lang="en-US" smtClean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9A52D-4839-41ED-A857-8C37BCA57CA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2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C27466B-F642-42CD-9B1E-B2369CD9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041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DF8879E-0A7C-4B85-AE06-049BC9EDDB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9F3229F4-EC02-4D7D-B55F-1AC72A6C6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81BD987D-33C7-449C-A493-427D9016D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ED749D4-F8FB-4C99-ABB2-ECD303D00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E3ADE1E-7292-4BAF-84F6-A6145EE2B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0ECD604-5F3D-4E41-86A6-939C3C1A1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41C3060-61A6-468F-8D30-980776AB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5A26C0D-8656-46E1-BEF3-25A2CAFD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C7EAE0C-88EE-486D-A985-BA2319009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5EB987A-C9BE-4D4E-A450-A505B007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73866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F392D-F510-A846-ACA8-87AAF22525CB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tx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tx1"/>
              </a:solidFill>
              <a:latin typeface="+mn-lt"/>
              <a:cs typeface="FS Thrive Elliot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E14C57-F580-924A-B995-8E5C4B56C5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2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8" r:id="rId22"/>
    <p:sldLayoutId id="2147483899" r:id="rId23"/>
    <p:sldLayoutId id="2147483900" r:id="rId24"/>
    <p:sldLayoutId id="2147483901" r:id="rId25"/>
  </p:sldLayoutIdLst>
  <p:hf sldNum="0" hdr="0" dt="0"/>
  <p:txStyles>
    <p:titleStyle>
      <a:lvl1pPr algn="l" defTabSz="457189" rtl="0" eaLnBrk="1" latinLnBrk="0" hangingPunct="1">
        <a:lnSpc>
          <a:spcPts val="2600"/>
        </a:lnSpc>
        <a:spcBef>
          <a:spcPct val="0"/>
        </a:spcBef>
        <a:buNone/>
        <a:defRPr lang="en-US" sz="2667" kern="1200" dirty="0">
          <a:solidFill>
            <a:schemeClr val="tx1"/>
          </a:solidFill>
          <a:latin typeface="+mj-lt"/>
          <a:ea typeface="+mj-ea"/>
          <a:cs typeface="FS Thrive Elliot Heavy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0"/>
        </a:spcBef>
        <a:buFont typeface="System Font Regular"/>
        <a:buChar char="—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0"/>
        </a:spcBef>
        <a:buFont typeface="Courier New" panose="02070309020205020404" pitchFamily="49" charset="0"/>
        <a:buChar char="o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100" b="0" i="0" kern="1200">
          <a:solidFill>
            <a:schemeClr val="tx1"/>
          </a:solidFill>
          <a:latin typeface="FS Thrive Elliot Regular"/>
          <a:ea typeface="+mn-ea"/>
          <a:cs typeface="FS Thrive Elliot Regular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800" b="0" i="0" kern="1200">
          <a:solidFill>
            <a:schemeClr val="tx1"/>
          </a:solidFill>
          <a:latin typeface="FS Thrive Elliot Regular"/>
          <a:ea typeface="+mn-ea"/>
          <a:cs typeface="FS Thrive Elliot Regular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hyperlink" Target="http://www.beneplace.com/cof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1.em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ortworthtexas.gov/openenrollment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wbenefit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benefits@fortworthtexas.go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tworthemployeehealthcenter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W logo revel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068"/>
            <a:ext cx="12192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352670"/>
            <a:ext cx="12192000" cy="49170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Presented By Human Resources Department  </a:t>
            </a: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415"/>
            <a:ext cx="12192000" cy="68546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40903" y="3347"/>
            <a:ext cx="9749800" cy="102194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OCTOBER 7 – OCTOBER 25, 2024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392664" y="5699530"/>
            <a:ext cx="9144000" cy="1021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</a:rPr>
              <a:t>OPEN ENROLLMENT FOR PLAN YEAR 2025</a:t>
            </a:r>
          </a:p>
        </p:txBody>
      </p:sp>
    </p:spTree>
    <p:extLst>
      <p:ext uri="{BB962C8B-B14F-4D97-AF65-F5344CB8AC3E}">
        <p14:creationId xmlns:p14="http://schemas.microsoft.com/office/powerpoint/2010/main" val="15514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340" y="1089922"/>
            <a:ext cx="6210830" cy="7031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Special Programs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2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included with enrollment in either medical plan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90E6BC-B07E-44B7-A93D-32B5E7BDDFE7}"/>
              </a:ext>
            </a:extLst>
          </p:cNvPr>
          <p:cNvGrpSpPr/>
          <p:nvPr/>
        </p:nvGrpSpPr>
        <p:grpSpPr>
          <a:xfrm>
            <a:off x="2614388" y="2562325"/>
            <a:ext cx="2852257" cy="1089084"/>
            <a:chOff x="780176" y="2434292"/>
            <a:chExt cx="2852257" cy="108908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9794627-6849-4134-91C1-3573F1B2A7EC}"/>
                </a:ext>
              </a:extLst>
            </p:cNvPr>
            <p:cNvSpPr/>
            <p:nvPr/>
          </p:nvSpPr>
          <p:spPr>
            <a:xfrm>
              <a:off x="780176" y="2434292"/>
              <a:ext cx="2852257" cy="10890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154775-108B-46CA-89B7-A1AE9D99B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5" y="2510944"/>
              <a:ext cx="1258612" cy="33479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48D7F8-9F4F-48D6-BB5C-302CE826529A}"/>
              </a:ext>
            </a:extLst>
          </p:cNvPr>
          <p:cNvGrpSpPr/>
          <p:nvPr/>
        </p:nvGrpSpPr>
        <p:grpSpPr>
          <a:xfrm>
            <a:off x="8825218" y="3889934"/>
            <a:ext cx="2852257" cy="1151849"/>
            <a:chOff x="9089994" y="3858347"/>
            <a:chExt cx="2852257" cy="108678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5FFC35E-D1A2-49A6-935D-EA38434A3A91}"/>
                </a:ext>
              </a:extLst>
            </p:cNvPr>
            <p:cNvSpPr/>
            <p:nvPr/>
          </p:nvSpPr>
          <p:spPr>
            <a:xfrm>
              <a:off x="9089994" y="3858347"/>
              <a:ext cx="2852257" cy="10867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B2DCB1-5C42-4351-8615-7A2C37002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6105" y="3886850"/>
              <a:ext cx="1654341" cy="439904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5CF009-62F8-4CE9-AD29-564B20F1D966}"/>
              </a:ext>
            </a:extLst>
          </p:cNvPr>
          <p:cNvSpPr/>
          <p:nvPr/>
        </p:nvSpPr>
        <p:spPr>
          <a:xfrm>
            <a:off x="538459" y="3928161"/>
            <a:ext cx="3251912" cy="2551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http://i1.cmail19.com/ei/i/F8/C41/A5D/025105/csfinal/EDHC-tmandregisteredlogos-01-990000000003cf3c.png">
            <a:extLst>
              <a:ext uri="{FF2B5EF4-FFF2-40B4-BE49-F238E27FC236}">
                <a16:creationId xmlns:a16="http://schemas.microsoft.com/office/drawing/2014/main" id="{FD9EF189-FBBA-4DB5-BEBB-F7821668E9D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03" y="3855864"/>
            <a:ext cx="1900424" cy="756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3F9F7B-7E94-4968-8496-473F089834C1}"/>
              </a:ext>
            </a:extLst>
          </p:cNvPr>
          <p:cNvGrpSpPr/>
          <p:nvPr/>
        </p:nvGrpSpPr>
        <p:grpSpPr>
          <a:xfrm>
            <a:off x="4669871" y="3921316"/>
            <a:ext cx="2852257" cy="1151848"/>
            <a:chOff x="5290475" y="3856047"/>
            <a:chExt cx="2852257" cy="10890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436015E-7CF3-4D4D-A529-2CF4DFF9E7AB}"/>
                </a:ext>
              </a:extLst>
            </p:cNvPr>
            <p:cNvSpPr/>
            <p:nvPr/>
          </p:nvSpPr>
          <p:spPr>
            <a:xfrm>
              <a:off x="5290475" y="3856047"/>
              <a:ext cx="2852257" cy="10890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irrosti Logo">
              <a:extLst>
                <a:ext uri="{FF2B5EF4-FFF2-40B4-BE49-F238E27FC236}">
                  <a16:creationId xmlns:a16="http://schemas.microsoft.com/office/drawing/2014/main" id="{DE4C9651-1436-450D-97A2-1AA9B95E8EB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388" y="3858347"/>
              <a:ext cx="1351223" cy="3655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30AEC6-FB48-4518-B88F-4B1485B9CCDB}"/>
              </a:ext>
            </a:extLst>
          </p:cNvPr>
          <p:cNvGrpSpPr/>
          <p:nvPr/>
        </p:nvGrpSpPr>
        <p:grpSpPr>
          <a:xfrm>
            <a:off x="6641466" y="2475839"/>
            <a:ext cx="2852257" cy="1144189"/>
            <a:chOff x="7364063" y="2324827"/>
            <a:chExt cx="2852257" cy="114418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E3C767-D5D2-453A-B990-3AF6AF763128}"/>
                </a:ext>
              </a:extLst>
            </p:cNvPr>
            <p:cNvSpPr/>
            <p:nvPr/>
          </p:nvSpPr>
          <p:spPr>
            <a:xfrm>
              <a:off x="7364063" y="2407554"/>
              <a:ext cx="2852257" cy="1061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785239-5DBA-4101-B176-1EFC8A8E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063" y="2324827"/>
              <a:ext cx="1557339" cy="5537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8DCA83-458A-4FE2-B6E2-F7228E335EED}"/>
              </a:ext>
            </a:extLst>
          </p:cNvPr>
          <p:cNvGrpSpPr/>
          <p:nvPr/>
        </p:nvGrpSpPr>
        <p:grpSpPr>
          <a:xfrm>
            <a:off x="6912529" y="5311688"/>
            <a:ext cx="2914452" cy="1067773"/>
            <a:chOff x="6912529" y="5039062"/>
            <a:chExt cx="2914452" cy="10677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3604BBB-2581-45DD-9F95-DA011B3D8636}"/>
                </a:ext>
              </a:extLst>
            </p:cNvPr>
            <p:cNvSpPr/>
            <p:nvPr/>
          </p:nvSpPr>
          <p:spPr>
            <a:xfrm>
              <a:off x="6912529" y="5039062"/>
              <a:ext cx="2914452" cy="1067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69FBC2-560B-4792-A042-481A1BBB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276" y="5134250"/>
              <a:ext cx="902131" cy="90213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7A3D994-741C-42D4-A702-E4B22E7F1CAE}"/>
              </a:ext>
            </a:extLst>
          </p:cNvPr>
          <p:cNvSpPr txBox="1"/>
          <p:nvPr/>
        </p:nvSpPr>
        <p:spPr>
          <a:xfrm>
            <a:off x="2698277" y="2954460"/>
            <a:ext cx="26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Telemedicine (Virtual Visits)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Services available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9ACCC7-7BF1-4172-8F14-F7B6C951443F}"/>
              </a:ext>
            </a:extLst>
          </p:cNvPr>
          <p:cNvSpPr txBox="1"/>
          <p:nvPr/>
        </p:nvSpPr>
        <p:spPr>
          <a:xfrm>
            <a:off x="6743458" y="2951045"/>
            <a:ext cx="2648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Physical Therapy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F78CCD-4FBE-4B52-AD4E-F5EC56D8144B}"/>
              </a:ext>
            </a:extLst>
          </p:cNvPr>
          <p:cNvSpPr txBox="1"/>
          <p:nvPr/>
        </p:nvSpPr>
        <p:spPr>
          <a:xfrm>
            <a:off x="7893432" y="5605472"/>
            <a:ext cx="183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2 diabetes management program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DDD1CB-59E6-4170-9560-E862724DB3AF}"/>
              </a:ext>
            </a:extLst>
          </p:cNvPr>
          <p:cNvSpPr txBox="1"/>
          <p:nvPr/>
        </p:nvSpPr>
        <p:spPr>
          <a:xfrm>
            <a:off x="8941329" y="4295019"/>
            <a:ext cx="2533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Heart Health- Blood Pressure and Cholesterol management program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CB158E-DFE6-4BC5-98BF-E80E112AE7D7}"/>
              </a:ext>
            </a:extLst>
          </p:cNvPr>
          <p:cNvSpPr txBox="1"/>
          <p:nvPr/>
        </p:nvSpPr>
        <p:spPr>
          <a:xfrm>
            <a:off x="801118" y="5251158"/>
            <a:ext cx="26866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previous services just a new name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Bundled billing for savings nonemergency surgeries.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Cancer Care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018A5-9C45-4965-8BCD-540383BAC984}"/>
              </a:ext>
            </a:extLst>
          </p:cNvPr>
          <p:cNvSpPr txBox="1"/>
          <p:nvPr/>
        </p:nvSpPr>
        <p:spPr>
          <a:xfrm>
            <a:off x="4693806" y="4310373"/>
            <a:ext cx="282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Musculoskeletal Rehabilitation- relief in about 3 visits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49596-941A-4DCB-9656-1D06256F3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398" y="4612010"/>
            <a:ext cx="1935242" cy="718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F1B3C-550A-42A9-86AB-01BE026CC20C}"/>
              </a:ext>
            </a:extLst>
          </p:cNvPr>
          <p:cNvSpPr txBox="1"/>
          <p:nvPr/>
        </p:nvSpPr>
        <p:spPr>
          <a:xfrm>
            <a:off x="1214203" y="4427344"/>
            <a:ext cx="186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REBRANDED TO</a:t>
            </a:r>
          </a:p>
        </p:txBody>
      </p:sp>
    </p:spTree>
    <p:extLst>
      <p:ext uri="{BB962C8B-B14F-4D97-AF65-F5344CB8AC3E}">
        <p14:creationId xmlns:p14="http://schemas.microsoft.com/office/powerpoint/2010/main" val="347805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ABED-CC2E-47A1-AD72-D951BA2E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20" y="471905"/>
            <a:ext cx="10972800" cy="904123"/>
          </a:xfrm>
        </p:spPr>
        <p:txBody>
          <a:bodyPr/>
          <a:lstStyle/>
          <a:p>
            <a:r>
              <a:rPr lang="en-US"/>
              <a:t>A connected experience – right time, right resource</a:t>
            </a: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86F510D4-6068-493A-AE15-6F5A15F3CC45}"/>
              </a:ext>
            </a:extLst>
          </p:cNvPr>
          <p:cNvSpPr txBox="1"/>
          <p:nvPr/>
        </p:nvSpPr>
        <p:spPr>
          <a:xfrm>
            <a:off x="3477573" y="1376028"/>
            <a:ext cx="5155511" cy="30295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Comprehensive Benefits Navigation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15E4A-9839-45E1-B290-1C4E072D4F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22" y="2219245"/>
            <a:ext cx="1844239" cy="236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368C7-97C3-4711-87CB-8A210EB439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74" y="3877282"/>
            <a:ext cx="1607133" cy="1435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id="{A0FA2877-9E66-4A45-ABDC-867A93B6C816}"/>
              </a:ext>
            </a:extLst>
          </p:cNvPr>
          <p:cNvSpPr txBox="1"/>
          <p:nvPr/>
        </p:nvSpPr>
        <p:spPr>
          <a:xfrm>
            <a:off x="3441438" y="3725804"/>
            <a:ext cx="5227781" cy="3029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Expert Medical Opinions (EMO)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5A1C6CE2-F9E1-43EB-9D03-EB3FF82076AB}"/>
              </a:ext>
            </a:extLst>
          </p:cNvPr>
          <p:cNvSpPr txBox="1"/>
          <p:nvPr/>
        </p:nvSpPr>
        <p:spPr>
          <a:xfrm>
            <a:off x="3422073" y="2550085"/>
            <a:ext cx="5246173" cy="3029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Clinical Decision Support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ADEFC5-6E6B-4352-9FB3-F88F0C316622}"/>
              </a:ext>
            </a:extLst>
          </p:cNvPr>
          <p:cNvGrpSpPr/>
          <p:nvPr/>
        </p:nvGrpSpPr>
        <p:grpSpPr>
          <a:xfrm>
            <a:off x="9712251" y="4110233"/>
            <a:ext cx="760573" cy="1621668"/>
            <a:chOff x="8921913" y="2616074"/>
            <a:chExt cx="1860697" cy="35785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065A70A-4878-4A65-8B88-0E5DA53A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1913" y="2616074"/>
              <a:ext cx="1860697" cy="35785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3271CC-0720-42EB-9272-9BC7BBB2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0786" y="3130886"/>
              <a:ext cx="1522948" cy="271376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77360-C7CC-4FB5-B6BD-689FFDE75C46}"/>
              </a:ext>
            </a:extLst>
          </p:cNvPr>
          <p:cNvGrpSpPr/>
          <p:nvPr/>
        </p:nvGrpSpPr>
        <p:grpSpPr>
          <a:xfrm>
            <a:off x="729380" y="923967"/>
            <a:ext cx="10571140" cy="331249"/>
            <a:chOff x="1224135" y="496534"/>
            <a:chExt cx="7089552" cy="18632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1956C4-4544-4BCF-BA35-9223B688FCEE}"/>
                </a:ext>
              </a:extLst>
            </p:cNvPr>
            <p:cNvSpPr txBox="1"/>
            <p:nvPr/>
          </p:nvSpPr>
          <p:spPr bwMode="auto">
            <a:xfrm>
              <a:off x="1224135" y="496534"/>
              <a:ext cx="1489550" cy="17857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Diagnosis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9130BC-FBA8-4A2B-92C3-60B7A2065CC6}"/>
                </a:ext>
              </a:extLst>
            </p:cNvPr>
            <p:cNvSpPr txBox="1"/>
            <p:nvPr/>
          </p:nvSpPr>
          <p:spPr bwMode="auto">
            <a:xfrm>
              <a:off x="2624793" y="504285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Doctor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4E6753-B09B-488D-BD2F-781518A10126}"/>
                </a:ext>
              </a:extLst>
            </p:cNvPr>
            <p:cNvSpPr txBox="1"/>
            <p:nvPr/>
          </p:nvSpPr>
          <p:spPr bwMode="auto">
            <a:xfrm>
              <a:off x="5416540" y="503651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Facility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C28A90-3D52-4C33-8831-9873613567B2}"/>
                </a:ext>
              </a:extLst>
            </p:cNvPr>
            <p:cNvSpPr txBox="1"/>
            <p:nvPr/>
          </p:nvSpPr>
          <p:spPr bwMode="auto">
            <a:xfrm>
              <a:off x="4004719" y="499569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Treatment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86FAEB-F34F-4D00-9410-12241D3DE0FB}"/>
                </a:ext>
              </a:extLst>
            </p:cNvPr>
            <p:cNvSpPr txBox="1"/>
            <p:nvPr/>
          </p:nvSpPr>
          <p:spPr bwMode="auto">
            <a:xfrm>
              <a:off x="6824563" y="500335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Coping</a:t>
              </a:r>
            </a:p>
          </p:txBody>
        </p:sp>
      </p:grpSp>
      <p:sp>
        <p:nvSpPr>
          <p:cNvPr id="35" name="TextBox 21">
            <a:extLst>
              <a:ext uri="{FF2B5EF4-FFF2-40B4-BE49-F238E27FC236}">
                <a16:creationId xmlns:a16="http://schemas.microsoft.com/office/drawing/2014/main" id="{DFDAD94F-160B-4D62-BA1F-3CBC9029D6DF}"/>
              </a:ext>
            </a:extLst>
          </p:cNvPr>
          <p:cNvSpPr txBox="1"/>
          <p:nvPr/>
        </p:nvSpPr>
        <p:spPr>
          <a:xfrm>
            <a:off x="3441438" y="4970789"/>
            <a:ext cx="5227781" cy="302955"/>
          </a:xfrm>
          <a:prstGeom prst="roundRect">
            <a:avLst>
              <a:gd name="adj" fmla="val 50000"/>
            </a:avLst>
          </a:prstGeom>
          <a:solidFill>
            <a:srgbClr val="FFF200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Surgery Decision Support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E443E7-704F-43D4-8CCA-8F188B76F3F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8" r="12842" b="22466"/>
          <a:stretch/>
        </p:blipFill>
        <p:spPr bwMode="auto">
          <a:xfrm>
            <a:off x="10640693" y="2529648"/>
            <a:ext cx="1295884" cy="1305416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4CF17F-2916-4C78-A17E-6B405A32D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91" y="1966760"/>
            <a:ext cx="1909413" cy="3884245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C8854E1-B85A-452E-AFD3-393202881984}"/>
              </a:ext>
            </a:extLst>
          </p:cNvPr>
          <p:cNvGraphicFramePr>
            <a:graphicFrameLocks noGrp="1"/>
          </p:cNvGraphicFramePr>
          <p:nvPr/>
        </p:nvGraphicFramePr>
        <p:xfrm>
          <a:off x="3440466" y="1756371"/>
          <a:ext cx="5229724" cy="78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862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614862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83517"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benefits questions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B0604020202020204" pitchFamily="34" charset="0"/>
                        <a:buChar char="-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Provider recommendations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Procedure cost estimates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Program referrals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Coordination of care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Prescription reviews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Bill reviews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37" name="Table 5">
            <a:extLst>
              <a:ext uri="{FF2B5EF4-FFF2-40B4-BE49-F238E27FC236}">
                <a16:creationId xmlns:a16="http://schemas.microsoft.com/office/drawing/2014/main" id="{13639C87-7514-4187-A0A1-B7EEBE814622}"/>
              </a:ext>
            </a:extLst>
          </p:cNvPr>
          <p:cNvGraphicFramePr>
            <a:graphicFrameLocks noGrp="1"/>
          </p:cNvGraphicFramePr>
          <p:nvPr/>
        </p:nvGraphicFramePr>
        <p:xfrm>
          <a:off x="3440465" y="2943608"/>
          <a:ext cx="5192620" cy="78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310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596310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83517"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Support for any health condition and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 treatment options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Curated content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Comprehensive clinical intake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Physician conference calls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Pre-appointment prep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Emotional support for participants and caregivers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38" name="Table 5">
            <a:extLst>
              <a:ext uri="{FF2B5EF4-FFF2-40B4-BE49-F238E27FC236}">
                <a16:creationId xmlns:a16="http://schemas.microsoft.com/office/drawing/2014/main" id="{294AECC4-48AD-40C8-AF8D-9A5797CDA669}"/>
              </a:ext>
            </a:extLst>
          </p:cNvPr>
          <p:cNvGraphicFramePr>
            <a:graphicFrameLocks noGrp="1"/>
          </p:cNvGraphicFramePr>
          <p:nvPr/>
        </p:nvGraphicFramePr>
        <p:xfrm>
          <a:off x="3440466" y="4074850"/>
          <a:ext cx="5229724" cy="861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7026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472698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861823"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Virtual second opinions with leading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experts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Confirm a diagnosis and treatment options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Multi-disciplinary consults for complex cases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Referrals to high-quality physicians for in-person care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39" name="Table 5">
            <a:extLst>
              <a:ext uri="{FF2B5EF4-FFF2-40B4-BE49-F238E27FC236}">
                <a16:creationId xmlns:a16="http://schemas.microsoft.com/office/drawing/2014/main" id="{513EE75D-5C28-4526-98CE-6F549C91C015}"/>
              </a:ext>
            </a:extLst>
          </p:cNvPr>
          <p:cNvGraphicFramePr>
            <a:graphicFrameLocks noGrp="1"/>
          </p:cNvGraphicFramePr>
          <p:nvPr/>
        </p:nvGraphicFramePr>
        <p:xfrm>
          <a:off x="3440465" y="5362222"/>
          <a:ext cx="5227781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510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564271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99588"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Understand the risks and benefits of any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surgery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A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lternative treatment options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Pain management techniques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 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Incentives tied to elective surgeries for lower back, hip or 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knee replacement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, weight loss, or hysterectomy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0898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Rectangle 11"/>
          <p:cNvSpPr>
            <a:spLocks/>
          </p:cNvSpPr>
          <p:nvPr/>
        </p:nvSpPr>
        <p:spPr bwMode="auto">
          <a:xfrm>
            <a:off x="3847497" y="1709338"/>
            <a:ext cx="7958138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spcBef>
                <a:spcPts val="1800"/>
              </a:spcBef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1pPr>
            <a:lvl2pPr marL="742950" indent="-285750" algn="l" eaLnBrk="0" hangingPunct="0">
              <a:spcBef>
                <a:spcPts val="1800"/>
              </a:spcBef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2pPr>
            <a:lvl3pPr marL="1143000" indent="-228600" algn="l" eaLnBrk="0" hangingPunct="0">
              <a:spcBef>
                <a:spcPts val="1800"/>
              </a:spcBef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3pPr>
            <a:lvl4pPr marL="1600200" indent="-228600" algn="l" eaLnBrk="0" hangingPunct="0">
              <a:spcBef>
                <a:spcPts val="1800"/>
              </a:spcBef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4pPr>
            <a:lvl5pPr marL="2057400" indent="-228600" algn="l" eaLnBrk="0" hangingPunct="0">
              <a:spcBef>
                <a:spcPts val="1800"/>
              </a:spcBef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Gill Sans" charset="0"/>
                <a:sym typeface="Gill Sans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48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Pharmacy Benefits - </a:t>
            </a:r>
            <a:r>
              <a:rPr lang="en-US" altLang="en-US" sz="4800" b="1" dirty="0" err="1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OptumRx</a:t>
            </a:r>
            <a:endParaRPr lang="en-US" altLang="en-US" sz="4800" b="1" dirty="0">
              <a:solidFill>
                <a:srgbClr val="003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2726029" y="2411311"/>
          <a:ext cx="9079606" cy="4111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16" y="4218984"/>
            <a:ext cx="2357693" cy="1041948"/>
          </a:xfrm>
          <a:prstGeom prst="rect">
            <a:avLst/>
          </a:prstGeom>
        </p:spPr>
      </p:pic>
      <p:pic>
        <p:nvPicPr>
          <p:cNvPr id="5" name="Picture 2" descr="OptumRx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4" y="1533693"/>
            <a:ext cx="3239590" cy="8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7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551" y="829067"/>
            <a:ext cx="505314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Health Center Pharmacy Plan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154630"/>
          <a:ext cx="10542813" cy="2614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3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5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Retail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Mail Order/Select 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4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</a:t>
                      </a:r>
                      <a:r>
                        <a:rPr lang="en-US" baseline="0" dirty="0"/>
                        <a:t>, $10 min/$20 max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</a:t>
                      </a:r>
                      <a:r>
                        <a:rPr lang="en-US" baseline="0" dirty="0"/>
                        <a:t>, $25 min/$50 max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Brand Formulary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coinsurance, $30</a:t>
                      </a:r>
                      <a:r>
                        <a:rPr lang="en-US" baseline="0" dirty="0"/>
                        <a:t> min/$50 max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coinsurance,</a:t>
                      </a:r>
                      <a:r>
                        <a:rPr lang="en-US" baseline="0" dirty="0"/>
                        <a:t> $75 min/$125 max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4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Brand</a:t>
                      </a:r>
                      <a:r>
                        <a:rPr lang="en-US" baseline="0" dirty="0"/>
                        <a:t> Non-Formulary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coinsurance, $50 min/$70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coinsurance,</a:t>
                      </a:r>
                      <a:r>
                        <a:rPr lang="en-US" baseline="0" dirty="0"/>
                        <a:t> $125 min/$175 max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Specialty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coinsurance, $200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coinsurance, $200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8944" y="5061903"/>
            <a:ext cx="1038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$100 deductible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Maintenance medications still obtained through mail order or Walgreens</a:t>
            </a:r>
          </a:p>
        </p:txBody>
      </p:sp>
    </p:spTree>
    <p:extLst>
      <p:ext uri="{BB962C8B-B14F-4D97-AF65-F5344CB8AC3E}">
        <p14:creationId xmlns:p14="http://schemas.microsoft.com/office/powerpoint/2010/main" val="2995924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320" y="782979"/>
            <a:ext cx="6697109" cy="111195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Gill Sans" charset="0"/>
              </a:rPr>
              <a:t>2025 Medical Rates</a:t>
            </a:r>
            <a:endParaRPr lang="en-US" sz="4000" dirty="0">
              <a:solidFill>
                <a:schemeClr val="accent2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  <a:sym typeface="Gill Sans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453998"/>
              </p:ext>
            </p:extLst>
          </p:nvPr>
        </p:nvGraphicFramePr>
        <p:xfrm>
          <a:off x="326571" y="1733867"/>
          <a:ext cx="11234808" cy="4088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047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Health Center Plan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Consumer Choice Plan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Per Paycheck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Per Paycheck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$52.64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$114.06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$260.47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$564.36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$176.65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$382.75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Child(ren)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$194.34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$421.07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$126.50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$274.08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$364.39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$789.52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$264.98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$574.13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6572" y="6217637"/>
            <a:ext cx="10818251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*Participants in the Consumer Choice Plan could contribute that premium difference in their Health Savings Account pre-tax to save for future medical expenses.</a:t>
            </a:r>
            <a:b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Assumes all three wellness requirements have been met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30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136" y="681486"/>
            <a:ext cx="645522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Flexible Spending Accounts</a:t>
            </a:r>
            <a:endParaRPr lang="en-US" sz="4000" b="1" dirty="0">
              <a:solidFill>
                <a:srgbClr val="003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72" y="1791093"/>
            <a:ext cx="6555674" cy="47759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RE-ELECT EACH YEAR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ENROLLMENT DOES NOT CARRY OVER</a:t>
            </a:r>
            <a:endParaRPr lang="en-US" altLang="en-US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Contribute funds tax free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Do not have to be enrolled in Medical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Pay for out-of-pocket expenses</a:t>
            </a:r>
          </a:p>
          <a:p>
            <a:pPr marL="914400" lvl="2" indent="0">
              <a:buNone/>
            </a:pPr>
            <a:endParaRPr lang="en-US" alt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chemeClr val="accent5">
                    <a:lumMod val="50000"/>
                  </a:schemeClr>
                </a:solidFill>
              </a:rPr>
              <a:t>HealthCare FSA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Max Contribution: $3,200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Rollover up to $610</a:t>
            </a:r>
          </a:p>
          <a:p>
            <a:pPr marL="457200" lvl="1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chemeClr val="accent5">
                    <a:lumMod val="50000"/>
                  </a:schemeClr>
                </a:solidFill>
              </a:rPr>
              <a:t>Dependent Care FSA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Max Contribution: $5,000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ZERO rollover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/>
        </p:blipFill>
        <p:spPr bwMode="auto">
          <a:xfrm>
            <a:off x="6432419" y="2435816"/>
            <a:ext cx="5038946" cy="3486515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9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062" y="630214"/>
            <a:ext cx="5667102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Health Savings Accounts</a:t>
            </a:r>
            <a:endParaRPr lang="en-US" sz="4000" b="1" dirty="0">
              <a:solidFill>
                <a:srgbClr val="003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59" y="1584487"/>
            <a:ext cx="5129819" cy="4994637"/>
          </a:xfrm>
        </p:spPr>
        <p:txBody>
          <a:bodyPr>
            <a:normAutofit lnSpcReduction="10000"/>
          </a:bodyPr>
          <a:lstStyle/>
          <a:p>
            <a:pPr marL="0" lvl="1" indent="0" algn="ctr"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</a:rPr>
              <a:t>Must be enrolled in </a:t>
            </a:r>
          </a:p>
          <a:p>
            <a:pPr marL="0" lvl="1" indent="0" algn="ctr"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</a:rPr>
              <a:t>Consumer Choice plan</a:t>
            </a:r>
          </a:p>
          <a:p>
            <a:pPr marL="457200" lvl="1" indent="-457200">
              <a:buFont typeface="Wingdings" panose="05000000000000000000" pitchFamily="2" charset="2"/>
              <a:buChar char="ü"/>
              <a:defRPr/>
            </a:pPr>
            <a:endParaRPr lang="en-US" alt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Pre-tax dollars to pay for out-of-pocket health care expenses</a:t>
            </a:r>
          </a:p>
          <a:p>
            <a:pPr marL="914400" lvl="2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schemeClr val="accent5">
                    <a:lumMod val="50000"/>
                  </a:schemeClr>
                </a:solidFill>
              </a:rPr>
              <a:t>You own the account</a:t>
            </a:r>
          </a:p>
          <a:p>
            <a:pPr marL="914400" lvl="2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schemeClr val="accent5">
                    <a:lumMod val="50000"/>
                  </a:schemeClr>
                </a:solidFill>
              </a:rPr>
              <a:t>No documentation needed</a:t>
            </a:r>
          </a:p>
          <a:p>
            <a:pPr marL="914400" lvl="2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1800" dirty="0">
                <a:solidFill>
                  <a:schemeClr val="accent5">
                    <a:lumMod val="50000"/>
                  </a:schemeClr>
                </a:solidFill>
              </a:rPr>
              <a:t>Grow your account through investments</a:t>
            </a:r>
          </a:p>
          <a:p>
            <a:pPr marL="457200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Funds rollover from</a:t>
            </a:r>
            <a:b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year to year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Doubles as a retirement account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chemeClr val="accent5">
                    <a:lumMod val="50000"/>
                  </a:schemeClr>
                </a:solidFill>
              </a:rPr>
              <a:t>Withdrawal funds without a penalty at age 65 for non-medical expenses (taxes apply)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16</a:t>
            </a:fld>
            <a:endParaRPr lang="en-US" dirty="0"/>
          </a:p>
        </p:txBody>
      </p:sp>
      <p:pic>
        <p:nvPicPr>
          <p:cNvPr id="12290" name="Picture 2" descr="Image result for health savings accou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39" y="1744928"/>
            <a:ext cx="6493154" cy="31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393E5-FC09-402C-8783-758035756B02}"/>
              </a:ext>
            </a:extLst>
          </p:cNvPr>
          <p:cNvSpPr txBox="1"/>
          <p:nvPr/>
        </p:nvSpPr>
        <p:spPr>
          <a:xfrm>
            <a:off x="5692426" y="4991331"/>
            <a:ext cx="60525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City Contribution deposited at the End of January</a:t>
            </a:r>
          </a:p>
          <a:p>
            <a:pPr algn="ctr"/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$610 Employee Only &amp; $1,000 Family</a:t>
            </a:r>
          </a:p>
          <a:p>
            <a:pPr algn="ctr"/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Max Contributions for 2025:</a:t>
            </a:r>
          </a:p>
          <a:p>
            <a:pPr lvl="1"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$4,300 individual / $8,550 Family</a:t>
            </a:r>
          </a:p>
        </p:txBody>
      </p:sp>
    </p:spTree>
    <p:extLst>
      <p:ext uri="{BB962C8B-B14F-4D97-AF65-F5344CB8AC3E}">
        <p14:creationId xmlns:p14="http://schemas.microsoft.com/office/powerpoint/2010/main" val="2635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835" y="651430"/>
            <a:ext cx="3858081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Dental- MetLife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7335-FD06-4A6A-A593-0D8DE845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Dental Carrier is MetLife</a:t>
            </a:r>
          </a:p>
          <a:p>
            <a:r>
              <a:rPr lang="en-US" dirty="0"/>
              <a:t>3 plan options: DPPO High, DPPO Low, DHMO</a:t>
            </a:r>
          </a:p>
          <a:p>
            <a:r>
              <a:rPr lang="en-US" dirty="0"/>
              <a:t>PPO Network: PDP Plus</a:t>
            </a:r>
          </a:p>
          <a:p>
            <a:r>
              <a:rPr lang="en-US" dirty="0"/>
              <a:t>DHMO Network: Dental HMO/Managed Care</a:t>
            </a:r>
          </a:p>
          <a:p>
            <a:r>
              <a:rPr lang="en-US" dirty="0"/>
              <a:t>Metlife.com/insurance/dental-insurance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81C53-68B2-4BA8-97AC-DDCBEC6D6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876" y="3606324"/>
            <a:ext cx="2501474" cy="789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0F904-EAB5-4CD7-9E94-6038E99AC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717" y="4314068"/>
            <a:ext cx="7264980" cy="21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15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38" y="593725"/>
            <a:ext cx="6641476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Dental Plan Comparison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92735B6-3717-41AB-AC3E-95C33640F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7927690"/>
              </p:ext>
            </p:extLst>
          </p:nvPr>
        </p:nvGraphicFramePr>
        <p:xfrm>
          <a:off x="737521" y="1565016"/>
          <a:ext cx="10451848" cy="49142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12962">
                  <a:extLst>
                    <a:ext uri="{9D8B030D-6E8A-4147-A177-3AD203B41FA5}">
                      <a16:colId xmlns:a16="http://schemas.microsoft.com/office/drawing/2014/main" val="3422236392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1698949971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23022277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1812628449"/>
                    </a:ext>
                  </a:extLst>
                </a:gridCol>
              </a:tblGrid>
              <a:tr h="4336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DPPO High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DPPO Low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Delta Care DHMO Option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422993"/>
                  </a:ext>
                </a:extLst>
              </a:tr>
              <a:tr h="424484">
                <a:tc>
                  <a:txBody>
                    <a:bodyPr/>
                    <a:lstStyle/>
                    <a:p>
                      <a:r>
                        <a:rPr lang="en-US" sz="1800" dirty="0"/>
                        <a:t>Deductible 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 per person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$150 per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 per person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$150 per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29652"/>
                  </a:ext>
                </a:extLst>
              </a:tr>
              <a:tr h="319778">
                <a:tc>
                  <a:txBody>
                    <a:bodyPr/>
                    <a:lstStyle/>
                    <a:p>
                      <a:r>
                        <a:rPr lang="en-US" sz="1800" dirty="0"/>
                        <a:t>Annual Maximum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$2,250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$1,250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0611218"/>
                  </a:ext>
                </a:extLst>
              </a:tr>
              <a:tr h="540252">
                <a:tc>
                  <a:txBody>
                    <a:bodyPr/>
                    <a:lstStyle/>
                    <a:p>
                      <a:r>
                        <a:rPr lang="en-US" sz="1800" dirty="0"/>
                        <a:t>Preventive &amp; Diagnostic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 Deductible Waived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(4 Cleanings per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 Deductible Waived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(4 Cleanings per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Fixed schedule of copays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252339"/>
                  </a:ext>
                </a:extLst>
              </a:tr>
              <a:tr h="598137">
                <a:tc>
                  <a:txBody>
                    <a:bodyPr/>
                    <a:lstStyle/>
                    <a:p>
                      <a:r>
                        <a:rPr lang="en-US" sz="1800" dirty="0"/>
                        <a:t>Basic Restorative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</a:t>
                      </a:r>
                      <a:r>
                        <a:rPr lang="en-US" sz="1800" b="1" dirty="0"/>
                        <a:t>80%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</a:t>
                      </a:r>
                      <a:r>
                        <a:rPr lang="en-US" sz="1800" b="1" dirty="0"/>
                        <a:t>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Fixed schedule of copays.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Specialist referral is REQUIRED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2947399"/>
                  </a:ext>
                </a:extLst>
              </a:tr>
              <a:tr h="598137">
                <a:tc>
                  <a:txBody>
                    <a:bodyPr/>
                    <a:lstStyle/>
                    <a:p>
                      <a:r>
                        <a:rPr lang="en-US" sz="1800" dirty="0"/>
                        <a:t>Major Restorative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</a:p>
                    <a:p>
                      <a:pPr algn="ctr"/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736200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r>
                        <a:rPr lang="en-US" sz="1800" dirty="0"/>
                        <a:t>Orthodontia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</a:p>
                    <a:p>
                      <a:pPr algn="ctr"/>
                      <a:r>
                        <a:rPr lang="en-US" sz="1800" dirty="0"/>
                        <a:t>Lifetime Maximum</a:t>
                      </a:r>
                      <a:br>
                        <a:rPr lang="en-US" sz="1800" dirty="0"/>
                      </a:br>
                      <a:r>
                        <a:rPr lang="en-US" sz="1800" b="1" dirty="0"/>
                        <a:t>$1,500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Lifetime Maximum </a:t>
                      </a:r>
                      <a:r>
                        <a:rPr lang="en-US" sz="1800" b="1" dirty="0"/>
                        <a:t>$1,000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11592"/>
                  </a:ext>
                </a:extLst>
              </a:tr>
              <a:tr h="424484">
                <a:tc>
                  <a:txBody>
                    <a:bodyPr/>
                    <a:lstStyle/>
                    <a:p>
                      <a:r>
                        <a:rPr lang="en-US" sz="1800" dirty="0"/>
                        <a:t>Implants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Limited Coverage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170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669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094" y="767932"/>
            <a:ext cx="525784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2025 Dental Rates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</a:br>
            <a:r>
              <a:rPr lang="en-US" sz="2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Bi-Weekly (per paycheck)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50B269-8136-4DB1-B90D-0D29E21E4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36520"/>
              </p:ext>
            </p:extLst>
          </p:nvPr>
        </p:nvGraphicFramePr>
        <p:xfrm>
          <a:off x="2238941" y="2638491"/>
          <a:ext cx="7882560" cy="3295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6474">
                  <a:extLst>
                    <a:ext uri="{9D8B030D-6E8A-4147-A177-3AD203B41FA5}">
                      <a16:colId xmlns:a16="http://schemas.microsoft.com/office/drawing/2014/main" val="1591382755"/>
                    </a:ext>
                  </a:extLst>
                </a:gridCol>
                <a:gridCol w="1888957">
                  <a:extLst>
                    <a:ext uri="{9D8B030D-6E8A-4147-A177-3AD203B41FA5}">
                      <a16:colId xmlns:a16="http://schemas.microsoft.com/office/drawing/2014/main" val="2902553981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83563894"/>
                    </a:ext>
                  </a:extLst>
                </a:gridCol>
                <a:gridCol w="1830676">
                  <a:extLst>
                    <a:ext uri="{9D8B030D-6E8A-4147-A177-3AD203B41FA5}">
                      <a16:colId xmlns:a16="http://schemas.microsoft.com/office/drawing/2014/main" val="2998053647"/>
                    </a:ext>
                  </a:extLst>
                </a:gridCol>
              </a:tblGrid>
              <a:tr h="65915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DPPO High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DPPO 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DHMO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039784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Only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$15.51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$10.44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$5.31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74800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Spouse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$31.79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$19.84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$10.08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672318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Child(ren)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$41.10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$22.98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$10.62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32014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Family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$51.94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$32.38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$16.46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654518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D4497F3-7D41-45F7-B963-146E1810287E}"/>
              </a:ext>
            </a:extLst>
          </p:cNvPr>
          <p:cNvGrpSpPr/>
          <p:nvPr/>
        </p:nvGrpSpPr>
        <p:grpSpPr>
          <a:xfrm>
            <a:off x="168442" y="1299411"/>
            <a:ext cx="2502569" cy="2129589"/>
            <a:chOff x="168442" y="1299411"/>
            <a:chExt cx="2502569" cy="2129589"/>
          </a:xfrm>
        </p:grpSpPr>
        <p:sp>
          <p:nvSpPr>
            <p:cNvPr id="13" name="Explosion: 14 Points 12">
              <a:extLst>
                <a:ext uri="{FF2B5EF4-FFF2-40B4-BE49-F238E27FC236}">
                  <a16:creationId xmlns:a16="http://schemas.microsoft.com/office/drawing/2014/main" id="{F902467F-100C-46BE-AF6B-C8F63B87D153}"/>
                </a:ext>
              </a:extLst>
            </p:cNvPr>
            <p:cNvSpPr/>
            <p:nvPr/>
          </p:nvSpPr>
          <p:spPr>
            <a:xfrm rot="1048052">
              <a:off x="168442" y="1299411"/>
              <a:ext cx="2502569" cy="2129589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3D4BA7-C015-4D8C-A4CA-11C812112D3A}"/>
                </a:ext>
              </a:extLst>
            </p:cNvPr>
            <p:cNvSpPr txBox="1"/>
            <p:nvPr/>
          </p:nvSpPr>
          <p:spPr>
            <a:xfrm>
              <a:off x="661737" y="1810207"/>
              <a:ext cx="129941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New</a:t>
              </a:r>
            </a:p>
            <a:p>
              <a:pPr algn="ctr"/>
              <a:r>
                <a:rPr lang="en-US" sz="2200" b="1" dirty="0"/>
                <a:t>LOWER</a:t>
              </a:r>
            </a:p>
            <a:p>
              <a:pPr algn="ctr"/>
              <a:r>
                <a:rPr lang="en-US" sz="2200" dirty="0"/>
                <a:t>Rates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99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994" y="708437"/>
            <a:ext cx="468738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OE FAST FACTS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77232425"/>
              </p:ext>
            </p:extLst>
          </p:nvPr>
        </p:nvGraphicFramePr>
        <p:xfrm>
          <a:off x="874485" y="1816778"/>
          <a:ext cx="10025018" cy="453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5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526" y="626044"/>
            <a:ext cx="4993150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Vision- MetLife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7335-FD06-4A6A-A593-0D8DE845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Vision Carrier is MetLife</a:t>
            </a:r>
          </a:p>
          <a:p>
            <a:r>
              <a:rPr lang="en-US" dirty="0"/>
              <a:t>2 plan options- High &amp; Low</a:t>
            </a:r>
          </a:p>
          <a:p>
            <a:r>
              <a:rPr lang="en-US" dirty="0"/>
              <a:t>Network: Superior Vision</a:t>
            </a:r>
          </a:p>
          <a:p>
            <a:r>
              <a:rPr lang="en-US" dirty="0"/>
              <a:t>Metlife.com/insurance/vision-insurance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D484C-6130-4085-A11A-EF68EB0B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159" y="4411810"/>
            <a:ext cx="7511716" cy="1820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3BA96-CB9C-4AB7-8CBC-BADB16F29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17" y="1834128"/>
            <a:ext cx="2736167" cy="18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9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38" y="593725"/>
            <a:ext cx="6641476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Vision Plan Comparison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A84B22-590D-4E0C-9389-F388C55D2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99848"/>
              </p:ext>
            </p:extLst>
          </p:nvPr>
        </p:nvGraphicFramePr>
        <p:xfrm>
          <a:off x="1022684" y="1919288"/>
          <a:ext cx="9859747" cy="40882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81241">
                  <a:extLst>
                    <a:ext uri="{9D8B030D-6E8A-4147-A177-3AD203B41FA5}">
                      <a16:colId xmlns:a16="http://schemas.microsoft.com/office/drawing/2014/main" val="3626714859"/>
                    </a:ext>
                  </a:extLst>
                </a:gridCol>
                <a:gridCol w="3073252">
                  <a:extLst>
                    <a:ext uri="{9D8B030D-6E8A-4147-A177-3AD203B41FA5}">
                      <a16:colId xmlns:a16="http://schemas.microsoft.com/office/drawing/2014/main" val="730655159"/>
                    </a:ext>
                  </a:extLst>
                </a:gridCol>
                <a:gridCol w="3705254">
                  <a:extLst>
                    <a:ext uri="{9D8B030D-6E8A-4147-A177-3AD203B41FA5}">
                      <a16:colId xmlns:a16="http://schemas.microsoft.com/office/drawing/2014/main" val="2888479603"/>
                    </a:ext>
                  </a:extLst>
                </a:gridCol>
              </a:tblGrid>
              <a:tr h="56004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512690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Exam</a:t>
                      </a:r>
                    </a:p>
                    <a:p>
                      <a:pPr algn="l"/>
                      <a:r>
                        <a:rPr lang="en-US" sz="1800" dirty="0"/>
                        <a:t>(once every calendar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706493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Standard Contact Lens Fit &amp; Follow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33072"/>
                  </a:ext>
                </a:extLst>
              </a:tr>
              <a:tr h="40780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Contact Lenses Allowance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611425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Frames Allowance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$200</a:t>
                      </a:r>
                    </a:p>
                    <a:p>
                      <a:pPr algn="ctr"/>
                      <a:r>
                        <a:rPr lang="en-US" sz="1800" dirty="0"/>
                        <a:t>Every Calendar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$180</a:t>
                      </a:r>
                    </a:p>
                    <a:p>
                      <a:pPr algn="ctr"/>
                      <a:r>
                        <a:rPr lang="en-US" sz="1800" dirty="0"/>
                        <a:t>Every Other Calendar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31532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Lenses – Single, Bifocal, Trifocal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$20 </a:t>
                      </a:r>
                      <a:r>
                        <a:rPr lang="en-US" sz="1800" dirty="0"/>
                        <a:t>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5296834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Lenses – Progressive I, II, III, 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$55, $110, $150, $225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$55, $110, $150, $225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4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53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68" y="760216"/>
            <a:ext cx="525784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2025 Vision Rates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</a:br>
            <a:r>
              <a:rPr lang="en-US" sz="2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Bi-Weekly (per paycheck)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805511-00E8-4372-A51D-02C2F0D72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880176"/>
              </p:ext>
            </p:extLst>
          </p:nvPr>
        </p:nvGraphicFramePr>
        <p:xfrm>
          <a:off x="3070058" y="2310064"/>
          <a:ext cx="6051884" cy="3295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66474">
                  <a:extLst>
                    <a:ext uri="{9D8B030D-6E8A-4147-A177-3AD203B41FA5}">
                      <a16:colId xmlns:a16="http://schemas.microsoft.com/office/drawing/2014/main" val="1591382755"/>
                    </a:ext>
                  </a:extLst>
                </a:gridCol>
                <a:gridCol w="1888957">
                  <a:extLst>
                    <a:ext uri="{9D8B030D-6E8A-4147-A177-3AD203B41FA5}">
                      <a16:colId xmlns:a16="http://schemas.microsoft.com/office/drawing/2014/main" val="2902553981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83563894"/>
                    </a:ext>
                  </a:extLst>
                </a:gridCol>
              </a:tblGrid>
              <a:tr h="65915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039784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Only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$5.38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$2.35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74800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Spouse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$4.47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5672318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Child(ren)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$10.74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$4.70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332014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Family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$15.78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$6.91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654518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5CB9C43-F0F5-4489-A1EF-C99569BDA5B4}"/>
              </a:ext>
            </a:extLst>
          </p:cNvPr>
          <p:cNvGrpSpPr/>
          <p:nvPr/>
        </p:nvGrpSpPr>
        <p:grpSpPr>
          <a:xfrm>
            <a:off x="168442" y="1299411"/>
            <a:ext cx="2502569" cy="2129589"/>
            <a:chOff x="168442" y="1299411"/>
            <a:chExt cx="2502569" cy="2129589"/>
          </a:xfrm>
        </p:grpSpPr>
        <p:sp>
          <p:nvSpPr>
            <p:cNvPr id="13" name="Explosion: 14 Points 12">
              <a:extLst>
                <a:ext uri="{FF2B5EF4-FFF2-40B4-BE49-F238E27FC236}">
                  <a16:creationId xmlns:a16="http://schemas.microsoft.com/office/drawing/2014/main" id="{AD7B67DD-E762-4353-A573-DE756B05C5B1}"/>
                </a:ext>
              </a:extLst>
            </p:cNvPr>
            <p:cNvSpPr/>
            <p:nvPr/>
          </p:nvSpPr>
          <p:spPr>
            <a:xfrm rot="1048052">
              <a:off x="168442" y="1299411"/>
              <a:ext cx="2502569" cy="2129589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25E763-2BF4-4541-909B-A837B2B5AB70}"/>
                </a:ext>
              </a:extLst>
            </p:cNvPr>
            <p:cNvSpPr txBox="1"/>
            <p:nvPr/>
          </p:nvSpPr>
          <p:spPr>
            <a:xfrm>
              <a:off x="661737" y="1810207"/>
              <a:ext cx="129941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New</a:t>
              </a:r>
            </a:p>
            <a:p>
              <a:pPr algn="ctr"/>
              <a:r>
                <a:rPr lang="en-US" sz="2200" b="1" dirty="0"/>
                <a:t>LOWER</a:t>
              </a:r>
            </a:p>
            <a:p>
              <a:pPr algn="ctr"/>
              <a:r>
                <a:rPr lang="en-US" sz="2200" dirty="0"/>
                <a:t>Rates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788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133" y="889265"/>
            <a:ext cx="781231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Life and AD&amp;D Insurance 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Securian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2135892"/>
            <a:ext cx="10529277" cy="43800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City of Fort Worth provides one time your base salary for Life and Accidental Death and Dismemberment (AD&amp;D)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Open Enrollment (Plan Year 2025)  </a:t>
            </a:r>
            <a:endParaRPr lang="en-US" sz="2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Currently enrolled, can increase up to one (1) time your base salary without Evidence of Insurability (EOI)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Can decrease coverage online without EOI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Employee maximum eight (8) times salary, max of $600,000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Spousal life up to $150,000 in $25,000 increments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Dependent child life $10,000 or $20,000</a:t>
            </a:r>
            <a:endParaRPr lang="en-US" sz="3600" b="1" dirty="0"/>
          </a:p>
          <a:p>
            <a:endParaRPr lang="en-US" dirty="0">
              <a:solidFill>
                <a:srgbClr val="75380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AutoShape 6" descr="Image result for vo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AutoShape 2" descr="Image result for securi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707" y="5660979"/>
            <a:ext cx="44672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50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7101-EE46-417E-8EA2-D1CDBC8A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287" y="879695"/>
            <a:ext cx="5773792" cy="7000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A37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Disability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D49FE-94E5-453C-A642-FD908F784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03" y="1825625"/>
            <a:ext cx="11155089" cy="84400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Income replacement if you can’t work due to your own illness or injury</a:t>
            </a:r>
          </a:p>
          <a:p>
            <a:r>
              <a:rPr lang="en-US" dirty="0"/>
              <a:t>Evidence of Insurability Required if enrolling for the first time or increasing coverage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FEB78D-2ADA-43B8-9274-FB79BE60A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19013"/>
              </p:ext>
            </p:extLst>
          </p:nvPr>
        </p:nvGraphicFramePr>
        <p:xfrm>
          <a:off x="605989" y="2915469"/>
          <a:ext cx="11155090" cy="336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018">
                  <a:extLst>
                    <a:ext uri="{9D8B030D-6E8A-4147-A177-3AD203B41FA5}">
                      <a16:colId xmlns:a16="http://schemas.microsoft.com/office/drawing/2014/main" val="2712141157"/>
                    </a:ext>
                  </a:extLst>
                </a:gridCol>
                <a:gridCol w="2231018">
                  <a:extLst>
                    <a:ext uri="{9D8B030D-6E8A-4147-A177-3AD203B41FA5}">
                      <a16:colId xmlns:a16="http://schemas.microsoft.com/office/drawing/2014/main" val="2641629929"/>
                    </a:ext>
                  </a:extLst>
                </a:gridCol>
                <a:gridCol w="2231018">
                  <a:extLst>
                    <a:ext uri="{9D8B030D-6E8A-4147-A177-3AD203B41FA5}">
                      <a16:colId xmlns:a16="http://schemas.microsoft.com/office/drawing/2014/main" val="3381429699"/>
                    </a:ext>
                  </a:extLst>
                </a:gridCol>
                <a:gridCol w="2231018">
                  <a:extLst>
                    <a:ext uri="{9D8B030D-6E8A-4147-A177-3AD203B41FA5}">
                      <a16:colId xmlns:a16="http://schemas.microsoft.com/office/drawing/2014/main" val="3560294875"/>
                    </a:ext>
                  </a:extLst>
                </a:gridCol>
                <a:gridCol w="2231018">
                  <a:extLst>
                    <a:ext uri="{9D8B030D-6E8A-4147-A177-3AD203B41FA5}">
                      <a16:colId xmlns:a16="http://schemas.microsoft.com/office/drawing/2014/main" val="2208249603"/>
                    </a:ext>
                  </a:extLst>
                </a:gridCol>
              </a:tblGrid>
              <a:tr h="540414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Short Term Disability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Long Term Disability*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864072"/>
                  </a:ext>
                </a:extLst>
              </a:tr>
              <a:tr h="540414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Low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High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Low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High Option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068812"/>
                  </a:ext>
                </a:extLst>
              </a:tr>
              <a:tr h="7328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Elimination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90 or 180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90 or 180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43286"/>
                  </a:ext>
                </a:extLst>
              </a:tr>
              <a:tr h="82320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Maximum Benefit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 or 22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 or 24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Until able to work again or age 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Until able to work again or age 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401910"/>
                  </a:ext>
                </a:extLst>
              </a:tr>
              <a:tr h="7328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Income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7661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5CDAD2-9BF6-45AD-8EA9-3D700B08D110}"/>
              </a:ext>
            </a:extLst>
          </p:cNvPr>
          <p:cNvSpPr txBox="1"/>
          <p:nvPr/>
        </p:nvSpPr>
        <p:spPr>
          <a:xfrm>
            <a:off x="7616858" y="6269508"/>
            <a:ext cx="4144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* Long Term Disability has a 6/12 Pre-existing Condition Limitation</a:t>
            </a:r>
          </a:p>
        </p:txBody>
      </p:sp>
    </p:spTree>
    <p:extLst>
      <p:ext uri="{BB962C8B-B14F-4D97-AF65-F5344CB8AC3E}">
        <p14:creationId xmlns:p14="http://schemas.microsoft.com/office/powerpoint/2010/main" val="4075405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047" y="1057974"/>
            <a:ext cx="838417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457 Deferred Compensation Plan TIAA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691" y="2204124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Set aside pre-tax or post-tax (ROTH) money for retirement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Minimum contribution $10.00/pay period or 1% of salary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Enroll online anytime through TIAA’s website</a:t>
            </a:r>
            <a:br>
              <a:rPr lang="en-US" dirty="0"/>
            </a:br>
            <a:r>
              <a:rPr lang="en-US" dirty="0"/>
              <a:t>www.tiaa.org/fortworth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Investment in a variety of funds available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2024 catch-up contribution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$7,500 over age 50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Special catch-up contribution within 3 years of retirement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Contact Benefits or TIAA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2024 contribution limit is $23,000</a:t>
            </a:r>
          </a:p>
        </p:txBody>
      </p:sp>
      <p:pic>
        <p:nvPicPr>
          <p:cNvPr id="5122" name="Picture 2" descr="Image result for ti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94" y="3344832"/>
            <a:ext cx="5292078" cy="17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24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1939" y="572254"/>
            <a:ext cx="5098961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Beneplace</a:t>
            </a:r>
            <a:endParaRPr lang="en-US" sz="4800" dirty="0">
              <a:solidFill>
                <a:srgbClr val="003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7"/>
          <a:stretch/>
        </p:blipFill>
        <p:spPr>
          <a:xfrm>
            <a:off x="4571936" y="1648495"/>
            <a:ext cx="7271101" cy="4443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352" y="1648495"/>
            <a:ext cx="44884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Discount Site: </a:t>
            </a:r>
            <a:br>
              <a:rPr lang="en-U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rgbClr val="002060"/>
                </a:solidFill>
              </a:rPr>
              <a:t>Tickets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Car rental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Vacation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Big Ticket Items</a:t>
            </a:r>
          </a:p>
          <a:p>
            <a:pPr algn="ctr"/>
            <a:endParaRPr 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Voluntary Benefits:</a:t>
            </a:r>
            <a:endParaRPr lang="en-US" sz="1600" b="1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  <a:p>
            <a:pPr lvl="1" algn="ctr"/>
            <a:r>
              <a:rPr lang="en-US" sz="2200">
                <a:solidFill>
                  <a:srgbClr val="002060"/>
                </a:solidFill>
              </a:rPr>
              <a:t>Legal </a:t>
            </a:r>
            <a:r>
              <a:rPr lang="en-US" sz="2200" dirty="0">
                <a:solidFill>
                  <a:srgbClr val="002060"/>
                </a:solidFill>
              </a:rPr>
              <a:t>Protection</a:t>
            </a:r>
          </a:p>
          <a:p>
            <a:pPr lvl="1" algn="ctr"/>
            <a:r>
              <a:rPr lang="en-US" sz="2200" dirty="0">
                <a:solidFill>
                  <a:srgbClr val="002060"/>
                </a:solidFill>
              </a:rPr>
              <a:t>Home, Auto and Pet Insurance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5249" y="6091707"/>
            <a:ext cx="7615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hlinkClick r:id="rId4"/>
              </a:rPr>
              <a:t>www.beneplace.com/cofw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9543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655DB-6685-45A4-B5F4-C33EFC18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D788E7-0C6E-4944-81E8-3A2DF8D2FB72}"/>
              </a:ext>
            </a:extLst>
          </p:cNvPr>
          <p:cNvSpPr txBox="1">
            <a:spLocks/>
          </p:cNvSpPr>
          <p:nvPr/>
        </p:nvSpPr>
        <p:spPr>
          <a:xfrm>
            <a:off x="6191074" y="773764"/>
            <a:ext cx="4939284" cy="831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MetLife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C2D38D-7A78-42CA-BFD3-DBDEC2E0D570}"/>
              </a:ext>
            </a:extLst>
          </p:cNvPr>
          <p:cNvGraphicFramePr/>
          <p:nvPr>
            <p:extLst/>
          </p:nvPr>
        </p:nvGraphicFramePr>
        <p:xfrm>
          <a:off x="738231" y="1604981"/>
          <a:ext cx="10905687" cy="428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9DE998-4968-4321-A76E-FE030A63BF0E}"/>
              </a:ext>
            </a:extLst>
          </p:cNvPr>
          <p:cNvSpPr txBox="1"/>
          <p:nvPr/>
        </p:nvSpPr>
        <p:spPr>
          <a:xfrm>
            <a:off x="738231" y="5891755"/>
            <a:ext cx="10905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Enrollment made easier! Now available online at cfwbenefits.com</a:t>
            </a:r>
          </a:p>
        </p:txBody>
      </p:sp>
    </p:spTree>
    <p:extLst>
      <p:ext uri="{BB962C8B-B14F-4D97-AF65-F5344CB8AC3E}">
        <p14:creationId xmlns:p14="http://schemas.microsoft.com/office/powerpoint/2010/main" val="3566055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7D69-ABB3-4187-AD18-4BE72049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141" y="872729"/>
            <a:ext cx="4449661" cy="7762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 Plans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62D558B-E548-46AE-A3F7-6E4E506FAEF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59226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33EC1-7490-4B9E-8B5A-A63F7EA0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E931F-A3EE-4B7C-B615-CF11FF0E0EC9}"/>
              </a:ext>
            </a:extLst>
          </p:cNvPr>
          <p:cNvSpPr txBox="1"/>
          <p:nvPr/>
        </p:nvSpPr>
        <p:spPr>
          <a:xfrm>
            <a:off x="738231" y="5958985"/>
            <a:ext cx="10905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Enrollment made easier! Now available online at cfwbenefits.com</a:t>
            </a:r>
          </a:p>
        </p:txBody>
      </p:sp>
    </p:spTree>
    <p:extLst>
      <p:ext uri="{BB962C8B-B14F-4D97-AF65-F5344CB8AC3E}">
        <p14:creationId xmlns:p14="http://schemas.microsoft.com/office/powerpoint/2010/main" val="50269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628"/>
            <a:ext cx="12192000" cy="68443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0491" y="2605433"/>
            <a:ext cx="10189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/>
                </a:solidFill>
              </a:rPr>
              <a:t>Wellness Update</a:t>
            </a:r>
          </a:p>
          <a:p>
            <a:endParaRPr lang="en-US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29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3748043" y="1326384"/>
          <a:ext cx="7767369" cy="537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4269" y="2651637"/>
            <a:ext cx="3495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 payment made by a beneficiary </a:t>
            </a:r>
            <a:br>
              <a:rPr lang="en-US" sz="1400" dirty="0"/>
            </a:br>
            <a:r>
              <a:rPr lang="en-US" sz="1400" dirty="0"/>
              <a:t>(especially for health services) in addition to that made by an insurer.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1533" y="5454217"/>
            <a:ext cx="34955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The most you have to pay for covered services in a plan year. After you spend this amount on deductibles, copayments, and coinsurance, your health plan pays 100% of the costs of covered benefits.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76319" y="2651637"/>
            <a:ext cx="3495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 specified amount of money that the insured must pay before an insurance company will pay a claim.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9845" y="5454933"/>
            <a:ext cx="29140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 type of insurance in which the insured pays a share of the payment made against a claim.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3323" y="4377715"/>
            <a:ext cx="3131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 Out of Pocket Maximum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0183" y="4764458"/>
            <a:ext cx="28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Coinsurance</a:t>
            </a:r>
          </a:p>
        </p:txBody>
      </p:sp>
    </p:spTree>
    <p:extLst>
      <p:ext uri="{BB962C8B-B14F-4D97-AF65-F5344CB8AC3E}">
        <p14:creationId xmlns:p14="http://schemas.microsoft.com/office/powerpoint/2010/main" val="2404966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11898A-1368-4B8E-8EF9-1FA994712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866" y="3629321"/>
            <a:ext cx="5653948" cy="312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D3FE8-CC22-4307-9D04-F4A5E478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31" y="739076"/>
            <a:ext cx="5297472" cy="1325563"/>
          </a:xfrm>
        </p:spPr>
        <p:txBody>
          <a:bodyPr/>
          <a:lstStyle/>
          <a:p>
            <a:pPr algn="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Wellness- Ramp Health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9D9D-5CC2-4885-9BC6-3984039D2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6167" cy="4351338"/>
          </a:xfrm>
        </p:spPr>
        <p:txBody>
          <a:bodyPr/>
          <a:lstStyle/>
          <a:p>
            <a:r>
              <a:rPr lang="en-US" dirty="0"/>
              <a:t>NEW! Wellness Vendor</a:t>
            </a:r>
          </a:p>
          <a:p>
            <a:r>
              <a:rPr lang="en-US" dirty="0"/>
              <a:t>Same deadlines – August 31, 2025</a:t>
            </a:r>
          </a:p>
          <a:p>
            <a:r>
              <a:rPr lang="en-US" dirty="0"/>
              <a:t>Same requirements for Premium Incentive and Cash Payout</a:t>
            </a:r>
          </a:p>
          <a:p>
            <a:r>
              <a:rPr lang="en-US" dirty="0"/>
              <a:t>Easy-to-use, engaging platform available on desktop and mobile</a:t>
            </a:r>
          </a:p>
          <a:p>
            <a:r>
              <a:rPr lang="en-US" dirty="0"/>
              <a:t>Health and Wellness Coaching</a:t>
            </a:r>
          </a:p>
          <a:p>
            <a:r>
              <a:rPr lang="en-US" dirty="0"/>
              <a:t>Online Challenges</a:t>
            </a:r>
          </a:p>
          <a:p>
            <a:r>
              <a:rPr lang="en-US" dirty="0"/>
              <a:t>And more!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C729D-E04C-453C-86D8-959E27F7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0B895-1BC2-4409-9E40-C8D1D24EC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75" y="2151157"/>
            <a:ext cx="29527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80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F73-7654-47D8-8B72-E088D532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684" y="1233182"/>
            <a:ext cx="6902116" cy="4575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Health, Safety &amp; Benefits Fair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FEEDC-42D3-483D-A44C-2CE2C3E0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31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ADEC411-DE33-4ACE-B634-FC0197C518F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26AFA9E-3D84-4441-850D-922C05555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723" y="1825625"/>
            <a:ext cx="4960277" cy="2864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4B312-716B-4AE9-A6AA-BBCC814633AE}"/>
              </a:ext>
            </a:extLst>
          </p:cNvPr>
          <p:cNvSpPr txBox="1"/>
          <p:nvPr/>
        </p:nvSpPr>
        <p:spPr>
          <a:xfrm>
            <a:off x="914400" y="1971413"/>
            <a:ext cx="5181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Wednesday October 16</a:t>
            </a:r>
            <a:r>
              <a:rPr lang="en-US" sz="2800" b="1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9:00 AM – 2:00 PM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Will Rogers, 3401 W. Lancaster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Representatives from safety, health, local non-profits will be in attendance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Flu Shots will be available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Door prizes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Earn points towards Healthy Challenge Cash Payout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Online Enrollment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6B0A9-CABA-4C08-AFA8-06E14B0C1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644" y="4936782"/>
            <a:ext cx="1192434" cy="1073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B7FEA-2B5F-411E-9E1C-BACC03874A62}"/>
              </a:ext>
            </a:extLst>
          </p:cNvPr>
          <p:cNvSpPr txBox="1"/>
          <p:nvPr/>
        </p:nvSpPr>
        <p:spPr>
          <a:xfrm>
            <a:off x="7540386" y="6009973"/>
            <a:ext cx="2818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Register Now</a:t>
            </a:r>
          </a:p>
        </p:txBody>
      </p:sp>
    </p:spTree>
    <p:extLst>
      <p:ext uri="{BB962C8B-B14F-4D97-AF65-F5344CB8AC3E}">
        <p14:creationId xmlns:p14="http://schemas.microsoft.com/office/powerpoint/2010/main" val="3081772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87A09-FA4F-C841-A71E-05407FCA2FD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067" y="1752560"/>
            <a:ext cx="559593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city’s webpage you can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more about: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Comparisons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Enrollment Meeting Dates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Healthcare Vendors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Frequently Asked Questions (FAQs)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19" y="-306184"/>
            <a:ext cx="7807386" cy="67677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572541" y="4753529"/>
            <a:ext cx="397341" cy="32240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191" y="518943"/>
            <a:ext cx="5255663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Where can you find more information?</a:t>
            </a:r>
            <a:br>
              <a:rPr lang="en-US" sz="2200" b="1" u="sng" dirty="0">
                <a:solidFill>
                  <a:schemeClr val="accent5">
                    <a:lumMod val="75000"/>
                  </a:schemeClr>
                </a:solidFill>
                <a:hlinkClick r:id="rId3"/>
              </a:rPr>
            </a:br>
            <a:endParaRPr lang="en-US" sz="220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44" y="772732"/>
            <a:ext cx="6161972" cy="3464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8B97FC-3124-47F7-8B15-0C38644EC476}"/>
              </a:ext>
            </a:extLst>
          </p:cNvPr>
          <p:cNvSpPr/>
          <p:nvPr/>
        </p:nvSpPr>
        <p:spPr>
          <a:xfrm>
            <a:off x="319067" y="6064767"/>
            <a:ext cx="11872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https://www.fortworthtexas.gov/departments/hr/employees/openenrollment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85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402" y="735144"/>
            <a:ext cx="7119257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Online Enrollment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999" y="1765785"/>
            <a:ext cx="6707814" cy="430551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Enroll from any desktop or laptop: </a:t>
            </a:r>
            <a:r>
              <a:rPr lang="en-US" sz="4200" b="1" dirty="0">
                <a:solidFill>
                  <a:schemeClr val="accent5"/>
                </a:solidFill>
                <a:hlinkClick r:id="rId3"/>
              </a:rPr>
              <a:t>www.cfwbenefits.com</a:t>
            </a:r>
            <a:r>
              <a:rPr lang="en-US" sz="4200" b="1" dirty="0">
                <a:solidFill>
                  <a:schemeClr val="accent5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Upload proof documents online – birth certificates, marriage license, etc.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Online enrollment help: 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HR Benefits Office: M-F 8:00 AM – 5:00 PM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Your Department Human Resources Coordinator (HRC)</a:t>
            </a:r>
          </a:p>
          <a:p>
            <a:pPr marL="457200" lvl="2" indent="0">
              <a:lnSpc>
                <a:spcPct val="150000"/>
              </a:lnSpc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4" y="1304251"/>
            <a:ext cx="3657074" cy="2380330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person at standing des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91" y="2946370"/>
            <a:ext cx="2834429" cy="2834429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5563" y="3429000"/>
            <a:ext cx="2540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Or at 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22084" y="1168853"/>
            <a:ext cx="22729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80B5-D3EF-42D1-B205-2C34FCED95B3}"/>
              </a:ext>
            </a:extLst>
          </p:cNvPr>
          <p:cNvSpPr txBox="1"/>
          <p:nvPr/>
        </p:nvSpPr>
        <p:spPr>
          <a:xfrm>
            <a:off x="620110" y="5879172"/>
            <a:ext cx="109895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**ALL elections MUST be completed &amp; submitted online by October 25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FSA elections will not roll over to next year you must re-elect</a:t>
            </a:r>
          </a:p>
        </p:txBody>
      </p:sp>
    </p:spTree>
    <p:extLst>
      <p:ext uri="{BB962C8B-B14F-4D97-AF65-F5344CB8AC3E}">
        <p14:creationId xmlns:p14="http://schemas.microsoft.com/office/powerpoint/2010/main" val="3918015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46B7AC-780F-478F-8E2A-6A91E6C5E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006" y="1989533"/>
            <a:ext cx="9357988" cy="457943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00818FA-E3D4-4E39-A9DF-BD8866DFF6D1}"/>
              </a:ext>
            </a:extLst>
          </p:cNvPr>
          <p:cNvSpPr/>
          <p:nvPr/>
        </p:nvSpPr>
        <p:spPr>
          <a:xfrm>
            <a:off x="5873791" y="6026081"/>
            <a:ext cx="444417" cy="3221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3C0920-7FA4-4B2C-80D1-522280A0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006" y="1133962"/>
            <a:ext cx="7451834" cy="85557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+mn-lt"/>
              </a:rPr>
              <a:t>		</a:t>
            </a:r>
            <a:r>
              <a:rPr lang="en-US" sz="36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Member Portal Welcome Page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27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City of Fort Worth HR Benefits Office</a:t>
            </a:r>
          </a:p>
          <a:p>
            <a:pPr marL="0" indent="0" algn="ctr">
              <a:buNone/>
            </a:pPr>
            <a:r>
              <a:rPr lang="en-US" sz="4000" b="1" dirty="0"/>
              <a:t>100 Fort Worth Trail, Fort Worth, TX 76102</a:t>
            </a:r>
          </a:p>
          <a:p>
            <a:pPr marL="0" indent="0" algn="ctr">
              <a:buNone/>
            </a:pPr>
            <a:r>
              <a:rPr lang="en-US" sz="4000" b="1" dirty="0"/>
              <a:t>New City Hall- 15</a:t>
            </a:r>
            <a:r>
              <a:rPr lang="en-US" sz="4000" b="1" baseline="30000" dirty="0"/>
              <a:t>th</a:t>
            </a:r>
            <a:r>
              <a:rPr lang="en-US" sz="4000" b="1" dirty="0"/>
              <a:t> floor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817-392-7782 phone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Alight at 866-307-8835 </a:t>
            </a:r>
          </a:p>
          <a:p>
            <a:pPr marL="0" indent="0" algn="ctr">
              <a:buNone/>
            </a:pPr>
            <a:r>
              <a:rPr lang="en-US" sz="4800" dirty="0">
                <a:hlinkClick r:id="rId3"/>
              </a:rPr>
              <a:t>benefits@fortworthtexas.gov</a:t>
            </a:r>
            <a:endParaRPr lang="en-US" sz="48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F56A22-E4E7-4106-B963-4FA4F477950C}"/>
              </a:ext>
            </a:extLst>
          </p:cNvPr>
          <p:cNvGrpSpPr/>
          <p:nvPr/>
        </p:nvGrpSpPr>
        <p:grpSpPr>
          <a:xfrm>
            <a:off x="562917" y="3307535"/>
            <a:ext cx="2142905" cy="1387517"/>
            <a:chOff x="487415" y="3323321"/>
            <a:chExt cx="2142905" cy="1387517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EB25AED-F993-4EBB-8719-295EE24787B2}"/>
                </a:ext>
              </a:extLst>
            </p:cNvPr>
            <p:cNvSpPr/>
            <p:nvPr/>
          </p:nvSpPr>
          <p:spPr>
            <a:xfrm rot="19491078">
              <a:off x="487415" y="3323321"/>
              <a:ext cx="2142905" cy="1387517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8187F8-A81D-46D3-A26A-D45EAFD58B1A}"/>
                </a:ext>
              </a:extLst>
            </p:cNvPr>
            <p:cNvSpPr txBox="1"/>
            <p:nvPr/>
          </p:nvSpPr>
          <p:spPr>
            <a:xfrm rot="19480982">
              <a:off x="620785" y="3829493"/>
              <a:ext cx="17029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We</a:t>
              </a:r>
              <a:r>
                <a:rPr lang="en-US" sz="2200" dirty="0"/>
                <a:t> </a:t>
              </a:r>
              <a:r>
                <a:rPr lang="en-US" sz="2200" b="1" dirty="0"/>
                <a:t>MOVED!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447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1187-5AAB-40D2-8C4C-54D5A36D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916" y="1040986"/>
            <a:ext cx="6665495" cy="10096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Medical- BCBSTX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(BlueCross BlueShield of TX)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99D7-DFCE-46CC-A04A-EB7D2DC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779"/>
            <a:ext cx="7198895" cy="3975184"/>
          </a:xfrm>
        </p:spPr>
        <p:txBody>
          <a:bodyPr/>
          <a:lstStyle/>
          <a:p>
            <a:r>
              <a:rPr lang="en-US" dirty="0"/>
              <a:t>Medical Carrier is BlueCross BlueShield of TX</a:t>
            </a:r>
          </a:p>
          <a:p>
            <a:r>
              <a:rPr lang="en-US" dirty="0"/>
              <a:t>National Network- Blue Choice PPO</a:t>
            </a:r>
          </a:p>
          <a:p>
            <a:r>
              <a:rPr lang="en-US" dirty="0"/>
              <a:t>Provider Search: myblueelementtx.com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C5495-7889-43F4-8224-0F3A16D6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57E34-FB50-4110-B05F-9FA0CCD78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536" y="2201779"/>
            <a:ext cx="3952875" cy="437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4E3B1-F43F-46E3-A5FD-D8D0E903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95" y="3873416"/>
            <a:ext cx="2790825" cy="514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58DA3F-8229-44B0-90AC-82BBC4094339}"/>
              </a:ext>
            </a:extLst>
          </p:cNvPr>
          <p:cNvGrpSpPr/>
          <p:nvPr/>
        </p:nvGrpSpPr>
        <p:grpSpPr>
          <a:xfrm>
            <a:off x="838200" y="5270242"/>
            <a:ext cx="3936178" cy="1303512"/>
            <a:chOff x="984739" y="4873451"/>
            <a:chExt cx="3936178" cy="130351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0FAD9F2-D6D8-4ECE-A692-F49A211ADBC4}"/>
                </a:ext>
              </a:extLst>
            </p:cNvPr>
            <p:cNvSpPr/>
            <p:nvPr/>
          </p:nvSpPr>
          <p:spPr>
            <a:xfrm>
              <a:off x="984739" y="4873451"/>
              <a:ext cx="3936178" cy="130351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A33FDC-32B1-47EB-BE88-392AB0A60CD2}"/>
                </a:ext>
              </a:extLst>
            </p:cNvPr>
            <p:cNvSpPr txBox="1"/>
            <p:nvPr/>
          </p:nvSpPr>
          <p:spPr>
            <a:xfrm>
              <a:off x="1105319" y="5004079"/>
              <a:ext cx="36977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OptumRx will provide prescription benefits</a:t>
              </a:r>
            </a:p>
          </p:txBody>
        </p:sp>
        <p:pic>
          <p:nvPicPr>
            <p:cNvPr id="9" name="Picture 8" descr="C:\Users\haileym\AppData\Local\Microsoft\Windows\INetCache\Content.MSO\13F078C5.tmp">
              <a:extLst>
                <a:ext uri="{FF2B5EF4-FFF2-40B4-BE49-F238E27FC236}">
                  <a16:creationId xmlns:a16="http://schemas.microsoft.com/office/drawing/2014/main" id="{71A3DBD7-8D35-434A-90D7-9923DCE15FA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555" y="5697409"/>
              <a:ext cx="1243330" cy="3162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895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133875"/>
              </p:ext>
            </p:extLst>
          </p:nvPr>
        </p:nvGraphicFramePr>
        <p:xfrm>
          <a:off x="1752600" y="1873786"/>
          <a:ext cx="8686800" cy="4214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2200" y="6505013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326" y="1166648"/>
            <a:ext cx="8086209" cy="11432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SAME Two Medical Plan Options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6087937"/>
            <a:ext cx="7772400" cy="55399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preventive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care, including mammograms and colonoscopies, are free to members on both the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Center Plan and the Consumer Choice Plan</a:t>
            </a:r>
          </a:p>
        </p:txBody>
      </p:sp>
    </p:spTree>
    <p:extLst>
      <p:ext uri="{BB962C8B-B14F-4D97-AF65-F5344CB8AC3E}">
        <p14:creationId xmlns:p14="http://schemas.microsoft.com/office/powerpoint/2010/main" val="2108983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6305" y="1007902"/>
            <a:ext cx="66942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Medical- BCBSTX</a:t>
            </a:r>
            <a:br>
              <a:rPr lang="en-US" sz="44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(BlueCross BlueShield of TX)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en-US" b="1" dirty="0">
              <a:solidFill>
                <a:srgbClr val="003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7079" y="2243579"/>
            <a:ext cx="9302094" cy="4283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</a:rPr>
              <a:t>Health Center Plan: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Primary Care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(Family Medicine, Internists, OB/Gyn, Pediatricians)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All Health Center services are FREE 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All other Primary Care Providers = $30 co-pay</a:t>
            </a:r>
          </a:p>
          <a:p>
            <a:pPr marL="342900" lvl="1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Specialists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(All other physicians) = $50 co-pay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No Coverage for Out-of-Network Providers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Except emergencies and certain surgery situations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Primary car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4" y="1670683"/>
            <a:ext cx="2023916" cy="20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rt doctor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44" y="4387979"/>
            <a:ext cx="1598676" cy="159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62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155" y="1096936"/>
            <a:ext cx="8367529" cy="78051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Dedicated/ Primary Health Centers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B447B8-B970-4C10-9C39-3FAF708928E8}"/>
              </a:ext>
            </a:extLst>
          </p:cNvPr>
          <p:cNvGrpSpPr/>
          <p:nvPr/>
        </p:nvGrpSpPr>
        <p:grpSpPr>
          <a:xfrm>
            <a:off x="7190995" y="1850840"/>
            <a:ext cx="4348390" cy="4217155"/>
            <a:chOff x="6828665" y="1850840"/>
            <a:chExt cx="4348390" cy="4217155"/>
          </a:xfrm>
        </p:grpSpPr>
        <p:grpSp>
          <p:nvGrpSpPr>
            <p:cNvPr id="5" name="Group 4"/>
            <p:cNvGrpSpPr/>
            <p:nvPr/>
          </p:nvGrpSpPr>
          <p:grpSpPr>
            <a:xfrm>
              <a:off x="6828665" y="1850840"/>
              <a:ext cx="4348390" cy="4217155"/>
              <a:chOff x="5537915" y="1003537"/>
              <a:chExt cx="5306096" cy="511392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9557" r="36543" b="10155"/>
              <a:stretch/>
            </p:blipFill>
            <p:spPr>
              <a:xfrm>
                <a:off x="5537915" y="1003537"/>
                <a:ext cx="5306096" cy="5113928"/>
              </a:xfrm>
              <a:prstGeom prst="rect">
                <a:avLst/>
              </a:prstGeom>
            </p:spPr>
          </p:pic>
          <p:sp>
            <p:nvSpPr>
              <p:cNvPr id="7" name="5-Point Star 6"/>
              <p:cNvSpPr/>
              <p:nvPr/>
            </p:nvSpPr>
            <p:spPr>
              <a:xfrm>
                <a:off x="8257849" y="4200170"/>
                <a:ext cx="375244" cy="327822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5-Point Star 7"/>
              <p:cNvSpPr/>
              <p:nvPr/>
            </p:nvSpPr>
            <p:spPr>
              <a:xfrm>
                <a:off x="8147402" y="4946555"/>
                <a:ext cx="406785" cy="326034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7820403" y="3684133"/>
                <a:ext cx="354180" cy="347102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5-Point Star 6">
              <a:extLst>
                <a:ext uri="{FF2B5EF4-FFF2-40B4-BE49-F238E27FC236}">
                  <a16:creationId xmlns:a16="http://schemas.microsoft.com/office/drawing/2014/main" id="{4084F56A-493A-4C11-A84C-829E126A6ED2}"/>
                </a:ext>
              </a:extLst>
            </p:cNvPr>
            <p:cNvSpPr/>
            <p:nvPr/>
          </p:nvSpPr>
          <p:spPr>
            <a:xfrm>
              <a:off x="8902558" y="4395120"/>
              <a:ext cx="307516" cy="270335"/>
            </a:xfrm>
            <a:prstGeom prst="star5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74" y="1850840"/>
            <a:ext cx="7110618" cy="4643579"/>
          </a:xfrm>
        </p:spPr>
        <p:txBody>
          <a:bodyPr>
            <a:normAutofit fontScale="92500" lnSpcReduction="20000"/>
          </a:bodyPr>
          <a:lstStyle/>
          <a:p>
            <a:pPr marL="297656" indent="-297656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Four (4) Dedicated Health Centers</a:t>
            </a:r>
            <a:endParaRPr lang="en-US" sz="32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Texas Health Resource Physicians at each location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Only available for Employees and Retiree enrolled in Health plans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Same or next day appointments for sick visits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Short wait times when patients make an appointment and arrive on time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00" dirty="0"/>
              <a:t>Hours Monday – Friday</a:t>
            </a:r>
            <a:br>
              <a:rPr lang="en-US" altLang="en-US" sz="2600" dirty="0"/>
            </a:br>
            <a:r>
              <a:rPr lang="en-US" altLang="en-US" sz="2600" dirty="0"/>
              <a:t>8:00 AM – 5:00 PM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00" dirty="0"/>
              <a:t>Call Care Coordinators to set an appointment  </a:t>
            </a:r>
            <a:br>
              <a:rPr lang="en-US" altLang="en-US" sz="2600" dirty="0"/>
            </a:br>
            <a:r>
              <a:rPr lang="en-US" altLang="en-US" sz="2600" dirty="0"/>
              <a:t>800-574-0606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00" dirty="0"/>
              <a:t>Unlimited Visits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00" dirty="0"/>
              <a:t>Health Center Plan $0 Copay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u="sng" dirty="0">
                <a:hlinkClick r:id="rId3"/>
              </a:rPr>
              <a:t>www.FortWorthEmployeeHealthCenter.com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0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75F-A309-48CF-A087-848BE3EA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421" y="757770"/>
            <a:ext cx="5862811" cy="1001218"/>
          </a:xfrm>
        </p:spPr>
        <p:txBody>
          <a:bodyPr>
            <a:no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Health Center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C8C2-0882-46C0-B314-DD5BB793B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522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Magnolia</a:t>
            </a:r>
          </a:p>
          <a:p>
            <a:pPr lvl="1"/>
            <a:r>
              <a:rPr lang="en-US" sz="1900" dirty="0"/>
              <a:t>1320 Hemphill St. Ste 350</a:t>
            </a:r>
          </a:p>
          <a:p>
            <a:pPr lvl="1"/>
            <a:r>
              <a:rPr lang="en-US" sz="1900" b="1" i="1" dirty="0"/>
              <a:t>Bilingual physician- Dr. Campbell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Riverside</a:t>
            </a:r>
          </a:p>
          <a:p>
            <a:pPr lvl="1"/>
            <a:r>
              <a:rPr lang="en-US" sz="1900" dirty="0"/>
              <a:t>Police Officer’s Association Building: </a:t>
            </a:r>
          </a:p>
          <a:p>
            <a:pPr lvl="1"/>
            <a:r>
              <a:rPr lang="en-US" sz="1900" dirty="0"/>
              <a:t>100 N. Forest Park Blvd, Ste 120</a:t>
            </a:r>
          </a:p>
          <a:p>
            <a:pPr lvl="1"/>
            <a:r>
              <a:rPr lang="en-US" sz="1900" b="1" i="1" dirty="0"/>
              <a:t>Bilingual physician- Dr. Mejia</a:t>
            </a:r>
          </a:p>
          <a:p>
            <a:pPr lvl="1"/>
            <a:endParaRPr lang="en-US" dirty="0"/>
          </a:p>
          <a:p>
            <a:r>
              <a:rPr lang="en-US" sz="2800" b="1" dirty="0"/>
              <a:t>Lake Worth</a:t>
            </a:r>
          </a:p>
          <a:p>
            <a:pPr lvl="1"/>
            <a:r>
              <a:rPr lang="en-US" sz="1900" dirty="0"/>
              <a:t>4701 Boat Club Road, Ste 325</a:t>
            </a:r>
          </a:p>
          <a:p>
            <a:pPr marL="342900" lvl="1" indent="0">
              <a:buNone/>
            </a:pPr>
            <a:endParaRPr lang="en-US" sz="2400" dirty="0"/>
          </a:p>
          <a:p>
            <a:r>
              <a:rPr lang="en-US" sz="2800" b="1"/>
              <a:t>Huguley</a:t>
            </a:r>
            <a:endParaRPr lang="en-US" sz="2800" b="1" dirty="0"/>
          </a:p>
          <a:p>
            <a:pPr lvl="1"/>
            <a:r>
              <a:rPr lang="en-US" sz="1900" dirty="0"/>
              <a:t>12001 South Freeway, Ste 208</a:t>
            </a:r>
          </a:p>
          <a:p>
            <a:pPr lvl="1"/>
            <a:r>
              <a:rPr lang="en-US" sz="1900" dirty="0"/>
              <a:t>Medical Office Building 5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17242-B61E-4F18-9A32-185438E5C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4049"/>
            <a:ext cx="4242558" cy="2791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15EC4-96F8-4212-BF4E-B81479F758E6}"/>
              </a:ext>
            </a:extLst>
          </p:cNvPr>
          <p:cNvSpPr txBox="1"/>
          <p:nvPr/>
        </p:nvSpPr>
        <p:spPr>
          <a:xfrm>
            <a:off x="6719058" y="4511843"/>
            <a:ext cx="52042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Satellite Locations: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Bedford: 3024 State Hwy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Burleson: 2730 SW Wilshire Blvd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SW Fort </a:t>
            </a:r>
            <a:r>
              <a:rPr lang="en-US" dirty="0"/>
              <a:t>Worth: 7001 Granbury 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Willow Park: 101 Crown Pointe Blvd, Ste 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Keller: 100 Bourland Rd, Ste170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8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81485" y="6487614"/>
            <a:ext cx="2743200" cy="365125"/>
          </a:xfrm>
        </p:spPr>
        <p:txBody>
          <a:bodyPr/>
          <a:lstStyle/>
          <a:p>
            <a:fld id="{B93A5F3A-C1DE-424A-9F3D-AD4AB00002EA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3493001"/>
              </p:ext>
            </p:extLst>
          </p:nvPr>
        </p:nvGraphicFramePr>
        <p:xfrm>
          <a:off x="516706" y="1593669"/>
          <a:ext cx="11141894" cy="511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887" y="597350"/>
            <a:ext cx="716171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Consumer Choice Plan</a:t>
            </a:r>
          </a:p>
        </p:txBody>
      </p:sp>
    </p:spTree>
    <p:extLst>
      <p:ext uri="{BB962C8B-B14F-4D97-AF65-F5344CB8AC3E}">
        <p14:creationId xmlns:p14="http://schemas.microsoft.com/office/powerpoint/2010/main" val="20277436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FW Br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FW Brand" id="{4307E28C-044B-4FD8-915D-5F37DBD41A79}" vid="{08178E61-37B8-433D-8A51-42F615FAA16E}"/>
    </a:ext>
  </a:extLst>
</a:theme>
</file>

<file path=ppt/theme/theme6.xml><?xml version="1.0" encoding="utf-8"?>
<a:theme xmlns:a="http://schemas.openxmlformats.org/drawingml/2006/main" name="Alight – White background">
  <a:themeElements>
    <a:clrScheme name="Alight 3">
      <a:dk1>
        <a:srgbClr val="000000"/>
      </a:dk1>
      <a:lt1>
        <a:srgbClr val="FFFFFF"/>
      </a:lt1>
      <a:dk2>
        <a:srgbClr val="0C2028"/>
      </a:dk2>
      <a:lt2>
        <a:srgbClr val="FFF200"/>
      </a:lt2>
      <a:accent1>
        <a:srgbClr val="FFF200"/>
      </a:accent1>
      <a:accent2>
        <a:srgbClr val="0C2028"/>
      </a:accent2>
      <a:accent3>
        <a:srgbClr val="A1C3FD"/>
      </a:accent3>
      <a:accent4>
        <a:srgbClr val="8FE3DE"/>
      </a:accent4>
      <a:accent5>
        <a:srgbClr val="C3ABDA"/>
      </a:accent5>
      <a:accent6>
        <a:srgbClr val="FF9966"/>
      </a:accent6>
      <a:hlink>
        <a:srgbClr val="898989"/>
      </a:hlink>
      <a:folHlink>
        <a:srgbClr val="5E5F5F"/>
      </a:folHlink>
    </a:clrScheme>
    <a:fontScheme name="Custom 1">
      <a:majorFont>
        <a:latin typeface="FS Thrive Elliot"/>
        <a:ea typeface=""/>
        <a:cs typeface=""/>
      </a:majorFont>
      <a:minorFont>
        <a:latin typeface="FS Thrive Ellio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0" tIns="0" rIns="0" bIns="0" rtlCol="0" anchor="t">
        <a:noAutofit/>
      </a:bodyPr>
      <a:lstStyle>
        <a:defPPr algn="l">
          <a:defRPr sz="1200" dirty="0" err="1" smtClean="0">
            <a:latin typeface="+mn-lt"/>
            <a:cs typeface="FS Thrive Elliot Regular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57648B5-2556-F14C-90A1-9AAABC3A0F42}" vid="{1699DCE3-4A8E-1C42-B1D4-8395387613B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DC88470E54240A900D19BD47D014F" ma:contentTypeVersion="11" ma:contentTypeDescription="Create a new document." ma:contentTypeScope="" ma:versionID="8383dca6dc9e5e3907dfb5fcf9463b30">
  <xsd:schema xmlns:xsd="http://www.w3.org/2001/XMLSchema" xmlns:xs="http://www.w3.org/2001/XMLSchema" xmlns:p="http://schemas.microsoft.com/office/2006/metadata/properties" xmlns:ns3="7bcd2b7e-81cb-4a6a-b750-0f6278b08d9d" xmlns:ns4="43412732-eaa4-4236-8aa5-39c021c7a0b1" targetNamespace="http://schemas.microsoft.com/office/2006/metadata/properties" ma:root="true" ma:fieldsID="ed03e7435ae5c87d1a560fc8e91abcec" ns3:_="" ns4:_="">
    <xsd:import namespace="7bcd2b7e-81cb-4a6a-b750-0f6278b08d9d"/>
    <xsd:import namespace="43412732-eaa4-4236-8aa5-39c021c7a0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d2b7e-81cb-4a6a-b750-0f6278b08d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12732-eaa4-4236-8aa5-39c021c7a0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04E188-2290-43E2-A508-A05323EBB6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cd2b7e-81cb-4a6a-b750-0f6278b08d9d"/>
    <ds:schemaRef ds:uri="43412732-eaa4-4236-8aa5-39c021c7a0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FC481E-4246-42E9-80FA-14C45AF50E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B0AD0F-D0FE-480F-B002-AEE5D05F664A}">
  <ds:schemaRefs>
    <ds:schemaRef ds:uri="http://schemas.microsoft.com/office/2006/metadata/properties"/>
    <ds:schemaRef ds:uri="http://purl.org/dc/terms/"/>
    <ds:schemaRef ds:uri="7bcd2b7e-81cb-4a6a-b750-0f6278b08d9d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3412732-eaa4-4236-8aa5-39c021c7a0b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10098</TotalTime>
  <Words>2444</Words>
  <Application>Microsoft Office PowerPoint</Application>
  <PresentationFormat>Widescreen</PresentationFormat>
  <Paragraphs>509</Paragraphs>
  <Slides>35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ＭＳ Ｐゴシック</vt:lpstr>
      <vt:lpstr>Arial</vt:lpstr>
      <vt:lpstr>Calibri</vt:lpstr>
      <vt:lpstr>Calibri Light</vt:lpstr>
      <vt:lpstr>Century Gothic</vt:lpstr>
      <vt:lpstr>Courier New</vt:lpstr>
      <vt:lpstr>FS Thrive Elliot</vt:lpstr>
      <vt:lpstr>FS Thrive Elliot Heavy</vt:lpstr>
      <vt:lpstr>FS Thrive Elliot Regular</vt:lpstr>
      <vt:lpstr>Georgia</vt:lpstr>
      <vt:lpstr>Gill Sans</vt:lpstr>
      <vt:lpstr>System Font Regular</vt:lpstr>
      <vt:lpstr>Times</vt:lpstr>
      <vt:lpstr>UHC Sans Light</vt:lpstr>
      <vt:lpstr>UHC Sans Regular</vt:lpstr>
      <vt:lpstr>Wingdings</vt:lpstr>
      <vt:lpstr>1_Office Theme</vt:lpstr>
      <vt:lpstr>3_Office Theme</vt:lpstr>
      <vt:lpstr>4_Office Theme</vt:lpstr>
      <vt:lpstr>5_Office Theme</vt:lpstr>
      <vt:lpstr>CFW Brand</vt:lpstr>
      <vt:lpstr>Alight – White background</vt:lpstr>
      <vt:lpstr>OCTOBER 7 – OCTOBER 25, 2024</vt:lpstr>
      <vt:lpstr>OE FAST FACTS</vt:lpstr>
      <vt:lpstr>PowerPoint Presentation</vt:lpstr>
      <vt:lpstr>Medical- BCBSTX      (BlueCross BlueShield of TX)</vt:lpstr>
      <vt:lpstr>PowerPoint Presentation</vt:lpstr>
      <vt:lpstr>Medical- BCBSTX      (BlueCross BlueShield of TX) </vt:lpstr>
      <vt:lpstr>Dedicated/ Primary Health Centers</vt:lpstr>
      <vt:lpstr>Health Center Locations</vt:lpstr>
      <vt:lpstr>Consumer Choice Plan</vt:lpstr>
      <vt:lpstr>Special Programs included with enrollment in either medical plan option</vt:lpstr>
      <vt:lpstr>A connected experience – right time, right resource</vt:lpstr>
      <vt:lpstr>PowerPoint Presentation</vt:lpstr>
      <vt:lpstr>Health Center Pharmacy Plan</vt:lpstr>
      <vt:lpstr>2025 Medical Rates</vt:lpstr>
      <vt:lpstr>Flexible Spending Accounts</vt:lpstr>
      <vt:lpstr>Health Savings Accounts</vt:lpstr>
      <vt:lpstr>Dental- MetLife</vt:lpstr>
      <vt:lpstr>Dental Plan Comparison</vt:lpstr>
      <vt:lpstr>2025 Dental Rates Bi-Weekly (per paycheck)</vt:lpstr>
      <vt:lpstr>Vision- MetLife</vt:lpstr>
      <vt:lpstr>Vision Plan Comparison</vt:lpstr>
      <vt:lpstr>2025 Vision Rates Bi-Weekly (per paycheck)</vt:lpstr>
      <vt:lpstr>Life and AD&amp;D Insurance - Securian</vt:lpstr>
      <vt:lpstr>Disability Insurance</vt:lpstr>
      <vt:lpstr>457 Deferred Compensation Plan TIAA</vt:lpstr>
      <vt:lpstr>Beneplace</vt:lpstr>
      <vt:lpstr>PowerPoint Presentation</vt:lpstr>
      <vt:lpstr>Legal Plans</vt:lpstr>
      <vt:lpstr>PowerPoint Presentation</vt:lpstr>
      <vt:lpstr>Wellness- Ramp Health</vt:lpstr>
      <vt:lpstr>Health, Safety &amp; Benefits Fair</vt:lpstr>
      <vt:lpstr>Where can you find more information? </vt:lpstr>
      <vt:lpstr>Online Enrollment</vt:lpstr>
      <vt:lpstr>  Member Portal Welcome Page </vt:lpstr>
      <vt:lpstr>PowerPoint Presentation</vt:lpstr>
    </vt:vector>
  </TitlesOfParts>
  <Company>City of Fort Worth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19 – November 6</dc:title>
  <dc:creator>Hinton, Joanne</dc:creator>
  <cp:lastModifiedBy>Hailey, Meagan</cp:lastModifiedBy>
  <cp:revision>154</cp:revision>
  <dcterms:created xsi:type="dcterms:W3CDTF">2020-09-11T20:50:17Z</dcterms:created>
  <dcterms:modified xsi:type="dcterms:W3CDTF">2024-10-01T16:53:47Z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0x0101002C6DC88470E54240A900D19BD47D014F</vt:lpwstr>
  </property>
</Properties>
</file>