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797" r:id="rId3"/>
    <p:sldMasterId id="2147483809" r:id="rId4"/>
    <p:sldMasterId id="2147483821" r:id="rId5"/>
  </p:sldMasterIdLst>
  <p:notesMasterIdLst>
    <p:notesMasterId r:id="rId41"/>
  </p:notesMasterIdLst>
  <p:handoutMasterIdLst>
    <p:handoutMasterId r:id="rId42"/>
  </p:handoutMasterIdLst>
  <p:sldIdLst>
    <p:sldId id="374" r:id="rId6"/>
    <p:sldId id="496" r:id="rId7"/>
    <p:sldId id="482" r:id="rId8"/>
    <p:sldId id="477" r:id="rId9"/>
    <p:sldId id="504" r:id="rId10"/>
    <p:sldId id="499" r:id="rId11"/>
    <p:sldId id="501" r:id="rId12"/>
    <p:sldId id="476" r:id="rId13"/>
    <p:sldId id="505" r:id="rId14"/>
    <p:sldId id="495" r:id="rId15"/>
    <p:sldId id="493" r:id="rId16"/>
    <p:sldId id="473" r:id="rId17"/>
    <p:sldId id="474" r:id="rId18"/>
    <p:sldId id="475" r:id="rId19"/>
    <p:sldId id="412" r:id="rId20"/>
    <p:sldId id="413" r:id="rId21"/>
    <p:sldId id="423" r:id="rId22"/>
    <p:sldId id="502" r:id="rId23"/>
    <p:sldId id="497" r:id="rId24"/>
    <p:sldId id="494" r:id="rId25"/>
    <p:sldId id="394" r:id="rId26"/>
    <p:sldId id="452" r:id="rId27"/>
    <p:sldId id="352" r:id="rId28"/>
    <p:sldId id="383" r:id="rId29"/>
    <p:sldId id="384" r:id="rId30"/>
    <p:sldId id="385" r:id="rId31"/>
    <p:sldId id="506" r:id="rId32"/>
    <p:sldId id="386" r:id="rId33"/>
    <p:sldId id="491" r:id="rId34"/>
    <p:sldId id="489" r:id="rId35"/>
    <p:sldId id="492" r:id="rId36"/>
    <p:sldId id="486" r:id="rId37"/>
    <p:sldId id="484" r:id="rId38"/>
    <p:sldId id="483" r:id="rId39"/>
    <p:sldId id="421"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tcheson, Zachary D" initials="HZD" lastIdx="30" clrIdx="0">
    <p:extLst>
      <p:ext uri="{19B8F6BF-5375-455C-9EA6-DF929625EA0E}">
        <p15:presenceInfo xmlns:p15="http://schemas.microsoft.com/office/powerpoint/2012/main" userId="S-1-5-21-13641068-483087845-1663972903-171498" providerId="AD"/>
      </p:ext>
    </p:extLst>
  </p:cmAuthor>
  <p:cmAuthor id="2" name="Venables, Roger M" initials="VRM" lastIdx="80" clrIdx="1">
    <p:extLst>
      <p:ext uri="{19B8F6BF-5375-455C-9EA6-DF929625EA0E}">
        <p15:presenceInfo xmlns:p15="http://schemas.microsoft.com/office/powerpoint/2012/main" userId="S-1-5-21-13641068-483087845-1663972903-922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520" autoAdjust="0"/>
  </p:normalViewPr>
  <p:slideViewPr>
    <p:cSldViewPr snapToGrid="0" snapToObjects="1">
      <p:cViewPr varScale="1">
        <p:scale>
          <a:sx n="85" d="100"/>
          <a:sy n="85" d="100"/>
        </p:scale>
        <p:origin x="318" y="78"/>
      </p:cViewPr>
      <p:guideLst>
        <p:guide orient="horz" pos="2160"/>
        <p:guide pos="3840"/>
      </p:guideLst>
    </p:cSldViewPr>
  </p:slideViewPr>
  <p:notesTextViewPr>
    <p:cViewPr>
      <p:scale>
        <a:sx n="3" d="2"/>
        <a:sy n="3" d="2"/>
      </p:scale>
      <p:origin x="0" y="0"/>
    </p:cViewPr>
  </p:notesTextViewPr>
  <p:notesViewPr>
    <p:cSldViewPr snapToGrid="0" snapToObjects="1">
      <p:cViewPr varScale="1">
        <p:scale>
          <a:sx n="67" d="100"/>
          <a:sy n="67" d="100"/>
        </p:scale>
        <p:origin x="2790"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C1FC63-F438-4004-A0FD-6D9402FEE64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B9B3F02C-CF57-4715-A726-966C88BA8D68}">
      <dgm:prSet phldrT="[Text]" custT="1"/>
      <dgm:spPr>
        <a:solidFill>
          <a:srgbClr val="00B050"/>
        </a:solidFill>
      </dgm:spPr>
      <dgm:t>
        <a:bodyPr/>
        <a:lstStyle/>
        <a:p>
          <a:r>
            <a:rPr lang="en-US" sz="1800" dirty="0"/>
            <a:t>Department Project Development</a:t>
          </a:r>
        </a:p>
      </dgm:t>
    </dgm:pt>
    <dgm:pt modelId="{5229571D-A5C6-43EF-A169-6CBFEC56348A}" type="parTrans" cxnId="{4B14F8B5-3796-416E-B6B2-F0E764FBF215}">
      <dgm:prSet/>
      <dgm:spPr/>
      <dgm:t>
        <a:bodyPr/>
        <a:lstStyle/>
        <a:p>
          <a:endParaRPr lang="en-US"/>
        </a:p>
      </dgm:t>
    </dgm:pt>
    <dgm:pt modelId="{60E0D7B3-00F1-4CBD-B2E3-498CD6241B6F}" type="sibTrans" cxnId="{4B14F8B5-3796-416E-B6B2-F0E764FBF215}">
      <dgm:prSet/>
      <dgm:spPr/>
      <dgm:t>
        <a:bodyPr/>
        <a:lstStyle/>
        <a:p>
          <a:endParaRPr lang="en-US"/>
        </a:p>
      </dgm:t>
    </dgm:pt>
    <dgm:pt modelId="{912C12F7-1F24-4EA6-9C1C-DF11428A5C59}">
      <dgm:prSet phldrT="[Text]" custT="1"/>
      <dgm:spPr/>
      <dgm:t>
        <a:bodyPr/>
        <a:lstStyle/>
        <a:p>
          <a:r>
            <a:rPr lang="en-US" sz="1800" dirty="0">
              <a:latin typeface="+mn-lt"/>
            </a:rPr>
            <a:t>Projects developed and prioritized by departments with defined criteria using quantitative data and qualitative factors</a:t>
          </a:r>
        </a:p>
      </dgm:t>
    </dgm:pt>
    <dgm:pt modelId="{93E0F055-ACCC-4BB2-B74F-C1AE41DFED90}" type="parTrans" cxnId="{5034D4D1-5C79-4F23-BF59-4681ED00207F}">
      <dgm:prSet/>
      <dgm:spPr/>
      <dgm:t>
        <a:bodyPr/>
        <a:lstStyle/>
        <a:p>
          <a:endParaRPr lang="en-US"/>
        </a:p>
      </dgm:t>
    </dgm:pt>
    <dgm:pt modelId="{05911D07-3190-4EC2-8D99-78E4FD2B0F38}" type="sibTrans" cxnId="{5034D4D1-5C79-4F23-BF59-4681ED00207F}">
      <dgm:prSet/>
      <dgm:spPr/>
      <dgm:t>
        <a:bodyPr/>
        <a:lstStyle/>
        <a:p>
          <a:endParaRPr lang="en-US"/>
        </a:p>
      </dgm:t>
    </dgm:pt>
    <dgm:pt modelId="{644AFF83-DB1D-462D-9641-14DCA659CCA0}">
      <dgm:prSet phldrT="[Text]" custT="1"/>
      <dgm:spPr>
        <a:solidFill>
          <a:srgbClr val="0070C0"/>
        </a:solidFill>
      </dgm:spPr>
      <dgm:t>
        <a:bodyPr/>
        <a:lstStyle/>
        <a:p>
          <a:r>
            <a:rPr lang="en-US" sz="1800" dirty="0"/>
            <a:t>Project Prioritization Committee</a:t>
          </a:r>
        </a:p>
      </dgm:t>
    </dgm:pt>
    <dgm:pt modelId="{601AFFB1-B97E-4695-8065-496FFA8B2356}" type="parTrans" cxnId="{DDFF02D5-9341-4930-8FE9-FCD83B2AFCDF}">
      <dgm:prSet/>
      <dgm:spPr/>
      <dgm:t>
        <a:bodyPr/>
        <a:lstStyle/>
        <a:p>
          <a:endParaRPr lang="en-US"/>
        </a:p>
      </dgm:t>
    </dgm:pt>
    <dgm:pt modelId="{A6AAE786-2C81-44EE-B463-FE9AA419AB8A}" type="sibTrans" cxnId="{DDFF02D5-9341-4930-8FE9-FCD83B2AFCDF}">
      <dgm:prSet/>
      <dgm:spPr/>
      <dgm:t>
        <a:bodyPr/>
        <a:lstStyle/>
        <a:p>
          <a:endParaRPr lang="en-US"/>
        </a:p>
      </dgm:t>
    </dgm:pt>
    <dgm:pt modelId="{D9978DE2-5203-4FE1-BF8F-4B21737083C4}">
      <dgm:prSet phldrT="[Text]" custT="1"/>
      <dgm:spPr/>
      <dgm:t>
        <a:bodyPr/>
        <a:lstStyle/>
        <a:p>
          <a:r>
            <a:rPr lang="en-US" sz="1800" dirty="0">
              <a:latin typeface="+mn-lt"/>
            </a:rPr>
            <a:t>Committee reviewed department submissions and prioritized using general ranking criteria</a:t>
          </a:r>
        </a:p>
      </dgm:t>
    </dgm:pt>
    <dgm:pt modelId="{991256F7-3458-4F65-9E1F-E91D3D091694}" type="parTrans" cxnId="{752A8A4E-4A12-4637-B41E-C7BF53A3F1EF}">
      <dgm:prSet/>
      <dgm:spPr/>
      <dgm:t>
        <a:bodyPr/>
        <a:lstStyle/>
        <a:p>
          <a:endParaRPr lang="en-US"/>
        </a:p>
      </dgm:t>
    </dgm:pt>
    <dgm:pt modelId="{8320D6C6-778C-4E4E-9E52-80C89F653D42}" type="sibTrans" cxnId="{752A8A4E-4A12-4637-B41E-C7BF53A3F1EF}">
      <dgm:prSet/>
      <dgm:spPr/>
      <dgm:t>
        <a:bodyPr/>
        <a:lstStyle/>
        <a:p>
          <a:endParaRPr lang="en-US"/>
        </a:p>
      </dgm:t>
    </dgm:pt>
    <dgm:pt modelId="{CF822BD5-E865-4D13-AF63-83DD881559F3}">
      <dgm:prSet phldrT="[Text]" custT="1"/>
      <dgm:spPr>
        <a:solidFill>
          <a:schemeClr val="accent5">
            <a:lumMod val="50000"/>
          </a:schemeClr>
        </a:solidFill>
      </dgm:spPr>
      <dgm:t>
        <a:bodyPr/>
        <a:lstStyle/>
        <a:p>
          <a:r>
            <a:rPr lang="en-US" sz="1600" dirty="0"/>
            <a:t>Management Review and Input of Proposed Projects</a:t>
          </a:r>
        </a:p>
      </dgm:t>
    </dgm:pt>
    <dgm:pt modelId="{2C602A92-F983-48AC-B7D5-DEFF02C96BBB}" type="parTrans" cxnId="{36AECFB7-2A53-4CCF-A77F-FDB7269233FE}">
      <dgm:prSet/>
      <dgm:spPr/>
      <dgm:t>
        <a:bodyPr/>
        <a:lstStyle/>
        <a:p>
          <a:endParaRPr lang="en-US"/>
        </a:p>
      </dgm:t>
    </dgm:pt>
    <dgm:pt modelId="{1BB19065-CA21-40CE-8046-B7BBE4A85C99}" type="sibTrans" cxnId="{36AECFB7-2A53-4CCF-A77F-FDB7269233FE}">
      <dgm:prSet/>
      <dgm:spPr/>
      <dgm:t>
        <a:bodyPr/>
        <a:lstStyle/>
        <a:p>
          <a:endParaRPr lang="en-US"/>
        </a:p>
      </dgm:t>
    </dgm:pt>
    <dgm:pt modelId="{81C8FD20-A197-4A8E-8F84-82A63DDF9871}">
      <dgm:prSet phldrT="[Text]" custT="1"/>
      <dgm:spPr/>
      <dgm:t>
        <a:bodyPr/>
        <a:lstStyle/>
        <a:p>
          <a:r>
            <a:rPr lang="en-US" sz="1800" dirty="0">
              <a:latin typeface="+mn-lt"/>
            </a:rPr>
            <a:t>CMO reviewed initial list of prioritized projects</a:t>
          </a:r>
        </a:p>
      </dgm:t>
    </dgm:pt>
    <dgm:pt modelId="{A759A90D-5A75-4835-B52B-07209D5D4CF6}" type="parTrans" cxnId="{65AAE566-5909-4DE2-AAD7-BEC2964DB2F7}">
      <dgm:prSet/>
      <dgm:spPr/>
      <dgm:t>
        <a:bodyPr/>
        <a:lstStyle/>
        <a:p>
          <a:endParaRPr lang="en-US"/>
        </a:p>
      </dgm:t>
    </dgm:pt>
    <dgm:pt modelId="{564BD4E5-E609-4297-9E50-E96586866A7A}" type="sibTrans" cxnId="{65AAE566-5909-4DE2-AAD7-BEC2964DB2F7}">
      <dgm:prSet/>
      <dgm:spPr/>
      <dgm:t>
        <a:bodyPr/>
        <a:lstStyle/>
        <a:p>
          <a:endParaRPr lang="en-US"/>
        </a:p>
      </dgm:t>
    </dgm:pt>
    <dgm:pt modelId="{8F15C210-5158-455D-98FB-D2DE853DA1A5}">
      <dgm:prSet custT="1"/>
      <dgm:spPr>
        <a:solidFill>
          <a:schemeClr val="accent4">
            <a:lumMod val="75000"/>
          </a:schemeClr>
        </a:solidFill>
      </dgm:spPr>
      <dgm:t>
        <a:bodyPr/>
        <a:lstStyle/>
        <a:p>
          <a:r>
            <a:rPr lang="en-US" sz="1800" dirty="0"/>
            <a:t>City Council Review and Input</a:t>
          </a:r>
        </a:p>
      </dgm:t>
    </dgm:pt>
    <dgm:pt modelId="{95ED3F23-82EA-40E5-B69F-497872DA28AB}" type="parTrans" cxnId="{1E2E1412-DA38-4FC4-B05E-98E1CD3DB86D}">
      <dgm:prSet/>
      <dgm:spPr/>
      <dgm:t>
        <a:bodyPr/>
        <a:lstStyle/>
        <a:p>
          <a:endParaRPr lang="en-US"/>
        </a:p>
      </dgm:t>
    </dgm:pt>
    <dgm:pt modelId="{E81B943B-78D0-4A0E-BBAE-8C6DEDCC27DD}" type="sibTrans" cxnId="{1E2E1412-DA38-4FC4-B05E-98E1CD3DB86D}">
      <dgm:prSet/>
      <dgm:spPr/>
      <dgm:t>
        <a:bodyPr/>
        <a:lstStyle/>
        <a:p>
          <a:endParaRPr lang="en-US"/>
        </a:p>
      </dgm:t>
    </dgm:pt>
    <dgm:pt modelId="{5D660BE9-6827-4F6D-ABF3-2789FCB9EBDC}">
      <dgm:prSet custT="1"/>
      <dgm:spPr/>
      <dgm:t>
        <a:bodyPr/>
        <a:lstStyle/>
        <a:p>
          <a:r>
            <a:rPr lang="en-US" sz="1800" dirty="0"/>
            <a:t>Public </a:t>
          </a:r>
          <a:r>
            <a:rPr lang="en-US" sz="1800" dirty="0" smtClean="0"/>
            <a:t>Meetings</a:t>
          </a:r>
          <a:endParaRPr lang="en-US" sz="1800" dirty="0"/>
        </a:p>
      </dgm:t>
    </dgm:pt>
    <dgm:pt modelId="{B013E762-DB35-4F2C-8B57-870F16AE36BA}" type="parTrans" cxnId="{CF6AC52A-EDE8-47D7-9F11-D7AEBB760378}">
      <dgm:prSet/>
      <dgm:spPr/>
      <dgm:t>
        <a:bodyPr/>
        <a:lstStyle/>
        <a:p>
          <a:endParaRPr lang="en-US"/>
        </a:p>
      </dgm:t>
    </dgm:pt>
    <dgm:pt modelId="{160BE011-A35E-4E9C-8BFF-77F78D2367F0}" type="sibTrans" cxnId="{CF6AC52A-EDE8-47D7-9F11-D7AEBB760378}">
      <dgm:prSet/>
      <dgm:spPr/>
      <dgm:t>
        <a:bodyPr/>
        <a:lstStyle/>
        <a:p>
          <a:endParaRPr lang="en-US"/>
        </a:p>
      </dgm:t>
    </dgm:pt>
    <dgm:pt modelId="{2487708E-A87E-40AD-BA07-0E3331506768}">
      <dgm:prSet/>
      <dgm:spPr>
        <a:solidFill>
          <a:srgbClr val="7030A0"/>
        </a:solidFill>
      </dgm:spPr>
      <dgm:t>
        <a:bodyPr/>
        <a:lstStyle/>
        <a:p>
          <a:r>
            <a:rPr lang="en-US" dirty="0" smtClean="0"/>
            <a:t>Final Projects List Developed</a:t>
          </a:r>
          <a:endParaRPr lang="en-US" dirty="0"/>
        </a:p>
      </dgm:t>
    </dgm:pt>
    <dgm:pt modelId="{25B98092-2A0A-4190-955D-8157B6689517}" type="parTrans" cxnId="{6D888F02-7DF9-414A-86A8-0833B14A8FB7}">
      <dgm:prSet/>
      <dgm:spPr/>
      <dgm:t>
        <a:bodyPr/>
        <a:lstStyle/>
        <a:p>
          <a:endParaRPr lang="en-US"/>
        </a:p>
      </dgm:t>
    </dgm:pt>
    <dgm:pt modelId="{F79A6E85-12CF-4B08-A68F-F74724AD65F0}" type="sibTrans" cxnId="{6D888F02-7DF9-414A-86A8-0833B14A8FB7}">
      <dgm:prSet/>
      <dgm:spPr/>
      <dgm:t>
        <a:bodyPr/>
        <a:lstStyle/>
        <a:p>
          <a:endParaRPr lang="en-US"/>
        </a:p>
      </dgm:t>
    </dgm:pt>
    <dgm:pt modelId="{1DCDE79C-9186-4654-AAE8-9A642F008800}" type="pres">
      <dgm:prSet presAssocID="{C2C1FC63-F438-4004-A0FD-6D9402FEE64D}" presName="rootnode" presStyleCnt="0">
        <dgm:presLayoutVars>
          <dgm:chMax/>
          <dgm:chPref/>
          <dgm:dir/>
          <dgm:animLvl val="lvl"/>
        </dgm:presLayoutVars>
      </dgm:prSet>
      <dgm:spPr/>
      <dgm:t>
        <a:bodyPr/>
        <a:lstStyle/>
        <a:p>
          <a:endParaRPr lang="en-US"/>
        </a:p>
      </dgm:t>
    </dgm:pt>
    <dgm:pt modelId="{F81A5E49-3D58-4786-911B-5D5B15288190}" type="pres">
      <dgm:prSet presAssocID="{B9B3F02C-CF57-4715-A726-966C88BA8D68}" presName="composite" presStyleCnt="0"/>
      <dgm:spPr/>
    </dgm:pt>
    <dgm:pt modelId="{1D644A59-F815-4552-AC7E-94BDC6763A52}" type="pres">
      <dgm:prSet presAssocID="{B9B3F02C-CF57-4715-A726-966C88BA8D68}" presName="bentUpArrow1" presStyleLbl="alignImgPlace1" presStyleIdx="0" presStyleCnt="5" custLinFactNeighborX="-47568" custLinFactNeighborY="-49641"/>
      <dgm:spPr/>
    </dgm:pt>
    <dgm:pt modelId="{5E47220A-FA31-4AB3-A909-7D3B344BA6A9}" type="pres">
      <dgm:prSet presAssocID="{B9B3F02C-CF57-4715-A726-966C88BA8D68}" presName="ParentText" presStyleLbl="node1" presStyleIdx="0" presStyleCnt="6" custScaleX="236105" custScaleY="182440" custLinFactNeighborX="-81077" custLinFactNeighborY="-82218">
        <dgm:presLayoutVars>
          <dgm:chMax val="1"/>
          <dgm:chPref val="1"/>
          <dgm:bulletEnabled val="1"/>
        </dgm:presLayoutVars>
      </dgm:prSet>
      <dgm:spPr/>
      <dgm:t>
        <a:bodyPr/>
        <a:lstStyle/>
        <a:p>
          <a:endParaRPr lang="en-US"/>
        </a:p>
      </dgm:t>
    </dgm:pt>
    <dgm:pt modelId="{C53C64E7-C2A4-4D9F-9781-DC7BD1F16E7D}" type="pres">
      <dgm:prSet presAssocID="{B9B3F02C-CF57-4715-A726-966C88BA8D68}" presName="ChildText" presStyleLbl="revTx" presStyleIdx="0" presStyleCnt="5" custScaleX="728996" custScaleY="163620" custLinFactX="157425" custLinFactY="-2130" custLinFactNeighborX="200000" custLinFactNeighborY="-100000">
        <dgm:presLayoutVars>
          <dgm:chMax val="0"/>
          <dgm:chPref val="0"/>
          <dgm:bulletEnabled val="1"/>
        </dgm:presLayoutVars>
      </dgm:prSet>
      <dgm:spPr/>
      <dgm:t>
        <a:bodyPr/>
        <a:lstStyle/>
        <a:p>
          <a:endParaRPr lang="en-US"/>
        </a:p>
      </dgm:t>
    </dgm:pt>
    <dgm:pt modelId="{E080FC03-3E66-4422-8385-2BEAC08B886D}" type="pres">
      <dgm:prSet presAssocID="{60E0D7B3-00F1-4CBD-B2E3-498CD6241B6F}" presName="sibTrans" presStyleCnt="0"/>
      <dgm:spPr/>
    </dgm:pt>
    <dgm:pt modelId="{61D68DAE-7733-414A-ABD5-8DAA1B35B2AC}" type="pres">
      <dgm:prSet presAssocID="{644AFF83-DB1D-462D-9641-14DCA659CCA0}" presName="composite" presStyleCnt="0"/>
      <dgm:spPr/>
    </dgm:pt>
    <dgm:pt modelId="{28524DDC-A11A-46C5-B8F5-7C736B8519EB}" type="pres">
      <dgm:prSet presAssocID="{644AFF83-DB1D-462D-9641-14DCA659CCA0}" presName="bentUpArrow1" presStyleLbl="alignImgPlace1" presStyleIdx="1" presStyleCnt="5" custLinFactNeighborX="-90175" custLinFactNeighborY="-7333"/>
      <dgm:spPr/>
    </dgm:pt>
    <dgm:pt modelId="{9F17BA0A-5B87-4E9A-9955-955C89E3F42C}" type="pres">
      <dgm:prSet presAssocID="{644AFF83-DB1D-462D-9641-14DCA659CCA0}" presName="ParentText" presStyleLbl="node1" presStyleIdx="1" presStyleCnt="6" custScaleX="232616" custScaleY="148911" custLinFactX="-21607" custLinFactNeighborX="-100000" custLinFactNeighborY="-41369">
        <dgm:presLayoutVars>
          <dgm:chMax val="1"/>
          <dgm:chPref val="1"/>
          <dgm:bulletEnabled val="1"/>
        </dgm:presLayoutVars>
      </dgm:prSet>
      <dgm:spPr/>
      <dgm:t>
        <a:bodyPr/>
        <a:lstStyle/>
        <a:p>
          <a:endParaRPr lang="en-US"/>
        </a:p>
      </dgm:t>
    </dgm:pt>
    <dgm:pt modelId="{EAF9CED4-919A-422C-A085-D20EF21C6C2E}" type="pres">
      <dgm:prSet presAssocID="{644AFF83-DB1D-462D-9641-14DCA659CCA0}" presName="ChildText" presStyleLbl="revTx" presStyleIdx="1" presStyleCnt="5" custScaleX="687626" custScaleY="148879" custLinFactX="100000" custLinFactNeighborX="171627" custLinFactNeighborY="-59823">
        <dgm:presLayoutVars>
          <dgm:chMax val="0"/>
          <dgm:chPref val="0"/>
          <dgm:bulletEnabled val="1"/>
        </dgm:presLayoutVars>
      </dgm:prSet>
      <dgm:spPr/>
      <dgm:t>
        <a:bodyPr/>
        <a:lstStyle/>
        <a:p>
          <a:endParaRPr lang="en-US"/>
        </a:p>
      </dgm:t>
    </dgm:pt>
    <dgm:pt modelId="{BE787D4F-A559-4ADD-A392-85606F7BEF25}" type="pres">
      <dgm:prSet presAssocID="{A6AAE786-2C81-44EE-B463-FE9AA419AB8A}" presName="sibTrans" presStyleCnt="0"/>
      <dgm:spPr/>
    </dgm:pt>
    <dgm:pt modelId="{A3AD243C-5F29-4A2C-8366-7DC2B5DB1E9F}" type="pres">
      <dgm:prSet presAssocID="{CF822BD5-E865-4D13-AF63-83DD881559F3}" presName="composite" presStyleCnt="0"/>
      <dgm:spPr/>
    </dgm:pt>
    <dgm:pt modelId="{F7EA6DEF-21BF-4491-8DBC-36C4EC1B6D6A}" type="pres">
      <dgm:prSet presAssocID="{CF822BD5-E865-4D13-AF63-83DD881559F3}" presName="bentUpArrow1" presStyleLbl="alignImgPlace1" presStyleIdx="2" presStyleCnt="5" custLinFactNeighborX="-20085" custLinFactNeighborY="47158"/>
      <dgm:spPr/>
    </dgm:pt>
    <dgm:pt modelId="{7F74D4A6-E273-47C0-9855-A0D0AF6C7B65}" type="pres">
      <dgm:prSet presAssocID="{CF822BD5-E865-4D13-AF63-83DD881559F3}" presName="ParentText" presStyleLbl="node1" presStyleIdx="2" presStyleCnt="6" custScaleX="257889" custScaleY="151923" custLinFactX="-7467" custLinFactNeighborX="-100000" custLinFactNeighborY="-2823">
        <dgm:presLayoutVars>
          <dgm:chMax val="1"/>
          <dgm:chPref val="1"/>
          <dgm:bulletEnabled val="1"/>
        </dgm:presLayoutVars>
      </dgm:prSet>
      <dgm:spPr/>
      <dgm:t>
        <a:bodyPr/>
        <a:lstStyle/>
        <a:p>
          <a:endParaRPr lang="en-US"/>
        </a:p>
      </dgm:t>
    </dgm:pt>
    <dgm:pt modelId="{298FF338-416E-4D1C-8EF3-292D4ECA417D}" type="pres">
      <dgm:prSet presAssocID="{CF822BD5-E865-4D13-AF63-83DD881559F3}" presName="ChildText" presStyleLbl="revTx" presStyleIdx="2" presStyleCnt="5" custAng="0" custScaleX="458702" custScaleY="141861" custLinFactX="56789" custLinFactNeighborX="100000" custLinFactNeighborY="-33412">
        <dgm:presLayoutVars>
          <dgm:chMax val="0"/>
          <dgm:chPref val="0"/>
          <dgm:bulletEnabled val="1"/>
        </dgm:presLayoutVars>
      </dgm:prSet>
      <dgm:spPr/>
      <dgm:t>
        <a:bodyPr/>
        <a:lstStyle/>
        <a:p>
          <a:endParaRPr lang="en-US"/>
        </a:p>
      </dgm:t>
    </dgm:pt>
    <dgm:pt modelId="{3250C478-03E7-4E38-8972-21014E302379}" type="pres">
      <dgm:prSet presAssocID="{1BB19065-CA21-40CE-8046-B7BBE4A85C99}" presName="sibTrans" presStyleCnt="0"/>
      <dgm:spPr/>
    </dgm:pt>
    <dgm:pt modelId="{8FCD5F24-2F37-424C-8FB0-3B1F359DC620}" type="pres">
      <dgm:prSet presAssocID="{8F15C210-5158-455D-98FB-D2DE853DA1A5}" presName="composite" presStyleCnt="0"/>
      <dgm:spPr/>
    </dgm:pt>
    <dgm:pt modelId="{2C85C0CC-CF55-4373-BC19-CD56E42569F5}" type="pres">
      <dgm:prSet presAssocID="{8F15C210-5158-455D-98FB-D2DE853DA1A5}" presName="bentUpArrow1" presStyleLbl="alignImgPlace1" presStyleIdx="3" presStyleCnt="5" custLinFactNeighborX="-45758" custLinFactNeighborY="68518"/>
      <dgm:spPr/>
    </dgm:pt>
    <dgm:pt modelId="{0FCB4B6D-42C5-4C83-A92D-7F9BF96F3DBE}" type="pres">
      <dgm:prSet presAssocID="{8F15C210-5158-455D-98FB-D2DE853DA1A5}" presName="ParentText" presStyleLbl="node1" presStyleIdx="3" presStyleCnt="6" custScaleX="283152" custScaleY="143338" custLinFactX="-770" custLinFactNeighborX="-100000" custLinFactNeighborY="19999">
        <dgm:presLayoutVars>
          <dgm:chMax val="1"/>
          <dgm:chPref val="1"/>
          <dgm:bulletEnabled val="1"/>
        </dgm:presLayoutVars>
      </dgm:prSet>
      <dgm:spPr/>
      <dgm:t>
        <a:bodyPr/>
        <a:lstStyle/>
        <a:p>
          <a:endParaRPr lang="en-US"/>
        </a:p>
      </dgm:t>
    </dgm:pt>
    <dgm:pt modelId="{5E487CC9-B732-40A8-B075-384C4C54053B}" type="pres">
      <dgm:prSet presAssocID="{8F15C210-5158-455D-98FB-D2DE853DA1A5}" presName="ChildText" presStyleLbl="revTx" presStyleIdx="3" presStyleCnt="5">
        <dgm:presLayoutVars>
          <dgm:chMax val="0"/>
          <dgm:chPref val="0"/>
          <dgm:bulletEnabled val="1"/>
        </dgm:presLayoutVars>
      </dgm:prSet>
      <dgm:spPr/>
    </dgm:pt>
    <dgm:pt modelId="{D30CF5EF-059C-432B-BD89-C3F5A21994C9}" type="pres">
      <dgm:prSet presAssocID="{E81B943B-78D0-4A0E-BBAE-8C6DEDCC27DD}" presName="sibTrans" presStyleCnt="0"/>
      <dgm:spPr/>
    </dgm:pt>
    <dgm:pt modelId="{6319AA89-FB64-4C3B-A1D8-AB1E8BD10642}" type="pres">
      <dgm:prSet presAssocID="{5D660BE9-6827-4F6D-ABF3-2789FCB9EBDC}" presName="composite" presStyleCnt="0"/>
      <dgm:spPr/>
    </dgm:pt>
    <dgm:pt modelId="{C6DFC84C-032A-46F6-92E6-84709BD575AC}" type="pres">
      <dgm:prSet presAssocID="{5D660BE9-6827-4F6D-ABF3-2789FCB9EBDC}" presName="bentUpArrow1" presStyleLbl="alignImgPlace1" presStyleIdx="4" presStyleCnt="5" custScaleX="111385" custLinFactNeighborX="-81610" custLinFactNeighborY="75404"/>
      <dgm:spPr/>
    </dgm:pt>
    <dgm:pt modelId="{54D1D51C-14D0-4244-8EBD-B8F6CF9F949D}" type="pres">
      <dgm:prSet presAssocID="{5D660BE9-6827-4F6D-ABF3-2789FCB9EBDC}" presName="ParentText" presStyleLbl="node1" presStyleIdx="4" presStyleCnt="6" custScaleX="256595" custScaleY="128524" custLinFactX="-3853" custLinFactNeighborX="-100000" custLinFactNeighborY="34075">
        <dgm:presLayoutVars>
          <dgm:chMax val="1"/>
          <dgm:chPref val="1"/>
          <dgm:bulletEnabled val="1"/>
        </dgm:presLayoutVars>
      </dgm:prSet>
      <dgm:spPr/>
      <dgm:t>
        <a:bodyPr/>
        <a:lstStyle/>
        <a:p>
          <a:endParaRPr lang="en-US"/>
        </a:p>
      </dgm:t>
    </dgm:pt>
    <dgm:pt modelId="{9F93A181-9F63-4164-9C98-4D632065E4BC}" type="pres">
      <dgm:prSet presAssocID="{5D660BE9-6827-4F6D-ABF3-2789FCB9EBDC}" presName="ChildText" presStyleLbl="revTx" presStyleIdx="4" presStyleCnt="5">
        <dgm:presLayoutVars>
          <dgm:chMax val="0"/>
          <dgm:chPref val="0"/>
          <dgm:bulletEnabled val="1"/>
        </dgm:presLayoutVars>
      </dgm:prSet>
      <dgm:spPr/>
    </dgm:pt>
    <dgm:pt modelId="{5E499E06-1F86-402B-A5D5-4A8D29A70509}" type="pres">
      <dgm:prSet presAssocID="{160BE011-A35E-4E9C-8BFF-77F78D2367F0}" presName="sibTrans" presStyleCnt="0"/>
      <dgm:spPr/>
    </dgm:pt>
    <dgm:pt modelId="{64312A4E-64E3-4A8B-B105-BFAB7F9D39E4}" type="pres">
      <dgm:prSet presAssocID="{2487708E-A87E-40AD-BA07-0E3331506768}" presName="composite" presStyleCnt="0"/>
      <dgm:spPr/>
    </dgm:pt>
    <dgm:pt modelId="{C070D6C5-A5D6-4815-BDC0-4095414D0BF1}" type="pres">
      <dgm:prSet presAssocID="{2487708E-A87E-40AD-BA07-0E3331506768}" presName="ParentText" presStyleLbl="node1" presStyleIdx="5" presStyleCnt="6" custScaleX="289425" custScaleY="135942" custLinFactX="-35815" custLinFactNeighborX="-100000" custLinFactNeighborY="53240">
        <dgm:presLayoutVars>
          <dgm:chMax val="1"/>
          <dgm:chPref val="1"/>
          <dgm:bulletEnabled val="1"/>
        </dgm:presLayoutVars>
      </dgm:prSet>
      <dgm:spPr/>
      <dgm:t>
        <a:bodyPr/>
        <a:lstStyle/>
        <a:p>
          <a:endParaRPr lang="en-US"/>
        </a:p>
      </dgm:t>
    </dgm:pt>
  </dgm:ptLst>
  <dgm:cxnLst>
    <dgm:cxn modelId="{752A8A4E-4A12-4637-B41E-C7BF53A3F1EF}" srcId="{644AFF83-DB1D-462D-9641-14DCA659CCA0}" destId="{D9978DE2-5203-4FE1-BF8F-4B21737083C4}" srcOrd="0" destOrd="0" parTransId="{991256F7-3458-4F65-9E1F-E91D3D091694}" sibTransId="{8320D6C6-778C-4E4E-9E52-80C89F653D42}"/>
    <dgm:cxn modelId="{74FD816E-486E-4337-980B-2CF6BC741E75}" type="presOf" srcId="{CF822BD5-E865-4D13-AF63-83DD881559F3}" destId="{7F74D4A6-E273-47C0-9855-A0D0AF6C7B65}" srcOrd="0" destOrd="0" presId="urn:microsoft.com/office/officeart/2005/8/layout/StepDownProcess"/>
    <dgm:cxn modelId="{879005C3-9B93-4626-9E2C-5DCC0A79D15D}" type="presOf" srcId="{5D660BE9-6827-4F6D-ABF3-2789FCB9EBDC}" destId="{54D1D51C-14D0-4244-8EBD-B8F6CF9F949D}" srcOrd="0" destOrd="0" presId="urn:microsoft.com/office/officeart/2005/8/layout/StepDownProcess"/>
    <dgm:cxn modelId="{9596D6F9-E9D1-435D-84E3-FD69DDACE7E2}" type="presOf" srcId="{912C12F7-1F24-4EA6-9C1C-DF11428A5C59}" destId="{C53C64E7-C2A4-4D9F-9781-DC7BD1F16E7D}" srcOrd="0" destOrd="0" presId="urn:microsoft.com/office/officeart/2005/8/layout/StepDownProcess"/>
    <dgm:cxn modelId="{699340AD-7238-488B-B7E2-993036B583C8}" type="presOf" srcId="{D9978DE2-5203-4FE1-BF8F-4B21737083C4}" destId="{EAF9CED4-919A-422C-A085-D20EF21C6C2E}" srcOrd="0" destOrd="0" presId="urn:microsoft.com/office/officeart/2005/8/layout/StepDownProcess"/>
    <dgm:cxn modelId="{95F1EBD5-8EB0-4AAE-AC57-558BEF31AC91}" type="presOf" srcId="{C2C1FC63-F438-4004-A0FD-6D9402FEE64D}" destId="{1DCDE79C-9186-4654-AAE8-9A642F008800}" srcOrd="0" destOrd="0" presId="urn:microsoft.com/office/officeart/2005/8/layout/StepDownProcess"/>
    <dgm:cxn modelId="{F70EC90F-9B9E-4281-98E5-251B7C500073}" type="presOf" srcId="{2487708E-A87E-40AD-BA07-0E3331506768}" destId="{C070D6C5-A5D6-4815-BDC0-4095414D0BF1}" srcOrd="0" destOrd="0" presId="urn:microsoft.com/office/officeart/2005/8/layout/StepDownProcess"/>
    <dgm:cxn modelId="{0B8923F4-2C17-45C4-8345-6A4F27F1D835}" type="presOf" srcId="{B9B3F02C-CF57-4715-A726-966C88BA8D68}" destId="{5E47220A-FA31-4AB3-A909-7D3B344BA6A9}" srcOrd="0" destOrd="0" presId="urn:microsoft.com/office/officeart/2005/8/layout/StepDownProcess"/>
    <dgm:cxn modelId="{36AECFB7-2A53-4CCF-A77F-FDB7269233FE}" srcId="{C2C1FC63-F438-4004-A0FD-6D9402FEE64D}" destId="{CF822BD5-E865-4D13-AF63-83DD881559F3}" srcOrd="2" destOrd="0" parTransId="{2C602A92-F983-48AC-B7D5-DEFF02C96BBB}" sibTransId="{1BB19065-CA21-40CE-8046-B7BBE4A85C99}"/>
    <dgm:cxn modelId="{6D888F02-7DF9-414A-86A8-0833B14A8FB7}" srcId="{C2C1FC63-F438-4004-A0FD-6D9402FEE64D}" destId="{2487708E-A87E-40AD-BA07-0E3331506768}" srcOrd="5" destOrd="0" parTransId="{25B98092-2A0A-4190-955D-8157B6689517}" sibTransId="{F79A6E85-12CF-4B08-A68F-F74724AD65F0}"/>
    <dgm:cxn modelId="{0AE86CDB-F912-4DE5-A809-D86C41544669}" type="presOf" srcId="{81C8FD20-A197-4A8E-8F84-82A63DDF9871}" destId="{298FF338-416E-4D1C-8EF3-292D4ECA417D}" srcOrd="0" destOrd="0" presId="urn:microsoft.com/office/officeart/2005/8/layout/StepDownProcess"/>
    <dgm:cxn modelId="{CF6AC52A-EDE8-47D7-9F11-D7AEBB760378}" srcId="{C2C1FC63-F438-4004-A0FD-6D9402FEE64D}" destId="{5D660BE9-6827-4F6D-ABF3-2789FCB9EBDC}" srcOrd="4" destOrd="0" parTransId="{B013E762-DB35-4F2C-8B57-870F16AE36BA}" sibTransId="{160BE011-A35E-4E9C-8BFF-77F78D2367F0}"/>
    <dgm:cxn modelId="{169858C6-E473-451A-B80F-229293B1BA2B}" type="presOf" srcId="{8F15C210-5158-455D-98FB-D2DE853DA1A5}" destId="{0FCB4B6D-42C5-4C83-A92D-7F9BF96F3DBE}" srcOrd="0" destOrd="0" presId="urn:microsoft.com/office/officeart/2005/8/layout/StepDownProcess"/>
    <dgm:cxn modelId="{DDFF02D5-9341-4930-8FE9-FCD83B2AFCDF}" srcId="{C2C1FC63-F438-4004-A0FD-6D9402FEE64D}" destId="{644AFF83-DB1D-462D-9641-14DCA659CCA0}" srcOrd="1" destOrd="0" parTransId="{601AFFB1-B97E-4695-8065-496FFA8B2356}" sibTransId="{A6AAE786-2C81-44EE-B463-FE9AA419AB8A}"/>
    <dgm:cxn modelId="{1E2E1412-DA38-4FC4-B05E-98E1CD3DB86D}" srcId="{C2C1FC63-F438-4004-A0FD-6D9402FEE64D}" destId="{8F15C210-5158-455D-98FB-D2DE853DA1A5}" srcOrd="3" destOrd="0" parTransId="{95ED3F23-82EA-40E5-B69F-497872DA28AB}" sibTransId="{E81B943B-78D0-4A0E-BBAE-8C6DEDCC27DD}"/>
    <dgm:cxn modelId="{65AAE566-5909-4DE2-AAD7-BEC2964DB2F7}" srcId="{CF822BD5-E865-4D13-AF63-83DD881559F3}" destId="{81C8FD20-A197-4A8E-8F84-82A63DDF9871}" srcOrd="0" destOrd="0" parTransId="{A759A90D-5A75-4835-B52B-07209D5D4CF6}" sibTransId="{564BD4E5-E609-4297-9E50-E96586866A7A}"/>
    <dgm:cxn modelId="{7918AEB9-75C3-4A43-85A2-44E91324E996}" type="presOf" srcId="{644AFF83-DB1D-462D-9641-14DCA659CCA0}" destId="{9F17BA0A-5B87-4E9A-9955-955C89E3F42C}" srcOrd="0" destOrd="0" presId="urn:microsoft.com/office/officeart/2005/8/layout/StepDownProcess"/>
    <dgm:cxn modelId="{4B14F8B5-3796-416E-B6B2-F0E764FBF215}" srcId="{C2C1FC63-F438-4004-A0FD-6D9402FEE64D}" destId="{B9B3F02C-CF57-4715-A726-966C88BA8D68}" srcOrd="0" destOrd="0" parTransId="{5229571D-A5C6-43EF-A169-6CBFEC56348A}" sibTransId="{60E0D7B3-00F1-4CBD-B2E3-498CD6241B6F}"/>
    <dgm:cxn modelId="{5034D4D1-5C79-4F23-BF59-4681ED00207F}" srcId="{B9B3F02C-CF57-4715-A726-966C88BA8D68}" destId="{912C12F7-1F24-4EA6-9C1C-DF11428A5C59}" srcOrd="0" destOrd="0" parTransId="{93E0F055-ACCC-4BB2-B74F-C1AE41DFED90}" sibTransId="{05911D07-3190-4EC2-8D99-78E4FD2B0F38}"/>
    <dgm:cxn modelId="{F2E3D1FE-8CAE-4A0D-AFB3-80B8A744DC51}" type="presParOf" srcId="{1DCDE79C-9186-4654-AAE8-9A642F008800}" destId="{F81A5E49-3D58-4786-911B-5D5B15288190}" srcOrd="0" destOrd="0" presId="urn:microsoft.com/office/officeart/2005/8/layout/StepDownProcess"/>
    <dgm:cxn modelId="{42429C32-77E1-4B5B-97DD-C3AB877603DC}" type="presParOf" srcId="{F81A5E49-3D58-4786-911B-5D5B15288190}" destId="{1D644A59-F815-4552-AC7E-94BDC6763A52}" srcOrd="0" destOrd="0" presId="urn:microsoft.com/office/officeart/2005/8/layout/StepDownProcess"/>
    <dgm:cxn modelId="{7AE6C3AC-418B-4AE5-AF7E-86E7C1C4AD5B}" type="presParOf" srcId="{F81A5E49-3D58-4786-911B-5D5B15288190}" destId="{5E47220A-FA31-4AB3-A909-7D3B344BA6A9}" srcOrd="1" destOrd="0" presId="urn:microsoft.com/office/officeart/2005/8/layout/StepDownProcess"/>
    <dgm:cxn modelId="{1C0851EA-D609-4211-AD2F-642D42A01009}" type="presParOf" srcId="{F81A5E49-3D58-4786-911B-5D5B15288190}" destId="{C53C64E7-C2A4-4D9F-9781-DC7BD1F16E7D}" srcOrd="2" destOrd="0" presId="urn:microsoft.com/office/officeart/2005/8/layout/StepDownProcess"/>
    <dgm:cxn modelId="{ADE8FDDB-B829-49CE-93DF-B72F1697FEE8}" type="presParOf" srcId="{1DCDE79C-9186-4654-AAE8-9A642F008800}" destId="{E080FC03-3E66-4422-8385-2BEAC08B886D}" srcOrd="1" destOrd="0" presId="urn:microsoft.com/office/officeart/2005/8/layout/StepDownProcess"/>
    <dgm:cxn modelId="{54799753-ABEF-474D-8394-5AB71C981823}" type="presParOf" srcId="{1DCDE79C-9186-4654-AAE8-9A642F008800}" destId="{61D68DAE-7733-414A-ABD5-8DAA1B35B2AC}" srcOrd="2" destOrd="0" presId="urn:microsoft.com/office/officeart/2005/8/layout/StepDownProcess"/>
    <dgm:cxn modelId="{69FB5BAC-5485-469D-AE64-120C6BE4C8A2}" type="presParOf" srcId="{61D68DAE-7733-414A-ABD5-8DAA1B35B2AC}" destId="{28524DDC-A11A-46C5-B8F5-7C736B8519EB}" srcOrd="0" destOrd="0" presId="urn:microsoft.com/office/officeart/2005/8/layout/StepDownProcess"/>
    <dgm:cxn modelId="{98345053-C081-4532-8F55-2B7E999B1745}" type="presParOf" srcId="{61D68DAE-7733-414A-ABD5-8DAA1B35B2AC}" destId="{9F17BA0A-5B87-4E9A-9955-955C89E3F42C}" srcOrd="1" destOrd="0" presId="urn:microsoft.com/office/officeart/2005/8/layout/StepDownProcess"/>
    <dgm:cxn modelId="{7C76A882-767D-44B2-B158-91BF7F132DC3}" type="presParOf" srcId="{61D68DAE-7733-414A-ABD5-8DAA1B35B2AC}" destId="{EAF9CED4-919A-422C-A085-D20EF21C6C2E}" srcOrd="2" destOrd="0" presId="urn:microsoft.com/office/officeart/2005/8/layout/StepDownProcess"/>
    <dgm:cxn modelId="{554897DC-2315-43ED-A817-999B02E4682C}" type="presParOf" srcId="{1DCDE79C-9186-4654-AAE8-9A642F008800}" destId="{BE787D4F-A559-4ADD-A392-85606F7BEF25}" srcOrd="3" destOrd="0" presId="urn:microsoft.com/office/officeart/2005/8/layout/StepDownProcess"/>
    <dgm:cxn modelId="{5FF06EDC-08F4-4D33-8E75-B0F6BB520BEC}" type="presParOf" srcId="{1DCDE79C-9186-4654-AAE8-9A642F008800}" destId="{A3AD243C-5F29-4A2C-8366-7DC2B5DB1E9F}" srcOrd="4" destOrd="0" presId="urn:microsoft.com/office/officeart/2005/8/layout/StepDownProcess"/>
    <dgm:cxn modelId="{EFA54DDD-7886-4D62-A2D3-05C94E9FC076}" type="presParOf" srcId="{A3AD243C-5F29-4A2C-8366-7DC2B5DB1E9F}" destId="{F7EA6DEF-21BF-4491-8DBC-36C4EC1B6D6A}" srcOrd="0" destOrd="0" presId="urn:microsoft.com/office/officeart/2005/8/layout/StepDownProcess"/>
    <dgm:cxn modelId="{3A9B9DA9-4931-400F-873E-BA5696F8F6A1}" type="presParOf" srcId="{A3AD243C-5F29-4A2C-8366-7DC2B5DB1E9F}" destId="{7F74D4A6-E273-47C0-9855-A0D0AF6C7B65}" srcOrd="1" destOrd="0" presId="urn:microsoft.com/office/officeart/2005/8/layout/StepDownProcess"/>
    <dgm:cxn modelId="{21357079-D89E-4F0C-8DE7-17C47F47DA04}" type="presParOf" srcId="{A3AD243C-5F29-4A2C-8366-7DC2B5DB1E9F}" destId="{298FF338-416E-4D1C-8EF3-292D4ECA417D}" srcOrd="2" destOrd="0" presId="urn:microsoft.com/office/officeart/2005/8/layout/StepDownProcess"/>
    <dgm:cxn modelId="{0D87A816-1FF9-4D85-8C34-68315497B75E}" type="presParOf" srcId="{1DCDE79C-9186-4654-AAE8-9A642F008800}" destId="{3250C478-03E7-4E38-8972-21014E302379}" srcOrd="5" destOrd="0" presId="urn:microsoft.com/office/officeart/2005/8/layout/StepDownProcess"/>
    <dgm:cxn modelId="{10C4FAF2-908C-40D2-889D-81C15A5AA483}" type="presParOf" srcId="{1DCDE79C-9186-4654-AAE8-9A642F008800}" destId="{8FCD5F24-2F37-424C-8FB0-3B1F359DC620}" srcOrd="6" destOrd="0" presId="urn:microsoft.com/office/officeart/2005/8/layout/StepDownProcess"/>
    <dgm:cxn modelId="{87E17156-1CA9-41CD-8DBD-B40C36377640}" type="presParOf" srcId="{8FCD5F24-2F37-424C-8FB0-3B1F359DC620}" destId="{2C85C0CC-CF55-4373-BC19-CD56E42569F5}" srcOrd="0" destOrd="0" presId="urn:microsoft.com/office/officeart/2005/8/layout/StepDownProcess"/>
    <dgm:cxn modelId="{39F34E37-A5BA-4B0E-B13E-55F12ED4E1D1}" type="presParOf" srcId="{8FCD5F24-2F37-424C-8FB0-3B1F359DC620}" destId="{0FCB4B6D-42C5-4C83-A92D-7F9BF96F3DBE}" srcOrd="1" destOrd="0" presId="urn:microsoft.com/office/officeart/2005/8/layout/StepDownProcess"/>
    <dgm:cxn modelId="{35A1126B-096E-4D08-9365-CAD02363E843}" type="presParOf" srcId="{8FCD5F24-2F37-424C-8FB0-3B1F359DC620}" destId="{5E487CC9-B732-40A8-B075-384C4C54053B}" srcOrd="2" destOrd="0" presId="urn:microsoft.com/office/officeart/2005/8/layout/StepDownProcess"/>
    <dgm:cxn modelId="{A0B31D96-9BF6-4405-B7F5-27BC87AB1DAD}" type="presParOf" srcId="{1DCDE79C-9186-4654-AAE8-9A642F008800}" destId="{D30CF5EF-059C-432B-BD89-C3F5A21994C9}" srcOrd="7" destOrd="0" presId="urn:microsoft.com/office/officeart/2005/8/layout/StepDownProcess"/>
    <dgm:cxn modelId="{C474AC0E-5A03-47F8-BE47-31069245F05A}" type="presParOf" srcId="{1DCDE79C-9186-4654-AAE8-9A642F008800}" destId="{6319AA89-FB64-4C3B-A1D8-AB1E8BD10642}" srcOrd="8" destOrd="0" presId="urn:microsoft.com/office/officeart/2005/8/layout/StepDownProcess"/>
    <dgm:cxn modelId="{FD875907-342E-4DB0-BD6B-1732C54C6B1F}" type="presParOf" srcId="{6319AA89-FB64-4C3B-A1D8-AB1E8BD10642}" destId="{C6DFC84C-032A-46F6-92E6-84709BD575AC}" srcOrd="0" destOrd="0" presId="urn:microsoft.com/office/officeart/2005/8/layout/StepDownProcess"/>
    <dgm:cxn modelId="{EFD05DD1-E71F-46B9-ACD7-6D48E5F2750C}" type="presParOf" srcId="{6319AA89-FB64-4C3B-A1D8-AB1E8BD10642}" destId="{54D1D51C-14D0-4244-8EBD-B8F6CF9F949D}" srcOrd="1" destOrd="0" presId="urn:microsoft.com/office/officeart/2005/8/layout/StepDownProcess"/>
    <dgm:cxn modelId="{DC36F465-42A4-44AE-A0C4-0837C8F92B0C}" type="presParOf" srcId="{6319AA89-FB64-4C3B-A1D8-AB1E8BD10642}" destId="{9F93A181-9F63-4164-9C98-4D632065E4BC}" srcOrd="2" destOrd="0" presId="urn:microsoft.com/office/officeart/2005/8/layout/StepDownProcess"/>
    <dgm:cxn modelId="{948245D0-2814-4DDE-8C6A-DDE5CCD6E569}" type="presParOf" srcId="{1DCDE79C-9186-4654-AAE8-9A642F008800}" destId="{5E499E06-1F86-402B-A5D5-4A8D29A70509}" srcOrd="9" destOrd="0" presId="urn:microsoft.com/office/officeart/2005/8/layout/StepDownProcess"/>
    <dgm:cxn modelId="{D691FE08-FFB7-4C16-B9BB-3448A2B2B1AE}" type="presParOf" srcId="{1DCDE79C-9186-4654-AAE8-9A642F008800}" destId="{64312A4E-64E3-4A8B-B105-BFAB7F9D39E4}" srcOrd="10" destOrd="0" presId="urn:microsoft.com/office/officeart/2005/8/layout/StepDownProcess"/>
    <dgm:cxn modelId="{2FAF8AB3-DA2D-49F5-9CFB-958A000F84F1}" type="presParOf" srcId="{64312A4E-64E3-4A8B-B105-BFAB7F9D39E4}" destId="{C070D6C5-A5D6-4815-BDC0-4095414D0BF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07EB4B1-A207-4DD5-AB8D-07FCCC3EFEB7}" type="datetimeFigureOut">
              <a:rPr lang="en-US" smtClean="0"/>
              <a:t>3/18/2022</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883339F-74E2-4CAA-8706-89F7F7095642}" type="slidenum">
              <a:rPr lang="en-US" smtClean="0"/>
              <a:t>‹#›</a:t>
            </a:fld>
            <a:endParaRPr lang="en-US" dirty="0"/>
          </a:p>
        </p:txBody>
      </p:sp>
    </p:spTree>
    <p:extLst>
      <p:ext uri="{BB962C8B-B14F-4D97-AF65-F5344CB8AC3E}">
        <p14:creationId xmlns:p14="http://schemas.microsoft.com/office/powerpoint/2010/main" val="15206091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272B2B8-48BF-4357-BA0B-786E3F0B35C0}" type="datetimeFigureOut">
              <a:rPr lang="en-US" smtClean="0"/>
              <a:t>3/18/2022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4499CF-104B-45C1-8AB4-203581C80F38}" type="slidenum">
              <a:rPr lang="en-US" smtClean="0"/>
              <a:t>‹#›</a:t>
            </a:fld>
            <a:endParaRPr lang="en-US" dirty="0"/>
          </a:p>
        </p:txBody>
      </p:sp>
    </p:spTree>
    <p:extLst>
      <p:ext uri="{BB962C8B-B14F-4D97-AF65-F5344CB8AC3E}">
        <p14:creationId xmlns:p14="http://schemas.microsoft.com/office/powerpoint/2010/main" val="3300476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AF9F9365-7F8C-4232-AB53-134685273D98}" type="slidenum">
              <a:rPr lang="en-US" smtClean="0"/>
              <a:t>1</a:t>
            </a:fld>
            <a:endParaRPr lang="en-US" dirty="0"/>
          </a:p>
        </p:txBody>
      </p:sp>
    </p:spTree>
    <p:extLst>
      <p:ext uri="{BB962C8B-B14F-4D97-AF65-F5344CB8AC3E}">
        <p14:creationId xmlns:p14="http://schemas.microsoft.com/office/powerpoint/2010/main" val="354252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10</a:t>
            </a:fld>
            <a:endParaRPr lang="en-US" dirty="0"/>
          </a:p>
        </p:txBody>
      </p:sp>
    </p:spTree>
    <p:extLst>
      <p:ext uri="{BB962C8B-B14F-4D97-AF65-F5344CB8AC3E}">
        <p14:creationId xmlns:p14="http://schemas.microsoft.com/office/powerpoint/2010/main" val="64700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0061" y="4496026"/>
            <a:ext cx="5608320" cy="3660458"/>
          </a:xfrm>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F9F9365-7F8C-4232-AB53-134685273D9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153886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Wagley Robertson</a:t>
            </a:r>
            <a:r>
              <a:rPr lang="en-US" b="1" baseline="0" dirty="0" smtClean="0"/>
              <a:t> </a:t>
            </a:r>
            <a:r>
              <a:rPr lang="en-US" baseline="0" dirty="0" smtClean="0"/>
              <a:t>- $4.5M of TOD (Transit Oriented Development) funds from 2014 Bond to be reprogrammed to support the project.</a:t>
            </a:r>
          </a:p>
          <a:p>
            <a:r>
              <a:rPr lang="en-US" b="1" baseline="0" dirty="0" smtClean="0"/>
              <a:t>Bailey Boswell Road</a:t>
            </a:r>
            <a:r>
              <a:rPr lang="en-US" baseline="0" dirty="0" smtClean="0"/>
              <a:t>– FM156 to Horseman Road – we will also seek federal funds for construction.</a:t>
            </a:r>
          </a:p>
          <a:p>
            <a:pPr lvl="0"/>
            <a:r>
              <a:rPr lang="en-US" dirty="0" smtClean="0">
                <a:solidFill>
                  <a:prstClr val="black"/>
                </a:solidFill>
              </a:rPr>
              <a:t>Recently </a:t>
            </a:r>
            <a:r>
              <a:rPr lang="en-US" dirty="0">
                <a:solidFill>
                  <a:prstClr val="black"/>
                </a:solidFill>
              </a:rPr>
              <a:t>passed </a:t>
            </a:r>
            <a:r>
              <a:rPr lang="en-US" b="1" dirty="0">
                <a:solidFill>
                  <a:prstClr val="black"/>
                </a:solidFill>
              </a:rPr>
              <a:t>Bipartisan Infrastructure Bill </a:t>
            </a:r>
            <a:r>
              <a:rPr lang="en-US" dirty="0">
                <a:solidFill>
                  <a:prstClr val="black"/>
                </a:solidFill>
              </a:rPr>
              <a:t>would likely go toward regional projects.  Potentially, Heritage Trace Bridge project.</a:t>
            </a:r>
          </a:p>
          <a:p>
            <a:endParaRPr lang="en-US" baseline="0" dirty="0" smtClean="0"/>
          </a:p>
          <a:p>
            <a:r>
              <a:rPr lang="en-US" b="1" baseline="0" dirty="0" smtClean="0"/>
              <a:t>2018 Bond Funds used for:</a:t>
            </a:r>
          </a:p>
          <a:p>
            <a:pPr marL="171450" indent="-171450">
              <a:buFont typeface="Arial" panose="020B0604020202020204" pitchFamily="34" charset="0"/>
              <a:buChar char="•"/>
            </a:pPr>
            <a:r>
              <a:rPr lang="en-US" baseline="0" dirty="0" smtClean="0"/>
              <a:t>Avondale Haslet Road</a:t>
            </a:r>
          </a:p>
          <a:p>
            <a:pPr marL="171450" indent="-171450">
              <a:buFont typeface="Arial" panose="020B0604020202020204" pitchFamily="34" charset="0"/>
              <a:buChar char="•"/>
            </a:pPr>
            <a:r>
              <a:rPr lang="en-US" baseline="0" dirty="0" smtClean="0"/>
              <a:t>Cromwell Marine Creek Blvd</a:t>
            </a:r>
          </a:p>
          <a:p>
            <a:pPr marL="0" indent="0">
              <a:buFont typeface="Arial" panose="020B0604020202020204" pitchFamily="34" charset="0"/>
              <a:buNone/>
            </a:pPr>
            <a:r>
              <a:rPr lang="en-US" baseline="0" dirty="0" smtClean="0"/>
              <a:t>Originally funded in 2018 was programmed for intersection only improvements to increase capacity.  With Tarrant County funds and 2022 Bond funds, we can widen and improve the entire segment to the MTP.</a:t>
            </a:r>
          </a:p>
          <a:p>
            <a:endParaRPr lang="en-US" baseline="0" dirty="0" smtClean="0"/>
          </a:p>
          <a:p>
            <a:r>
              <a:rPr lang="en-US" b="1" baseline="0" dirty="0" smtClean="0"/>
              <a:t>TrIF Funds programmed for ten(10) arterials</a:t>
            </a:r>
          </a:p>
          <a:p>
            <a:r>
              <a:rPr lang="en-US" baseline="0" dirty="0" smtClean="0"/>
              <a:t>Cromwell Marine Creek – $3.0M</a:t>
            </a:r>
          </a:p>
          <a:p>
            <a:r>
              <a:rPr lang="en-US" baseline="0" dirty="0" smtClean="0"/>
              <a:t>Bailey Boswell – FM156 to Horseman- $2M</a:t>
            </a:r>
          </a:p>
          <a:p>
            <a:r>
              <a:rPr lang="en-US" baseline="0" dirty="0" smtClean="0"/>
              <a:t>Ray While Road South - $500K</a:t>
            </a:r>
          </a:p>
          <a:p>
            <a:r>
              <a:rPr lang="en-US" baseline="0" dirty="0" smtClean="0"/>
              <a:t>Meacham - $1M</a:t>
            </a:r>
          </a:p>
          <a:p>
            <a:r>
              <a:rPr lang="en-US" baseline="0" dirty="0" smtClean="0"/>
              <a:t>Keller Hicks Road - $500K</a:t>
            </a:r>
          </a:p>
          <a:p>
            <a:r>
              <a:rPr lang="en-US" baseline="0" dirty="0" smtClean="0"/>
              <a:t>Bonds Ranch - $2.5M</a:t>
            </a:r>
          </a:p>
          <a:p>
            <a:r>
              <a:rPr lang="en-US" baseline="0" dirty="0" smtClean="0"/>
              <a:t>Trinity Blvd - $1.3M</a:t>
            </a:r>
          </a:p>
          <a:p>
            <a:r>
              <a:rPr lang="en-US" baseline="0" dirty="0" smtClean="0"/>
              <a:t>Park Vista – $1.2M</a:t>
            </a:r>
          </a:p>
          <a:p>
            <a:r>
              <a:rPr lang="en-US" baseline="0" dirty="0" smtClean="0"/>
              <a:t>WJ Boaz - $4M</a:t>
            </a:r>
          </a:p>
          <a:p>
            <a:r>
              <a:rPr lang="en-US" baseline="0" dirty="0" smtClean="0"/>
              <a:t>Heritage Trace- $1M</a:t>
            </a:r>
          </a:p>
          <a:p>
            <a:endParaRPr lang="en-US" baseline="0" dirty="0" smtClean="0"/>
          </a:p>
          <a:p>
            <a:endParaRPr lang="en-US" baseline="0" dirty="0" smtClean="0"/>
          </a:p>
          <a:p>
            <a:pPr marL="0" indent="0">
              <a:buFont typeface="Arial" panose="020B0604020202020204" pitchFamily="34" charset="0"/>
              <a:buNone/>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37115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13</a:t>
            </a:fld>
            <a:endParaRPr lang="en-US" dirty="0"/>
          </a:p>
        </p:txBody>
      </p:sp>
    </p:spTree>
    <p:extLst>
      <p:ext uri="{BB962C8B-B14F-4D97-AF65-F5344CB8AC3E}">
        <p14:creationId xmlns:p14="http://schemas.microsoft.com/office/powerpoint/2010/main" val="3595416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14</a:t>
            </a:fld>
            <a:endParaRPr lang="en-US" dirty="0"/>
          </a:p>
        </p:txBody>
      </p:sp>
    </p:spTree>
    <p:extLst>
      <p:ext uri="{BB962C8B-B14F-4D97-AF65-F5344CB8AC3E}">
        <p14:creationId xmlns:p14="http://schemas.microsoft.com/office/powerpoint/2010/main" val="3480004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smtClean="0"/>
              <a:t>$10M available for local match opportunities to support transit.</a:t>
            </a:r>
            <a:endParaRPr lang="en-US" b="1"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87771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projects in this category will specifically address the High Injury Network corridors. It will consist of a comprehensive approach that may include components from various categories, such as a project that includes sidewalks, crosswalk and ADA modifications, access management, new streetlights, pavement markings, signs and minor geometric improvements, etc. The goal is to do a quick build project through this program.</a:t>
            </a:r>
          </a:p>
          <a:p>
            <a:r>
              <a:rPr lang="en-US" b="1" dirty="0"/>
              <a:t>Pedestrian and Bicycle treatments</a:t>
            </a:r>
            <a:r>
              <a:rPr lang="en-US" dirty="0"/>
              <a:t>: </a:t>
            </a:r>
          </a:p>
          <a:p>
            <a:pPr lvl="0"/>
            <a:r>
              <a:rPr lang="en-US" dirty="0"/>
              <a:t>Improve pedestrian crossing by installing new crosswalks, ADA curb ramps, and installing Rapid Rectangular Rapid Flashing Beacon (RRFB) at specific locations</a:t>
            </a:r>
          </a:p>
          <a:p>
            <a:pPr lvl="0"/>
            <a:r>
              <a:rPr lang="en-US" dirty="0"/>
              <a:t>Mid-block pedestrian crossing with RRFB</a:t>
            </a:r>
          </a:p>
          <a:p>
            <a:pPr lvl="0"/>
            <a:r>
              <a:rPr lang="en-US" dirty="0"/>
              <a:t>Curb extensions to reduce pedestrian crossing distance and to reduce right-turning vehicle speed </a:t>
            </a:r>
          </a:p>
          <a:p>
            <a:pPr lvl="0"/>
            <a:r>
              <a:rPr lang="en-US" dirty="0"/>
              <a:t>Address sidewalk gaps</a:t>
            </a:r>
          </a:p>
          <a:p>
            <a:pPr lvl="0"/>
            <a:r>
              <a:rPr lang="en-US" dirty="0"/>
              <a:t>Review bus stops and recommends improvements</a:t>
            </a:r>
          </a:p>
          <a:p>
            <a:pPr lvl="0"/>
            <a:r>
              <a:rPr lang="en-US" b="1" dirty="0"/>
              <a:t>All modes treatments</a:t>
            </a:r>
          </a:p>
          <a:p>
            <a:pPr lvl="0"/>
            <a:r>
              <a:rPr lang="en-US" dirty="0"/>
              <a:t>Refresh Pavement markings in the corridor</a:t>
            </a:r>
          </a:p>
          <a:p>
            <a:pPr lvl="0"/>
            <a:r>
              <a:rPr lang="en-US" dirty="0"/>
              <a:t>Replace and install new signs in the corridor </a:t>
            </a:r>
          </a:p>
          <a:p>
            <a:pPr lvl="0"/>
            <a:r>
              <a:rPr lang="en-US" dirty="0"/>
              <a:t>Install street lights as needed to improve visibility at the night </a:t>
            </a:r>
          </a:p>
          <a:p>
            <a:pPr lvl="0"/>
            <a:r>
              <a:rPr lang="en-US" dirty="0"/>
              <a:t>Improve access management by restricting a particular movement either by signage or by delineators </a:t>
            </a:r>
          </a:p>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16</a:t>
            </a:fld>
            <a:endParaRPr lang="en-US" dirty="0"/>
          </a:p>
        </p:txBody>
      </p:sp>
    </p:spTree>
    <p:extLst>
      <p:ext uri="{BB962C8B-B14F-4D97-AF65-F5344CB8AC3E}">
        <p14:creationId xmlns:p14="http://schemas.microsoft.com/office/powerpoint/2010/main" val="2900476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We’re currently working with a consultant to evaluate the Top 10 corridors for each mode and will determine the scope and cost of potential projects. We will then select projects up to the $5m proposed Bond allocation.</a:t>
            </a:r>
          </a:p>
          <a:p>
            <a:endParaRPr lang="en-US" sz="1200" dirty="0"/>
          </a:p>
          <a:p>
            <a:r>
              <a:rPr lang="en-US" sz="1200" dirty="0"/>
              <a:t>Project types:</a:t>
            </a:r>
          </a:p>
          <a:p>
            <a:endParaRPr lang="en-US" sz="1200" dirty="0"/>
          </a:p>
          <a:p>
            <a:r>
              <a:rPr lang="en-US" sz="1200" dirty="0"/>
              <a:t>Crossing beacons</a:t>
            </a:r>
          </a:p>
          <a:p>
            <a:r>
              <a:rPr lang="en-US" sz="1200" dirty="0"/>
              <a:t>Geometric realignment at intersection</a:t>
            </a:r>
          </a:p>
          <a:p>
            <a:endParaRPr lang="en-US" sz="1200" dirty="0"/>
          </a:p>
          <a:p>
            <a:r>
              <a:rPr lang="en-US" sz="1200" dirty="0"/>
              <a:t>Altamesa Blvd</a:t>
            </a:r>
            <a:r>
              <a:rPr lang="en-US" sz="1200" baseline="0" dirty="0"/>
              <a:t> &amp; Woodway</a:t>
            </a:r>
          </a:p>
          <a:p>
            <a:r>
              <a:rPr lang="en-US" sz="1200" baseline="0" dirty="0"/>
              <a:t>McCart Sycamore</a:t>
            </a:r>
            <a:endParaRPr lang="en-US" sz="1200" dirty="0"/>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17</a:t>
            </a:fld>
            <a:endParaRPr lang="en-US" dirty="0"/>
          </a:p>
        </p:txBody>
      </p:sp>
    </p:spTree>
    <p:extLst>
      <p:ext uri="{BB962C8B-B14F-4D97-AF65-F5344CB8AC3E}">
        <p14:creationId xmlns:p14="http://schemas.microsoft.com/office/powerpoint/2010/main" val="2525458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Everman Pkwy Connector Is a new east west road segment linking Everman to I-35, potentially taking traffic off Sycamore School Rd</a:t>
            </a:r>
            <a:endParaRPr kumimoji="0" lang="en-US" sz="1200" b="0" i="0" u="none" strike="noStrike" kern="1200" cap="none" spc="0" normalizeH="0" baseline="0" noProof="0" dirty="0" smtClean="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 is existing industrial at the east end, access to this property would allow for potential economic development opportunities in CD8. </a:t>
            </a:r>
            <a:endParaRPr kumimoji="0" lang="en-US" sz="1200" b="0" i="0" u="none" strike="noStrike" kern="1200" cap="none" spc="0" normalizeH="0" baseline="0" noProof="0" dirty="0" smtClean="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Calibri"/>
              </a:rPr>
              <a:t>The project grade separated crossing would go over Sycamore Creek and Union Pacific Railroad.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Calibri"/>
              </a:rPr>
              <a:t>Leverages $15,350,000 of</a:t>
            </a:r>
            <a:r>
              <a:rPr kumimoji="0" lang="en-US" sz="1200" b="0" i="0" u="none" strike="noStrike" kern="1200" cap="none" spc="0" normalizeH="0" noProof="0" dirty="0" smtClean="0">
                <a:ln>
                  <a:noFill/>
                </a:ln>
                <a:solidFill>
                  <a:prstClr val="black"/>
                </a:solidFill>
                <a:effectLst/>
                <a:uLnTx/>
                <a:uFillTx/>
                <a:latin typeface="+mn-lt"/>
                <a:ea typeface="+mn-ea"/>
                <a:cs typeface="Calibri"/>
              </a:rPr>
              <a:t> Tarrant County Bond funds</a:t>
            </a:r>
            <a:r>
              <a:rPr kumimoji="0" lang="en-US" sz="1200" b="0" i="0" u="none" strike="noStrike" kern="1200" cap="none" spc="0" normalizeH="0" baseline="0" noProof="0" dirty="0" smtClean="0">
                <a:ln>
                  <a:noFill/>
                </a:ln>
                <a:solidFill>
                  <a:prstClr val="black"/>
                </a:solidFill>
                <a:effectLst/>
                <a:uLnTx/>
                <a:uFillTx/>
                <a:latin typeface="+mn-lt"/>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Calibri"/>
            </a:endParaRPr>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18</a:t>
            </a:fld>
            <a:endParaRPr lang="en-US" dirty="0"/>
          </a:p>
        </p:txBody>
      </p:sp>
    </p:spTree>
    <p:extLst>
      <p:ext uri="{BB962C8B-B14F-4D97-AF65-F5344CB8AC3E}">
        <p14:creationId xmlns:p14="http://schemas.microsoft.com/office/powerpoint/2010/main" val="4212949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28235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2</a:t>
            </a:fld>
            <a:endParaRPr lang="en-US" dirty="0"/>
          </a:p>
        </p:txBody>
      </p:sp>
    </p:spTree>
    <p:extLst>
      <p:ext uri="{BB962C8B-B14F-4D97-AF65-F5344CB8AC3E}">
        <p14:creationId xmlns:p14="http://schemas.microsoft.com/office/powerpoint/2010/main" val="2514269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Equity</a:t>
            </a:r>
          </a:p>
          <a:p>
            <a:endParaRPr lang="en-US" dirty="0"/>
          </a:p>
          <a:p>
            <a:r>
              <a:rPr lang="en-US" dirty="0" smtClean="0"/>
              <a:t>Neighborhood Parks – 3 of 8 located in MMA or SMMA</a:t>
            </a:r>
          </a:p>
          <a:p>
            <a:r>
              <a:rPr lang="en-US" dirty="0" smtClean="0"/>
              <a:t>Community Centers – Stop Six Hub and Aquatic Facility in SMMA</a:t>
            </a:r>
          </a:p>
          <a:p>
            <a:r>
              <a:rPr lang="en-US" dirty="0" smtClean="0"/>
              <a:t>Drainage, Dredging, and Dam Repair 6 of 13</a:t>
            </a:r>
          </a:p>
          <a:p>
            <a:endParaRPr lang="en-US" dirty="0"/>
          </a:p>
          <a:p>
            <a:r>
              <a:rPr lang="en-US" dirty="0" smtClean="0">
                <a:solidFill>
                  <a:prstClr val="black"/>
                </a:solidFill>
              </a:rPr>
              <a:t>*26 </a:t>
            </a:r>
            <a:r>
              <a:rPr lang="en-US" dirty="0">
                <a:solidFill>
                  <a:prstClr val="black"/>
                </a:solidFill>
              </a:rPr>
              <a:t>of the </a:t>
            </a:r>
            <a:r>
              <a:rPr lang="en-US" dirty="0" smtClean="0">
                <a:solidFill>
                  <a:prstClr val="black"/>
                </a:solidFill>
              </a:rPr>
              <a:t>35 </a:t>
            </a:r>
            <a:r>
              <a:rPr lang="en-US" dirty="0">
                <a:solidFill>
                  <a:prstClr val="black"/>
                </a:solidFill>
              </a:rPr>
              <a:t>park projects are located within the MMAs </a:t>
            </a:r>
            <a:r>
              <a:rPr lang="en-US" dirty="0" smtClean="0">
                <a:solidFill>
                  <a:prstClr val="black"/>
                </a:solidFill>
              </a:rPr>
              <a:t>(8), SMMAs (18) Includes Stop Six</a:t>
            </a:r>
            <a:r>
              <a:rPr lang="en-US" baseline="0" dirty="0" smtClean="0">
                <a:solidFill>
                  <a:prstClr val="black"/>
                </a:solidFill>
              </a:rPr>
              <a:t> Hub and Fire Station Community Centers</a:t>
            </a:r>
            <a:endParaRPr lang="en-US" dirty="0"/>
          </a:p>
        </p:txBody>
      </p:sp>
      <p:sp>
        <p:nvSpPr>
          <p:cNvPr id="4" name="Slide Number Placeholder 3"/>
          <p:cNvSpPr>
            <a:spLocks noGrp="1"/>
          </p:cNvSpPr>
          <p:nvPr>
            <p:ph type="sldNum" sz="quarter" idx="10"/>
          </p:nvPr>
        </p:nvSpPr>
        <p:spPr/>
        <p:txBody>
          <a:bodyPr/>
          <a:lstStyle/>
          <a:p>
            <a:fld id="{AF9F9365-7F8C-4232-AB53-134685273D98}"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067835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Heritage</a:t>
            </a:r>
            <a:r>
              <a:rPr lang="en-US" b="1" baseline="0" dirty="0"/>
              <a:t> Park </a:t>
            </a:r>
            <a:r>
              <a:rPr lang="en-US" baseline="0" dirty="0"/>
              <a:t>- $1.5M from 2014 Bond Program and $8.3M from NCTCOG, Foundations, individuals, and other entities in addition to </a:t>
            </a:r>
            <a:r>
              <a:rPr lang="en-US" baseline="0" dirty="0" smtClean="0"/>
              <a:t>2022 Bond funds of $13.5M.</a:t>
            </a:r>
            <a:endParaRPr lang="en-US" baseline="0" dirty="0"/>
          </a:p>
          <a:p>
            <a:pPr fontAlgn="ctr"/>
            <a:r>
              <a:rPr lang="en-US" b="1" i="0" u="none" strike="noStrike" dirty="0">
                <a:effectLst/>
              </a:rPr>
              <a:t>Fundraising Partners</a:t>
            </a:r>
          </a:p>
          <a:p>
            <a:pPr fontAlgn="ctr"/>
            <a:r>
              <a:rPr lang="en-US" dirty="0"/>
              <a:t>Private Funds to be raised - $6M</a:t>
            </a:r>
          </a:p>
          <a:p>
            <a:pPr fontAlgn="ctr"/>
            <a:r>
              <a:rPr lang="en-US" b="0" i="0" u="none" strike="noStrike" dirty="0">
                <a:effectLst/>
              </a:rPr>
              <a:t>Tarrant County - $1M</a:t>
            </a:r>
          </a:p>
          <a:p>
            <a:pPr fontAlgn="ctr"/>
            <a:r>
              <a:rPr lang="en-US" dirty="0" smtClean="0"/>
              <a:t>Texas </a:t>
            </a:r>
            <a:r>
              <a:rPr lang="en-US" dirty="0"/>
              <a:t>Parks and Wildlife - $1M</a:t>
            </a:r>
          </a:p>
          <a:p>
            <a:pPr fontAlgn="ctr"/>
            <a:r>
              <a:rPr lang="en-US" b="1" i="0" u="none" strike="noStrike" dirty="0" smtClean="0">
                <a:effectLst/>
              </a:rPr>
              <a:t>Total </a:t>
            </a:r>
            <a:r>
              <a:rPr lang="en-US" b="1" i="0" u="none" strike="noStrike" dirty="0">
                <a:effectLst/>
              </a:rPr>
              <a:t>Construction Cost - $</a:t>
            </a:r>
            <a:r>
              <a:rPr lang="en-US" b="1" i="0" u="none" strike="noStrike" dirty="0" smtClean="0">
                <a:effectLst/>
              </a:rPr>
              <a:t>23.3M</a:t>
            </a:r>
            <a:endParaRPr lang="en-US" b="1" i="0" u="none" strike="noStrike" dirty="0">
              <a:effectLst/>
            </a:endParaRPr>
          </a:p>
          <a:p>
            <a:r>
              <a:rPr lang="en-US" dirty="0"/>
              <a:t>Renovation of the historic Heritage Plaza</a:t>
            </a:r>
          </a:p>
          <a:p>
            <a:r>
              <a:rPr lang="en-US" dirty="0"/>
              <a:t>Realignment of Main Street in order to expand the park </a:t>
            </a:r>
            <a:r>
              <a:rPr lang="en-US" dirty="0" smtClean="0"/>
              <a:t>space and improve pedestrian interface with Main Street.</a:t>
            </a:r>
            <a:endParaRPr lang="en-US" dirty="0"/>
          </a:p>
          <a:p>
            <a:endParaRPr lang="en-US" baseline="0" dirty="0"/>
          </a:p>
          <a:p>
            <a:r>
              <a:rPr lang="en-US" b="1" baseline="0" dirty="0"/>
              <a:t>Botanic Gardens </a:t>
            </a:r>
            <a:r>
              <a:rPr lang="en-US" baseline="0" dirty="0"/>
              <a:t>-Letter received from BRIT requesting the City </a:t>
            </a:r>
            <a:r>
              <a:rPr lang="en-US" baseline="0" dirty="0" smtClean="0"/>
              <a:t>increase </a:t>
            </a:r>
            <a:r>
              <a:rPr lang="en-US" baseline="0" dirty="0"/>
              <a:t>the 2022 Bond funding for the Garden from 4.6M to $7M. Increase request</a:t>
            </a:r>
            <a:r>
              <a:rPr lang="en-US" dirty="0"/>
              <a:t> resulting from est. const. cost </a:t>
            </a:r>
            <a:r>
              <a:rPr lang="en-US" dirty="0" smtClean="0"/>
              <a:t>increases </a:t>
            </a:r>
            <a:r>
              <a:rPr lang="en-US" dirty="0"/>
              <a:t>related to </a:t>
            </a:r>
            <a:r>
              <a:rPr lang="en-US" dirty="0" smtClean="0"/>
              <a:t>greenhouse, Teaching </a:t>
            </a:r>
            <a:r>
              <a:rPr lang="en-US" dirty="0"/>
              <a:t>Gardens, Japanese Garden, Utility and Infrastructure Repair, Children’s </a:t>
            </a:r>
            <a:r>
              <a:rPr lang="en-US" dirty="0" smtClean="0"/>
              <a:t>Garden. </a:t>
            </a:r>
            <a:r>
              <a:rPr lang="en-US" b="1" dirty="0" smtClean="0">
                <a:solidFill>
                  <a:prstClr val="black"/>
                </a:solidFill>
              </a:rPr>
              <a:t>$</a:t>
            </a:r>
            <a:r>
              <a:rPr lang="en-US" b="1" dirty="0">
                <a:solidFill>
                  <a:prstClr val="black"/>
                </a:solidFill>
              </a:rPr>
              <a:t>3,575,000 contribution from the BRIT</a:t>
            </a:r>
            <a:endParaRPr lang="en-US" b="1" dirty="0"/>
          </a:p>
          <a:p>
            <a:endParaRPr lang="en-US" b="1" baseline="0" dirty="0" smtClean="0"/>
          </a:p>
          <a:p>
            <a:r>
              <a:rPr lang="en-US" b="1" baseline="0" dirty="0" smtClean="0"/>
              <a:t>Fort </a:t>
            </a:r>
            <a:r>
              <a:rPr lang="en-US" b="1" baseline="0" dirty="0"/>
              <a:t>Worth Water Gardens – constructed in 1971, limited renovations over of the years.</a:t>
            </a:r>
          </a:p>
          <a:p>
            <a:r>
              <a:rPr lang="en-US" b="1" dirty="0"/>
              <a:t>April 25, 2019 Freeze and Nichols Report- Highlighted several areas in need of repair and replacement  Bald Cypress roots at quiet pool have compromised the plumbing for the Quiet pool, water loss, filtration system and drains have been taken over by tree roots.  There is no compromise to the health,</a:t>
            </a:r>
            <a:r>
              <a:rPr lang="en-US" b="1" baseline="0" dirty="0"/>
              <a:t> safety and welfare of park visitors.</a:t>
            </a:r>
            <a:endParaRPr lang="en-US" b="1"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83413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971217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Sycamore Park Improvements:</a:t>
            </a:r>
            <a:br>
              <a:rPr lang="en-US" sz="1400" b="1" dirty="0" smtClean="0"/>
            </a:br>
            <a:r>
              <a:rPr lang="en-US" dirty="0" smtClean="0"/>
              <a:t>66 </a:t>
            </a:r>
            <a:r>
              <a:rPr lang="en-US" dirty="0"/>
              <a:t>acres (former golf course</a:t>
            </a:r>
            <a:r>
              <a:rPr lang="en-US" dirty="0" smtClean="0"/>
              <a:t>) north of Vickery and east of US 287</a:t>
            </a:r>
            <a:endParaRPr lang="en-US" dirty="0"/>
          </a:p>
          <a:p>
            <a:r>
              <a:rPr lang="en-US" dirty="0"/>
              <a:t>Implementation of Park Master Plan - endorsed by Park Board in February </a:t>
            </a:r>
            <a:r>
              <a:rPr lang="en-US" dirty="0" smtClean="0"/>
              <a:t>2020.  Demo of existing clubhouse, pedestrian bridge renovations, trail connection along Sycamore creek and construct iconic overlook pavilion.  In addition to $2M of bond funds, the City is allocating $2M from Gas Well Lease Revenue – </a:t>
            </a:r>
            <a:r>
              <a:rPr lang="en-US" b="1" dirty="0" smtClean="0"/>
              <a:t>Bringing total project funding to $4M</a:t>
            </a:r>
            <a:r>
              <a:rPr lang="en-US" dirty="0" smtClean="0"/>
              <a:t>.</a:t>
            </a:r>
          </a:p>
          <a:p>
            <a:endParaRPr lang="en-US" dirty="0"/>
          </a:p>
          <a:p>
            <a:r>
              <a:rPr lang="en-US" sz="1400" b="1" dirty="0" smtClean="0"/>
              <a:t>Oak Grove Community Park </a:t>
            </a:r>
            <a:r>
              <a:rPr lang="en-US" dirty="0" smtClean="0"/>
              <a:t>– 67 acres of park land acquired in 2015 from PlainsCapital Bank.  Located at the northeast corner of Shelby Road and Oak Grove Road. CD 8  Added after public and City Council input.  $3M reallocated to project from Sycamore Park development which was initially $5M.  In addition to $3M of bond funds, Park Dedication fees in the amount of $486,955 will be allocated for this project – </a:t>
            </a:r>
            <a:r>
              <a:rPr lang="en-US" b="1" dirty="0" smtClean="0"/>
              <a:t>Bringing total project funding to $3,486,955</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23</a:t>
            </a:fld>
            <a:endParaRPr lang="en-US" dirty="0"/>
          </a:p>
        </p:txBody>
      </p:sp>
    </p:spTree>
    <p:extLst>
      <p:ext uri="{BB962C8B-B14F-4D97-AF65-F5344CB8AC3E}">
        <p14:creationId xmlns:p14="http://schemas.microsoft.com/office/powerpoint/2010/main" val="3301862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$900K in advance design funding approved for Forest Park pool </a:t>
            </a:r>
            <a:r>
              <a:rPr lang="en-US" dirty="0" smtClean="0"/>
              <a:t>replacement (</a:t>
            </a:r>
            <a:r>
              <a:rPr lang="en-US" dirty="0" smtClean="0">
                <a:solidFill>
                  <a:prstClr val="black"/>
                </a:solidFill>
              </a:rPr>
              <a:t>2850 </a:t>
            </a:r>
            <a:r>
              <a:rPr lang="en-US" dirty="0">
                <a:solidFill>
                  <a:prstClr val="black"/>
                </a:solidFill>
              </a:rPr>
              <a:t>Park Place </a:t>
            </a:r>
            <a:r>
              <a:rPr lang="en-US" dirty="0" smtClean="0">
                <a:solidFill>
                  <a:prstClr val="black"/>
                </a:solidFill>
              </a:rPr>
              <a:t>Ave)</a:t>
            </a:r>
            <a:endParaRPr lang="en-US" dirty="0">
              <a:solidFill>
                <a:prstClr val="black"/>
              </a:solidFill>
            </a:endParaRPr>
          </a:p>
          <a:p>
            <a:r>
              <a:rPr lang="en-US" dirty="0" smtClean="0"/>
              <a:t>. </a:t>
            </a:r>
            <a:r>
              <a:rPr lang="en-US" dirty="0"/>
              <a:t>Citywide deficiency of 2 facilities</a:t>
            </a:r>
          </a:p>
          <a:p>
            <a:r>
              <a:rPr lang="en-US" dirty="0"/>
              <a:t>Location at Stop 6 HUB</a:t>
            </a:r>
          </a:p>
          <a:p>
            <a:r>
              <a:rPr lang="en-US" dirty="0"/>
              <a:t>Department’s second priority after Forest </a:t>
            </a:r>
            <a:r>
              <a:rPr lang="en-US" dirty="0" smtClean="0"/>
              <a:t>Park.  </a:t>
            </a:r>
            <a:endParaRPr lang="en-US" dirty="0"/>
          </a:p>
          <a:p>
            <a:r>
              <a:rPr lang="en-US" dirty="0"/>
              <a:t>How often has the pool been unusable or closed for repairs?  We have had to shut</a:t>
            </a:r>
            <a:r>
              <a:rPr lang="en-US" baseline="0" dirty="0"/>
              <a:t> it down for equipment failure over last few years. </a:t>
            </a:r>
          </a:p>
          <a:p>
            <a:endParaRPr lang="en-US" dirty="0"/>
          </a:p>
          <a:p>
            <a:r>
              <a:rPr lang="en-US" baseline="0" dirty="0"/>
              <a:t> </a:t>
            </a:r>
            <a:r>
              <a:rPr lang="en-US" b="1" dirty="0"/>
              <a:t>Forest Park Swimming Pool was originally built in 1922</a:t>
            </a:r>
            <a:r>
              <a:rPr lang="en-US" dirty="0"/>
              <a:t>, as a fill and drain pool, without a filtration system. A major renovation took place in 1967 which reconfigured the pool to its current shape, added a new bathhouse, new piping and a filtration system. Another renovation completed in 1992 consisted of the reconstruction of the pool resulting in the addition of a zero depth entry, PVC liner, vacuum sand filtration system, and stainless steel gutters</a:t>
            </a:r>
            <a:r>
              <a:rPr lang="en-US" dirty="0" smtClean="0"/>
              <a:t>.</a:t>
            </a:r>
          </a:p>
          <a:p>
            <a:endParaRPr lang="en-US" dirty="0"/>
          </a:p>
          <a:p>
            <a:r>
              <a:rPr lang="en-US" b="1" dirty="0" smtClean="0"/>
              <a:t>Subsequent to public input </a:t>
            </a:r>
            <a:r>
              <a:rPr lang="en-US" dirty="0" smtClean="0"/>
              <a:t>- I</a:t>
            </a:r>
            <a:r>
              <a:rPr lang="en-US" dirty="0" smtClean="0">
                <a:solidFill>
                  <a:prstClr val="black"/>
                </a:solidFill>
              </a:rPr>
              <a:t>ncrease </a:t>
            </a:r>
            <a:r>
              <a:rPr lang="en-US" dirty="0">
                <a:solidFill>
                  <a:prstClr val="black"/>
                </a:solidFill>
              </a:rPr>
              <a:t>lap lane portion of pool from 4 to 8 lanes, 50 meters in length- with active play elements, including zero depth entry, tube slide</a:t>
            </a:r>
            <a:r>
              <a:rPr lang="en-US" dirty="0"/>
              <a:t/>
            </a:r>
            <a:br>
              <a:rPr lang="en-US" dirty="0"/>
            </a:br>
            <a:r>
              <a:rPr lang="en-US" dirty="0"/>
              <a:t/>
            </a:r>
            <a:br>
              <a:rPr lang="en-US" dirty="0"/>
            </a:br>
            <a:r>
              <a:rPr lang="en-US" dirty="0"/>
              <a:t>In July 2010, the City was forced to close the pool due to the failure of the 18 year old pool liner that was installed in 1992</a:t>
            </a:r>
          </a:p>
          <a:p>
            <a:r>
              <a:rPr lang="en-US" dirty="0"/>
              <a:t> Attendance 20,464 in 2019</a:t>
            </a:r>
          </a:p>
          <a:p>
            <a:r>
              <a:rPr lang="en-US" dirty="0"/>
              <a:t>Summer Music Series 2019</a:t>
            </a:r>
          </a:p>
          <a:p>
            <a:r>
              <a:rPr lang="en-US" dirty="0"/>
              <a:t>Arctic Dip 2020</a:t>
            </a:r>
          </a:p>
          <a:p>
            <a:r>
              <a:rPr lang="en-US" dirty="0"/>
              <a:t>Hosted 162 swim team practices 2019</a:t>
            </a:r>
          </a:p>
          <a:p>
            <a:r>
              <a:rPr lang="en-US" dirty="0"/>
              <a:t>Hosts swim lessons and drowning prevention events</a:t>
            </a:r>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074665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Echo Lake Park </a:t>
            </a:r>
          </a:p>
          <a:p>
            <a:r>
              <a:rPr lang="en-US" dirty="0"/>
              <a:t>The City received the property (approx. 41 acres) from Tarrant County on </a:t>
            </a:r>
            <a:r>
              <a:rPr lang="en-US" dirty="0" smtClean="0"/>
              <a:t>5/10/2017.</a:t>
            </a:r>
            <a:endParaRPr lang="en-US" dirty="0"/>
          </a:p>
          <a:p>
            <a:r>
              <a:rPr lang="en-US" dirty="0"/>
              <a:t>The property sits adjacent to Worth Heights Community Center.  Tarrant County conveyed the property the CC sits in 1975.  </a:t>
            </a:r>
          </a:p>
          <a:p>
            <a:r>
              <a:rPr lang="en-US" dirty="0" smtClean="0"/>
              <a:t>Demolition </a:t>
            </a:r>
            <a:r>
              <a:rPr lang="en-US" dirty="0"/>
              <a:t>and replacement of existing facilities required.  Not ADA approved, poor condition. </a:t>
            </a:r>
          </a:p>
          <a:p>
            <a:endParaRPr lang="en-US" dirty="0"/>
          </a:p>
          <a:p>
            <a:r>
              <a:rPr lang="en-US" b="1" dirty="0"/>
              <a:t>Gateway Park Development – Master</a:t>
            </a:r>
            <a:r>
              <a:rPr lang="en-US" b="1" baseline="0" dirty="0"/>
              <a:t> plan update of park – needs assessment for athletic fields</a:t>
            </a:r>
            <a:r>
              <a:rPr lang="en-US" b="1" baseline="0" dirty="0" smtClean="0"/>
              <a:t>.  </a:t>
            </a:r>
            <a:r>
              <a:rPr lang="en-US" b="1" baseline="0" dirty="0"/>
              <a:t>Focus is east of Beach Street.</a:t>
            </a:r>
            <a:endParaRPr lang="en-US" b="1" dirty="0"/>
          </a:p>
          <a:p>
            <a:r>
              <a:rPr lang="en-US" dirty="0"/>
              <a:t>785 acres</a:t>
            </a:r>
          </a:p>
          <a:p>
            <a:r>
              <a:rPr lang="en-US" dirty="0" smtClean="0"/>
              <a:t>Master </a:t>
            </a:r>
            <a:r>
              <a:rPr lang="en-US" dirty="0"/>
              <a:t>Plan development including athletic fields, trails and other recreational facilities</a:t>
            </a:r>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127590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a:t>
            </a:r>
            <a:r>
              <a:rPr lang="en-US" baseline="0" dirty="0"/>
              <a:t> Plan development and improvements to approximately 81 acres of neighborhood parkland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Westhaven Park </a:t>
            </a:r>
            <a:r>
              <a:rPr lang="en-US" b="1" baseline="0" dirty="0" smtClean="0"/>
              <a:t>(CD 6) </a:t>
            </a:r>
            <a:r>
              <a:rPr lang="en-US" baseline="0" dirty="0" smtClean="0"/>
              <a:t>was </a:t>
            </a:r>
            <a:r>
              <a:rPr lang="en-US" baseline="0" dirty="0"/>
              <a:t>acquired on 4/24/2020 from the YMCA. 4.6 Acres   Formerly Van Zandt </a:t>
            </a:r>
            <a:r>
              <a:rPr lang="en-US" baseline="0" dirty="0" smtClean="0"/>
              <a:t>YMCA</a:t>
            </a:r>
            <a:endParaRPr lang="en-US" baseline="0" dirty="0"/>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74582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0" i="0" kern="1200" dirty="0">
                <a:solidFill>
                  <a:schemeClr val="tx1"/>
                </a:solidFill>
                <a:effectLst/>
                <a:latin typeface="+mn-lt"/>
                <a:ea typeface="+mn-ea"/>
                <a:cs typeface="+mn-cs"/>
              </a:rPr>
              <a:t>The Stop Six Choice Neighborhood Initiative includes modern, multi-family, mixed-income design, community resources, public amenities and neighborhood services.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Visitors at the </a:t>
            </a:r>
            <a:r>
              <a:rPr lang="en-US" sz="1200" b="0" i="0" kern="1200" dirty="0" err="1">
                <a:solidFill>
                  <a:schemeClr val="tx1"/>
                </a:solidFill>
                <a:effectLst/>
                <a:latin typeface="+mn-lt"/>
                <a:ea typeface="+mn-ea"/>
                <a:cs typeface="+mn-cs"/>
              </a:rPr>
              <a:t>EnVision</a:t>
            </a:r>
            <a:r>
              <a:rPr lang="en-US" sz="1200" b="0" i="0" kern="1200" dirty="0">
                <a:solidFill>
                  <a:schemeClr val="tx1"/>
                </a:solidFill>
                <a:effectLst/>
                <a:latin typeface="+mn-lt"/>
                <a:ea typeface="+mn-ea"/>
                <a:cs typeface="+mn-cs"/>
              </a:rPr>
              <a:t> center can get information on federal programs and issues they’re facing, from social security to affordable housing. So rather than visiting or calling different agencies, the </a:t>
            </a:r>
            <a:r>
              <a:rPr lang="en-US" sz="1200" b="0" i="0" kern="1200" dirty="0" err="1">
                <a:solidFill>
                  <a:schemeClr val="tx1"/>
                </a:solidFill>
                <a:effectLst/>
                <a:latin typeface="+mn-lt"/>
                <a:ea typeface="+mn-ea"/>
                <a:cs typeface="+mn-cs"/>
              </a:rPr>
              <a:t>EnVision</a:t>
            </a:r>
            <a:r>
              <a:rPr lang="en-US" sz="1200" b="0" i="0" kern="1200" dirty="0">
                <a:solidFill>
                  <a:schemeClr val="tx1"/>
                </a:solidFill>
                <a:effectLst/>
                <a:latin typeface="+mn-lt"/>
                <a:ea typeface="+mn-ea"/>
                <a:cs typeface="+mn-cs"/>
              </a:rPr>
              <a:t> Center consolidates all the services at one place. </a:t>
            </a:r>
            <a:r>
              <a:rPr lang="en-US" b="1" dirty="0"/>
              <a:t>Programmed</a:t>
            </a:r>
            <a:r>
              <a:rPr lang="en-US" b="1" baseline="0" dirty="0"/>
              <a:t> areas to accommodate the HUD approved Envision Center, public library, Community Action Partners, counseling services, etc.  To be located on approximately 5 acres across from Rosedale Park.  A new Enhanced Family Aquatics facility will be located adjacent to the new CC</a:t>
            </a:r>
            <a:r>
              <a:rPr lang="en-US" b="0" baseline="0" dirty="0"/>
              <a:t>.   Fort Worth is home to only 17 Envision Centers nationwide</a:t>
            </a:r>
            <a:r>
              <a:rPr lang="en-US" dirty="0"/>
              <a:t> which helps to serve economically disadvantaged individuals, families and the elderly, at the community center.</a:t>
            </a:r>
            <a:r>
              <a:rPr lang="en-US" b="0" baseline="0" dirty="0"/>
              <a:t> .</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Programs will include an expanded </a:t>
            </a:r>
            <a:r>
              <a:rPr lang="en-US" sz="1200" b="1" i="0" kern="1200" dirty="0" err="1">
                <a:solidFill>
                  <a:schemeClr val="tx1"/>
                </a:solidFill>
                <a:effectLst/>
                <a:latin typeface="+mn-lt"/>
                <a:ea typeface="+mn-ea"/>
                <a:cs typeface="+mn-cs"/>
              </a:rPr>
              <a:t>EnVision</a:t>
            </a:r>
            <a:r>
              <a:rPr lang="en-US" sz="1200" b="1" i="0" kern="1200" dirty="0">
                <a:solidFill>
                  <a:schemeClr val="tx1"/>
                </a:solidFill>
                <a:effectLst/>
                <a:latin typeface="+mn-lt"/>
                <a:ea typeface="+mn-ea"/>
                <a:cs typeface="+mn-cs"/>
              </a:rPr>
              <a:t> Center, a YMCA, a Head Start Center, a public library, family case management services and a host of other programs aligned to resident needs</a:t>
            </a:r>
            <a:endParaRPr lang="en-US" b="1" dirty="0"/>
          </a:p>
          <a:p>
            <a:endParaRPr lang="en-US" b="1" dirty="0"/>
          </a:p>
          <a:p>
            <a:r>
              <a:rPr lang="en-US" dirty="0"/>
              <a:t>Existing MLK is 23,500 SF built in 1973 located at 5565 Truman</a:t>
            </a:r>
          </a:p>
          <a:p>
            <a:endParaRPr lang="en-US" dirty="0"/>
          </a:p>
          <a:p>
            <a:r>
              <a:rPr lang="en-US" b="1" dirty="0"/>
              <a:t>Fire Station Community Center</a:t>
            </a:r>
            <a:r>
              <a:rPr lang="en-US" dirty="0"/>
              <a:t> – faces significant incurable functional obsolescence as the 2</a:t>
            </a:r>
            <a:r>
              <a:rPr lang="en-US" baseline="30000" dirty="0"/>
              <a:t>nd</a:t>
            </a:r>
            <a:r>
              <a:rPr lang="en-US" dirty="0"/>
              <a:t> floor is unusable for programming.  Facility suffers from poor sight lines within the facility and inaccessible areas.  An additional $3M from park dedication fees will be used to masterplan and develop the previously acquired adjoining acreage.  Based on a 2017 evaluation of 11 Community Centers, this facility ranked #2 on the replacement list.  The #1 facility, Diamond Hill CC, is scheduled for replacement with use of 2018 Bond Funds. </a:t>
            </a:r>
          </a:p>
          <a:p>
            <a:r>
              <a:rPr lang="en-US" dirty="0"/>
              <a:t> </a:t>
            </a:r>
            <a:endParaRPr lang="en-US" b="1"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341382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Trail Gap Connections will focus on gaps identified in the Park &amp; Recreation Department’s Trail Gap Study completed in April 2019. Use Trail Gap Funding to</a:t>
            </a:r>
          </a:p>
          <a:p>
            <a:r>
              <a:rPr lang="en-US" baseline="0" dirty="0"/>
              <a:t>leverage Federal or NCTCOG Funding. – Bomber  Spur Trail- $4.9M.  </a:t>
            </a:r>
          </a:p>
          <a:p>
            <a:endParaRPr lang="en-US" dirty="0"/>
          </a:p>
          <a:p>
            <a:r>
              <a:rPr lang="en-US" dirty="0"/>
              <a:t>The $5.5M would cover three trail projects:  The </a:t>
            </a:r>
            <a:r>
              <a:rPr lang="en-US" b="1" dirty="0"/>
              <a:t>$1M local match requirement on Bomber Spur Phase 1 (Calmont to Camp Bowie Blvd), Sycamore Creek Trail </a:t>
            </a:r>
            <a:r>
              <a:rPr lang="en-US" dirty="0"/>
              <a:t>connection and the </a:t>
            </a:r>
            <a:r>
              <a:rPr lang="en-US" b="1" dirty="0"/>
              <a:t>Mistletoe Bridge to Forest Park Trail connection</a:t>
            </a:r>
            <a:r>
              <a:rPr lang="en-US" dirty="0"/>
              <a:t>.  We will continue to pursue federal funding through</a:t>
            </a:r>
            <a:r>
              <a:rPr lang="en-US" b="1" dirty="0"/>
              <a:t>NCTCOG</a:t>
            </a:r>
            <a:r>
              <a:rPr lang="en-US" dirty="0"/>
              <a:t> and partnerships with </a:t>
            </a:r>
            <a:r>
              <a:rPr lang="en-US" b="1" dirty="0"/>
              <a:t>TRWD</a:t>
            </a:r>
            <a:r>
              <a:rPr lang="en-US" dirty="0"/>
              <a:t>, Tarrant County and </a:t>
            </a:r>
            <a:r>
              <a:rPr lang="en-US" b="1" dirty="0"/>
              <a:t>Streams and Valleys </a:t>
            </a:r>
            <a:r>
              <a:rPr lang="en-US" dirty="0"/>
              <a:t>on all of these projects in order to maximize the amount of trail we can build.</a:t>
            </a:r>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472900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growth rate</a:t>
            </a:r>
            <a:r>
              <a:rPr lang="en-US" baseline="0" dirty="0"/>
              <a:t> – Total population within 3 mile radius 19,050 as of April 2021.  Population added since 2016 - 8,745.  </a:t>
            </a:r>
            <a:r>
              <a:rPr lang="en-US" baseline="0" dirty="0" smtClean="0"/>
              <a:t>In 2020, the year of a pandemic, </a:t>
            </a:r>
            <a:r>
              <a:rPr lang="en-US" baseline="0" dirty="0"/>
              <a:t>added </a:t>
            </a:r>
            <a:r>
              <a:rPr lang="en-US" b="1" baseline="0" dirty="0"/>
              <a:t>3,260</a:t>
            </a:r>
            <a:r>
              <a:rPr lang="en-US" baseline="0" dirty="0"/>
              <a:t> </a:t>
            </a:r>
            <a:r>
              <a:rPr lang="en-US" baseline="0" dirty="0" smtClean="0"/>
              <a:t>residents.</a:t>
            </a:r>
            <a:endParaRPr lang="en-US" baseline="0" dirty="0"/>
          </a:p>
          <a:p>
            <a:endParaRPr lang="en-US" baseline="0" dirty="0"/>
          </a:p>
          <a:p>
            <a:r>
              <a:rPr lang="en-US" baseline="0" dirty="0" smtClean="0"/>
              <a:t>According</a:t>
            </a:r>
            <a:r>
              <a:rPr lang="en-US" dirty="0" smtClean="0"/>
              <a:t> to 2020 census, northwest FTW grew by 76%.</a:t>
            </a:r>
            <a:endParaRPr lang="en-US" baseline="0" dirty="0"/>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45209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9F9365-7F8C-4232-AB53-134685273D98}"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582182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53299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618271"/>
            <a:ext cx="5608320" cy="3660458"/>
          </a:xfrm>
        </p:spPr>
        <p:txBody>
          <a:bodyPr/>
          <a:lstStyle/>
          <a:p>
            <a:r>
              <a:rPr lang="en-US" b="1" dirty="0"/>
              <a:t>Fire Station 37 </a:t>
            </a:r>
            <a:r>
              <a:rPr lang="en-US" dirty="0"/>
              <a:t>– 4721 Ray White Road – </a:t>
            </a:r>
            <a:r>
              <a:rPr lang="en-US" b="1" dirty="0"/>
              <a:t>5,190 SF</a:t>
            </a:r>
            <a:r>
              <a:rPr lang="en-US" dirty="0"/>
              <a:t> constructed in 1998 as a temporary fire station in a modular building.  </a:t>
            </a:r>
            <a:r>
              <a:rPr lang="en-US" dirty="0" smtClean="0"/>
              <a:t>Funding included to relocate the station. </a:t>
            </a:r>
            <a:r>
              <a:rPr lang="en-US" dirty="0"/>
              <a:t>3 bay- double company station</a:t>
            </a:r>
            <a:r>
              <a:rPr lang="en-US" dirty="0" smtClean="0"/>
              <a:t>.  Station is half the size of FS we build today.</a:t>
            </a:r>
            <a:endParaRPr lang="en-US" dirty="0"/>
          </a:p>
          <a:p>
            <a:endParaRPr lang="en-US" dirty="0"/>
          </a:p>
          <a:p>
            <a:r>
              <a:rPr lang="en-US" b="1" dirty="0">
                <a:solidFill>
                  <a:prstClr val="black"/>
                </a:solidFill>
              </a:rPr>
              <a:t>Fire Station 16 </a:t>
            </a:r>
            <a:r>
              <a:rPr lang="en-US" dirty="0">
                <a:solidFill>
                  <a:prstClr val="black"/>
                </a:solidFill>
              </a:rPr>
              <a:t>– 5933 Geddes -  Our </a:t>
            </a:r>
            <a:r>
              <a:rPr lang="en-US" b="1" dirty="0">
                <a:solidFill>
                  <a:prstClr val="black"/>
                </a:solidFill>
              </a:rPr>
              <a:t>7</a:t>
            </a:r>
            <a:r>
              <a:rPr lang="en-US" b="1" baseline="30000" dirty="0">
                <a:solidFill>
                  <a:prstClr val="black"/>
                </a:solidFill>
              </a:rPr>
              <a:t>th</a:t>
            </a:r>
            <a:r>
              <a:rPr lang="en-US" b="1" dirty="0">
                <a:solidFill>
                  <a:prstClr val="black"/>
                </a:solidFill>
              </a:rPr>
              <a:t> busiest</a:t>
            </a:r>
            <a:r>
              <a:rPr lang="en-US" b="1" baseline="0" dirty="0">
                <a:solidFill>
                  <a:prstClr val="black"/>
                </a:solidFill>
              </a:rPr>
              <a:t> station </a:t>
            </a:r>
            <a:r>
              <a:rPr lang="en-US" baseline="0" dirty="0">
                <a:solidFill>
                  <a:prstClr val="black"/>
                </a:solidFill>
              </a:rPr>
              <a:t>– 4,640 calls (2020)</a:t>
            </a:r>
            <a:r>
              <a:rPr lang="en-US" dirty="0">
                <a:solidFill>
                  <a:prstClr val="black"/>
                </a:solidFill>
              </a:rPr>
              <a:t> constructed in 1964 </a:t>
            </a:r>
            <a:r>
              <a:rPr lang="en-US" b="1" dirty="0">
                <a:solidFill>
                  <a:prstClr val="black"/>
                </a:solidFill>
              </a:rPr>
              <a:t>(57 years old), </a:t>
            </a:r>
            <a:r>
              <a:rPr lang="en-US" dirty="0">
                <a:solidFill>
                  <a:prstClr val="black"/>
                </a:solidFill>
              </a:rPr>
              <a:t>is </a:t>
            </a:r>
            <a:r>
              <a:rPr lang="en-US" b="1" dirty="0">
                <a:solidFill>
                  <a:prstClr val="black"/>
                </a:solidFill>
              </a:rPr>
              <a:t>5,010 SF </a:t>
            </a:r>
            <a:r>
              <a:rPr lang="en-US" dirty="0">
                <a:solidFill>
                  <a:prstClr val="black"/>
                </a:solidFill>
              </a:rPr>
              <a:t>versus, 10,000 SF for new stations. </a:t>
            </a:r>
            <a:r>
              <a:rPr lang="en-US" dirty="0"/>
              <a:t>Current configuration does not accommodate female firefighters, nor is it adequately sized for a double company station.  The height of the apparatus bays will not accommodate current fire apparatus.  Suspension</a:t>
            </a:r>
            <a:r>
              <a:rPr lang="en-US" baseline="0" dirty="0"/>
              <a:t> must be lowered on reserve apparatus to fit into bay doors.  Captain’s office and living quarters are located in the apparatus bay.  2 urinals and 2 showers.  Cramped conditions</a:t>
            </a:r>
            <a:r>
              <a:rPr lang="en-US" baseline="0" dirty="0" smtClean="0"/>
              <a:t>.</a:t>
            </a:r>
          </a:p>
          <a:p>
            <a:endParaRPr lang="en-US" dirty="0"/>
          </a:p>
          <a:p>
            <a:pPr lvl="0"/>
            <a:r>
              <a:rPr lang="en-US" b="1" dirty="0" smtClean="0"/>
              <a:t>NW Patrol Division </a:t>
            </a:r>
            <a:r>
              <a:rPr lang="en-US" dirty="0" smtClean="0"/>
              <a:t>–</a:t>
            </a:r>
            <a:r>
              <a:rPr lang="en-US" dirty="0" smtClean="0">
                <a:solidFill>
                  <a:prstClr val="black"/>
                </a:solidFill>
              </a:rPr>
              <a:t>– Construct Approx. </a:t>
            </a:r>
            <a:r>
              <a:rPr lang="en-US" dirty="0">
                <a:solidFill>
                  <a:prstClr val="black"/>
                </a:solidFill>
              </a:rPr>
              <a:t>32K SF Facility – Move from N. Main leased facility at </a:t>
            </a:r>
            <a:r>
              <a:rPr lang="en-US" dirty="0" smtClean="0">
                <a:solidFill>
                  <a:prstClr val="black"/>
                </a:solidFill>
              </a:rPr>
              <a:t>Airport, Hemphill personnel, and stockyards to </a:t>
            </a:r>
            <a:r>
              <a:rPr lang="en-US" dirty="0">
                <a:solidFill>
                  <a:prstClr val="black"/>
                </a:solidFill>
              </a:rPr>
              <a:t>60 acre </a:t>
            </a:r>
            <a:r>
              <a:rPr lang="en-US" dirty="0" smtClean="0">
                <a:solidFill>
                  <a:prstClr val="black"/>
                </a:solidFill>
              </a:rPr>
              <a:t>tract of land located </a:t>
            </a:r>
            <a:r>
              <a:rPr lang="en-US" dirty="0">
                <a:solidFill>
                  <a:prstClr val="black"/>
                </a:solidFill>
              </a:rPr>
              <a:t>at 3900 Angle Ave recently purchased by the </a:t>
            </a:r>
            <a:r>
              <a:rPr lang="en-US" dirty="0" smtClean="0">
                <a:solidFill>
                  <a:prstClr val="black"/>
                </a:solidFill>
              </a:rPr>
              <a:t>City in 2021.  </a:t>
            </a:r>
            <a:r>
              <a:rPr lang="en-US" dirty="0">
                <a:solidFill>
                  <a:prstClr val="black"/>
                </a:solidFill>
              </a:rPr>
              <a:t>Balance of property to be used to relocate Auto Pound Vehicle Storage facility from Brennen Ave.  5,300 SF facility for 25+ people, employee visitor/wrecker parking area and 4,800 Sf building for secure bays for crime scene evidence processing.  40 acres of vehicle storage.  </a:t>
            </a:r>
            <a:r>
              <a:rPr lang="en-US" b="1" dirty="0" smtClean="0">
                <a:solidFill>
                  <a:prstClr val="black"/>
                </a:solidFill>
              </a:rPr>
              <a:t>Reduces PD’s annual lease expense of $151K.</a:t>
            </a:r>
            <a:endParaRPr lang="en-US" b="1" dirty="0">
              <a:solidFill>
                <a:prstClr val="black"/>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708266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49 </a:t>
            </a:r>
            <a:r>
              <a:rPr lang="en-US" dirty="0" smtClean="0"/>
              <a:t>acres</a:t>
            </a:r>
            <a:r>
              <a:rPr lang="en-US" baseline="0" dirty="0" smtClean="0"/>
              <a:t> a vacant land is being developed each day in Fort Worth.  The program is intended to preserve natural areas which helps enhance air and water quality, control erosion, mitigate flood concerns, passive recreational spaces.</a:t>
            </a:r>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475208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33</a:t>
            </a:fld>
            <a:endParaRPr lang="en-US" dirty="0"/>
          </a:p>
        </p:txBody>
      </p:sp>
    </p:spTree>
    <p:extLst>
      <p:ext uri="{BB962C8B-B14F-4D97-AF65-F5344CB8AC3E}">
        <p14:creationId xmlns:p14="http://schemas.microsoft.com/office/powerpoint/2010/main" val="3044867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873672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35</a:t>
            </a:fld>
            <a:endParaRPr lang="en-US" dirty="0"/>
          </a:p>
        </p:txBody>
      </p:sp>
    </p:spTree>
    <p:extLst>
      <p:ext uri="{BB962C8B-B14F-4D97-AF65-F5344CB8AC3E}">
        <p14:creationId xmlns:p14="http://schemas.microsoft.com/office/powerpoint/2010/main" val="384362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4473892"/>
            <a:ext cx="5919893" cy="4193633"/>
          </a:xfrm>
        </p:spPr>
        <p:txBody>
          <a:bodyPr/>
          <a:lstStyle/>
          <a:p>
            <a:pPr lvl="1"/>
            <a:r>
              <a:rPr lang="en-US" b="1" i="1" dirty="0" smtClean="0">
                <a:solidFill>
                  <a:prstClr val="black"/>
                </a:solidFill>
              </a:rPr>
              <a:t>Accelerate Capital Delivery </a:t>
            </a:r>
            <a:r>
              <a:rPr lang="en-US" i="1" dirty="0" smtClean="0">
                <a:solidFill>
                  <a:prstClr val="black"/>
                </a:solidFill>
              </a:rPr>
              <a:t>– Funding separate from Bond Program</a:t>
            </a:r>
          </a:p>
          <a:p>
            <a:pPr lvl="1"/>
            <a:r>
              <a:rPr lang="en-US" u="sng" dirty="0" smtClean="0">
                <a:solidFill>
                  <a:prstClr val="black"/>
                </a:solidFill>
              </a:rPr>
              <a:t>TPW</a:t>
            </a:r>
            <a:r>
              <a:rPr lang="en-US" dirty="0" smtClean="0">
                <a:solidFill>
                  <a:prstClr val="black"/>
                </a:solidFill>
              </a:rPr>
              <a:t> </a:t>
            </a:r>
            <a:r>
              <a:rPr lang="en-US" dirty="0">
                <a:solidFill>
                  <a:prstClr val="black"/>
                </a:solidFill>
              </a:rPr>
              <a:t>- $10.4 from Future Improvement Agreements (FIA) and $18.5M Transportation Impact </a:t>
            </a:r>
          </a:p>
          <a:p>
            <a:pPr lvl="3"/>
            <a:r>
              <a:rPr lang="en-US" b="1" dirty="0">
                <a:solidFill>
                  <a:prstClr val="black"/>
                </a:solidFill>
              </a:rPr>
              <a:t>  Plans development to 60% </a:t>
            </a:r>
            <a:r>
              <a:rPr lang="en-US" dirty="0">
                <a:solidFill>
                  <a:prstClr val="black"/>
                </a:solidFill>
              </a:rPr>
              <a:t>for arterial projects under consideration</a:t>
            </a:r>
          </a:p>
          <a:p>
            <a:pPr lvl="1"/>
            <a:r>
              <a:rPr lang="en-US" u="sng" dirty="0">
                <a:solidFill>
                  <a:prstClr val="black"/>
                </a:solidFill>
              </a:rPr>
              <a:t>PARD</a:t>
            </a:r>
            <a:r>
              <a:rPr lang="en-US" dirty="0">
                <a:solidFill>
                  <a:prstClr val="black"/>
                </a:solidFill>
              </a:rPr>
              <a:t> - $900K</a:t>
            </a:r>
          </a:p>
          <a:p>
            <a:pPr lvl="3"/>
            <a:r>
              <a:rPr lang="en-US" dirty="0">
                <a:solidFill>
                  <a:prstClr val="black"/>
                </a:solidFill>
              </a:rPr>
              <a:t>  </a:t>
            </a:r>
            <a:r>
              <a:rPr lang="en-US" b="1" dirty="0">
                <a:solidFill>
                  <a:prstClr val="black"/>
                </a:solidFill>
              </a:rPr>
              <a:t>Design for proposed </a:t>
            </a:r>
            <a:r>
              <a:rPr lang="en-US" b="1" dirty="0" smtClean="0">
                <a:solidFill>
                  <a:prstClr val="black"/>
                </a:solidFill>
              </a:rPr>
              <a:t>Forest Park Pool Replacement</a:t>
            </a:r>
            <a:endParaRPr lang="en-US" b="1" dirty="0">
              <a:solidFill>
                <a:prstClr val="black"/>
              </a:solidFill>
            </a:endParaRPr>
          </a:p>
          <a:p>
            <a:pPr lvl="3"/>
            <a:endParaRPr lang="en-US" dirty="0">
              <a:solidFill>
                <a:prstClr val="black"/>
              </a:solidFill>
            </a:endParaRPr>
          </a:p>
          <a:p>
            <a:pPr lvl="3"/>
            <a:r>
              <a:rPr lang="en-US" dirty="0" smtClean="0">
                <a:solidFill>
                  <a:prstClr val="black"/>
                </a:solidFill>
              </a:rPr>
              <a:t>MMAs</a:t>
            </a:r>
            <a:endParaRPr lang="en-US" dirty="0">
              <a:solidFill>
                <a:prstClr val="black"/>
              </a:solidFill>
            </a:endParaRPr>
          </a:p>
          <a:p>
            <a:pPr lvl="3"/>
            <a:r>
              <a:rPr lang="en-US" dirty="0">
                <a:solidFill>
                  <a:prstClr val="black"/>
                </a:solidFill>
              </a:rPr>
              <a:t>PARD (Non Vertical) </a:t>
            </a:r>
            <a:r>
              <a:rPr lang="en-US" dirty="0" smtClean="0">
                <a:solidFill>
                  <a:prstClr val="black"/>
                </a:solidFill>
              </a:rPr>
              <a:t>$47,150,000</a:t>
            </a:r>
            <a:endParaRPr lang="en-US" dirty="0">
              <a:solidFill>
                <a:prstClr val="black"/>
              </a:solidFill>
            </a:endParaRPr>
          </a:p>
          <a:p>
            <a:pPr lvl="3"/>
            <a:r>
              <a:rPr lang="en-US" dirty="0" smtClean="0">
                <a:solidFill>
                  <a:prstClr val="black"/>
                </a:solidFill>
              </a:rPr>
              <a:t>Facilities </a:t>
            </a:r>
            <a:r>
              <a:rPr lang="en-US" dirty="0">
                <a:solidFill>
                  <a:prstClr val="black"/>
                </a:solidFill>
              </a:rPr>
              <a:t>CC $29,072,000</a:t>
            </a:r>
          </a:p>
          <a:p>
            <a:r>
              <a:rPr lang="en-US" b="1" i="1" dirty="0" smtClean="0"/>
              <a:t>Right of Way Acquisition Phase</a:t>
            </a:r>
          </a:p>
          <a:p>
            <a:pPr marL="285750" lvl="0" indent="-285750">
              <a:buFont typeface="Arial" panose="020B0604020202020204" pitchFamily="34" charset="0"/>
              <a:buChar char="•"/>
            </a:pPr>
            <a:r>
              <a:rPr lang="en-US" dirty="0" smtClean="0"/>
              <a:t>Begin ROW acquisition at </a:t>
            </a:r>
            <a:r>
              <a:rPr lang="en-US" b="1" dirty="0" smtClean="0"/>
              <a:t>30</a:t>
            </a:r>
            <a:r>
              <a:rPr lang="en-US" dirty="0" smtClean="0"/>
              <a:t>% design phase</a:t>
            </a:r>
          </a:p>
          <a:p>
            <a:pPr marL="285750" lvl="0" indent="-285750">
              <a:buFont typeface="Arial" panose="020B0604020202020204" pitchFamily="34" charset="0"/>
              <a:buChar char="•"/>
            </a:pPr>
            <a:r>
              <a:rPr lang="en-US" dirty="0" smtClean="0"/>
              <a:t>Incorporate 2018 actual timelines for ROW acquisition into future schedules </a:t>
            </a:r>
          </a:p>
          <a:p>
            <a:pPr marL="285750" lvl="0" indent="-285750">
              <a:buFont typeface="Arial" panose="020B0604020202020204" pitchFamily="34" charset="0"/>
              <a:buChar char="•"/>
            </a:pPr>
            <a:r>
              <a:rPr lang="en-US" dirty="0" smtClean="0"/>
              <a:t>Address ROW risk management in project selection criteria</a:t>
            </a:r>
          </a:p>
          <a:p>
            <a:endParaRPr lang="en-US" dirty="0" smtClean="0"/>
          </a:p>
          <a:p>
            <a:r>
              <a:rPr lang="en-US" b="1" i="1" dirty="0" smtClean="0"/>
              <a:t>Utility Relocation Phase</a:t>
            </a:r>
          </a:p>
          <a:p>
            <a:pPr marL="285750" lvl="0" indent="-285750">
              <a:buFont typeface="Arial" panose="020B0604020202020204" pitchFamily="34" charset="0"/>
              <a:buChar char="•"/>
            </a:pPr>
            <a:r>
              <a:rPr lang="en-US" dirty="0" smtClean="0"/>
              <a:t>Begin utility coordination at </a:t>
            </a:r>
            <a:r>
              <a:rPr lang="en-US" b="1" dirty="0" smtClean="0"/>
              <a:t>30%</a:t>
            </a:r>
            <a:r>
              <a:rPr lang="en-US" dirty="0" smtClean="0"/>
              <a:t> design phase</a:t>
            </a:r>
          </a:p>
          <a:p>
            <a:pPr marL="285750" lvl="0" indent="-285750">
              <a:buFont typeface="Arial" panose="020B0604020202020204" pitchFamily="34" charset="0"/>
              <a:buChar char="•"/>
            </a:pPr>
            <a:r>
              <a:rPr lang="en-US" dirty="0" smtClean="0"/>
              <a:t>Incorporate utility relocation coordination and verification into consultant contracts</a:t>
            </a:r>
          </a:p>
          <a:p>
            <a:pPr marL="285750" lvl="0" indent="-285750">
              <a:buFont typeface="Arial" panose="020B0604020202020204" pitchFamily="34" charset="0"/>
              <a:buChar char="•"/>
            </a:pPr>
            <a:endParaRPr lang="en-US" dirty="0"/>
          </a:p>
          <a:p>
            <a:pPr lvl="0"/>
            <a:r>
              <a:rPr lang="en-US" dirty="0" smtClean="0"/>
              <a:t>Current debt capacity -  approximately $655M</a:t>
            </a:r>
          </a:p>
          <a:p>
            <a:pPr lvl="3"/>
            <a:endParaRPr lang="en-US" dirty="0">
              <a:solidFill>
                <a:prstClr val="black"/>
              </a:solidFill>
            </a:endParaRPr>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930626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4473892"/>
            <a:ext cx="5919893" cy="4193633"/>
          </a:xfrm>
        </p:spPr>
        <p:txBody>
          <a:bodyPr/>
          <a:lstStyle/>
          <a:p>
            <a:pPr lvl="0">
              <a:defRPr/>
            </a:pPr>
            <a:r>
              <a:rPr lang="en-US" sz="1600" b="1" u="sng" dirty="0" smtClean="0">
                <a:solidFill>
                  <a:prstClr val="black"/>
                </a:solidFill>
              </a:rPr>
              <a:t>Prioritization Criteria</a:t>
            </a:r>
          </a:p>
          <a:p>
            <a:pPr lvl="0">
              <a:defRPr/>
            </a:pPr>
            <a:endParaRPr lang="en-US" b="1" dirty="0">
              <a:solidFill>
                <a:prstClr val="black"/>
              </a:solidFill>
            </a:endParaRPr>
          </a:p>
          <a:p>
            <a:pPr lvl="0">
              <a:defRPr/>
            </a:pPr>
            <a:r>
              <a:rPr lang="en-US" b="1" dirty="0" smtClean="0">
                <a:solidFill>
                  <a:prstClr val="black"/>
                </a:solidFill>
              </a:rPr>
              <a:t>Leverage </a:t>
            </a:r>
            <a:r>
              <a:rPr lang="en-US" b="1" dirty="0">
                <a:solidFill>
                  <a:prstClr val="black"/>
                </a:solidFill>
              </a:rPr>
              <a:t>Opportunities </a:t>
            </a:r>
            <a:r>
              <a:rPr lang="en-US" dirty="0">
                <a:solidFill>
                  <a:prstClr val="black"/>
                </a:solidFill>
              </a:rPr>
              <a:t>– Project has committed funds outside organizations or public agencies</a:t>
            </a:r>
          </a:p>
          <a:p>
            <a:pPr lvl="0">
              <a:defRPr/>
            </a:pPr>
            <a:r>
              <a:rPr lang="en-US" b="1" dirty="0" smtClean="0">
                <a:solidFill>
                  <a:prstClr val="black"/>
                </a:solidFill>
              </a:rPr>
              <a:t>Capital </a:t>
            </a:r>
            <a:r>
              <a:rPr lang="en-US" b="1" dirty="0">
                <a:solidFill>
                  <a:prstClr val="black"/>
                </a:solidFill>
              </a:rPr>
              <a:t>Replacement</a:t>
            </a:r>
            <a:r>
              <a:rPr lang="en-US" dirty="0">
                <a:solidFill>
                  <a:prstClr val="black"/>
                </a:solidFill>
              </a:rPr>
              <a:t> - Project replaces existing asset or facility that is beyond economic useful life with increasing risk of failure. </a:t>
            </a:r>
            <a:endParaRPr lang="en-US" dirty="0" smtClean="0">
              <a:solidFill>
                <a:prstClr val="black"/>
              </a:solidFill>
            </a:endParaRPr>
          </a:p>
          <a:p>
            <a:pPr lvl="0">
              <a:defRPr/>
            </a:pPr>
            <a:r>
              <a:rPr lang="en-US" b="1" dirty="0" smtClean="0">
                <a:solidFill>
                  <a:prstClr val="black"/>
                </a:solidFill>
              </a:rPr>
              <a:t>Project </a:t>
            </a:r>
            <a:r>
              <a:rPr lang="en-US" b="1" dirty="0">
                <a:solidFill>
                  <a:prstClr val="black"/>
                </a:solidFill>
              </a:rPr>
              <a:t>Collaboration </a:t>
            </a:r>
            <a:r>
              <a:rPr lang="en-US" dirty="0">
                <a:solidFill>
                  <a:prstClr val="black"/>
                </a:solidFill>
              </a:rPr>
              <a:t>- Project connects with existing or proposed projects, and/or will share resources with other departments. </a:t>
            </a:r>
            <a:endParaRPr lang="en-US" dirty="0" smtClean="0">
              <a:solidFill>
                <a:prstClr val="black"/>
              </a:solidFill>
            </a:endParaRPr>
          </a:p>
          <a:p>
            <a:pPr lvl="0">
              <a:defRPr/>
            </a:pPr>
            <a:r>
              <a:rPr lang="en-US" b="1" dirty="0" smtClean="0">
                <a:solidFill>
                  <a:prstClr val="black"/>
                </a:solidFill>
              </a:rPr>
              <a:t>Service Deficiencies </a:t>
            </a:r>
            <a:r>
              <a:rPr lang="en-US" dirty="0" smtClean="0">
                <a:solidFill>
                  <a:prstClr val="black"/>
                </a:solidFill>
              </a:rPr>
              <a:t>– Project improves and/or increases the level of service provided to the City</a:t>
            </a:r>
            <a:endParaRPr lang="en-US" dirty="0">
              <a:solidFill>
                <a:prstClr val="black"/>
              </a:solidFill>
            </a:endParaRPr>
          </a:p>
          <a:p>
            <a:pPr lvl="0">
              <a:defRPr/>
            </a:pPr>
            <a:r>
              <a:rPr lang="en-US" b="1" dirty="0" smtClean="0">
                <a:solidFill>
                  <a:prstClr val="black"/>
                </a:solidFill>
              </a:rPr>
              <a:t>Infrastructure</a:t>
            </a:r>
            <a:r>
              <a:rPr lang="en-US" dirty="0" smtClean="0">
                <a:solidFill>
                  <a:prstClr val="black"/>
                </a:solidFill>
              </a:rPr>
              <a:t> </a:t>
            </a:r>
            <a:r>
              <a:rPr lang="en-US" dirty="0">
                <a:solidFill>
                  <a:prstClr val="black"/>
                </a:solidFill>
              </a:rPr>
              <a:t>- Project improves the City's existing infrastructure. </a:t>
            </a:r>
          </a:p>
          <a:p>
            <a:pPr lvl="0">
              <a:defRPr/>
            </a:pPr>
            <a:r>
              <a:rPr lang="en-US" b="1" dirty="0" smtClean="0">
                <a:solidFill>
                  <a:prstClr val="black"/>
                </a:solidFill>
              </a:rPr>
              <a:t>Project Consistent with Approved Master Plan or Strategic Goals</a:t>
            </a:r>
            <a:endParaRPr lang="en-US" b="1" dirty="0">
              <a:solidFill>
                <a:prstClr val="black"/>
              </a:solidFill>
            </a:endParaRPr>
          </a:p>
          <a:p>
            <a:pPr lvl="0">
              <a:defRPr/>
            </a:pPr>
            <a:r>
              <a:rPr lang="en-US" b="1" dirty="0">
                <a:solidFill>
                  <a:prstClr val="black"/>
                </a:solidFill>
              </a:rPr>
              <a:t>Federal, State, or other Legal Requirement </a:t>
            </a:r>
            <a:r>
              <a:rPr lang="en-US" dirty="0">
                <a:solidFill>
                  <a:prstClr val="black"/>
                </a:solidFill>
              </a:rPr>
              <a:t>- Project satisfies federal, state or local mandate, grant or court order, as well as contractual obligation.   </a:t>
            </a:r>
          </a:p>
          <a:p>
            <a:pPr lvl="0">
              <a:defRPr/>
            </a:pPr>
            <a:r>
              <a:rPr lang="en-US" b="1" dirty="0">
                <a:solidFill>
                  <a:prstClr val="black"/>
                </a:solidFill>
              </a:rPr>
              <a:t>Public Health and Safety </a:t>
            </a:r>
            <a:r>
              <a:rPr lang="en-US" dirty="0">
                <a:solidFill>
                  <a:prstClr val="black"/>
                </a:solidFill>
              </a:rPr>
              <a:t>- Project eliminates or prevents existing health, environmental, or safety concerns. (0 - 15 max pts) </a:t>
            </a:r>
          </a:p>
          <a:p>
            <a:pPr lvl="0">
              <a:defRPr/>
            </a:pPr>
            <a:endParaRPr lang="en-US" dirty="0">
              <a:solidFill>
                <a:prstClr val="black"/>
              </a:solidFill>
            </a:endParaRPr>
          </a:p>
          <a:p>
            <a:pPr lvl="0">
              <a:defRPr/>
            </a:pPr>
            <a:r>
              <a:rPr lang="en-US" b="1" dirty="0">
                <a:solidFill>
                  <a:prstClr val="black"/>
                </a:solidFill>
              </a:rPr>
              <a:t>Economic Development</a:t>
            </a:r>
            <a:r>
              <a:rPr lang="en-US" dirty="0">
                <a:solidFill>
                  <a:prstClr val="black"/>
                </a:solidFill>
              </a:rPr>
              <a:t> - Project stimulates significant job creation through business expansion, corporate relocation, or the development of walkable urban </a:t>
            </a:r>
            <a:r>
              <a:rPr lang="en-US" dirty="0" smtClean="0">
                <a:solidFill>
                  <a:prstClr val="black"/>
                </a:solidFill>
              </a:rPr>
              <a:t>places</a:t>
            </a:r>
            <a:endParaRPr lang="en-US" dirty="0">
              <a:solidFill>
                <a:prstClr val="black"/>
              </a:solidFill>
            </a:endParaRPr>
          </a:p>
          <a:p>
            <a:pPr lvl="0">
              <a:defRPr/>
            </a:pPr>
            <a:r>
              <a:rPr lang="en-US" b="1" dirty="0" smtClean="0">
                <a:solidFill>
                  <a:prstClr val="black"/>
                </a:solidFill>
              </a:rPr>
              <a:t>*Equity – </a:t>
            </a:r>
            <a:r>
              <a:rPr lang="en-US" dirty="0" smtClean="0">
                <a:solidFill>
                  <a:prstClr val="black"/>
                </a:solidFill>
              </a:rPr>
              <a:t>Project located within, or adjacent to, and serves a Super Majority Minority Area.  Does the project address and help reduce or eliminate racial and cultural disparities consistent with recommendations from the Fort Worth Task Force on Race and Culture?</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98843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MMA Stats</a:t>
            </a:r>
            <a:endPar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(4)</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Arterials: Trinity Blvd; Cromwell Marine Creek, WJ Boaz, Keller Hicks, Meacham Blvd Phase 2 are located in an MMA or SMMA for a Proposed Bond funding of $36,465,000 and estimated total project cost of $106,900,000.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(1)</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Grade Separated Railroad Crossing: Everman Parkway from Rosedale Springs to Cameron Hills, proposed bond funding of $30M, estimated total project cost of $60M.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(9)</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Intersections: 3 projects, for approximately $7.2M in a SMMA; 6 projects for approximately $16M in a MMA.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(7)</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New Traffic Signals (Bucket): 5 projects identified in the SMMA, 2 projects identified in the MMA for an approximate value of $3M.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(110)</a:t>
            </a: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Neighborhood Streets: All streets planned for design and construction in Year 1-3 are in the MMA or SMMA, for an approximate value of $58.3M and 47 total lane miles.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Total:  $167,165,000 or 69% of total categories listed on Legend.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Citywide – MMAs represent 49% of total area (177 sq. mi.)</a:t>
            </a:r>
          </a:p>
          <a:p>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t>6</a:t>
            </a:fld>
            <a:endParaRPr lang="en-US" dirty="0"/>
          </a:p>
        </p:txBody>
      </p:sp>
    </p:spTree>
    <p:extLst>
      <p:ext uri="{BB962C8B-B14F-4D97-AF65-F5344CB8AC3E}">
        <p14:creationId xmlns:p14="http://schemas.microsoft.com/office/powerpoint/2010/main" val="58441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Streets and Mobility-</a:t>
            </a:r>
          </a:p>
          <a:p>
            <a:r>
              <a:rPr lang="en-US" dirty="0" smtClean="0"/>
              <a:t>     Based on public input 5 arterial projects added to the original 9 proposed during the public engagement meetings last fall.</a:t>
            </a:r>
          </a:p>
          <a:p>
            <a:r>
              <a:rPr lang="en-US" dirty="0"/>
              <a:t> </a:t>
            </a:r>
            <a:r>
              <a:rPr lang="en-US" dirty="0" smtClean="0"/>
              <a:t>    Since Tarrant County did not approve participation in the City’s intersection program as part of the bond program funding, the City increased funding to ensure no reduction in the number of planned intersection projects.</a:t>
            </a:r>
          </a:p>
          <a:p>
            <a:endParaRPr lang="en-US" dirty="0"/>
          </a:p>
          <a:p>
            <a:endParaRPr lang="en-US" b="1" dirty="0"/>
          </a:p>
          <a:p>
            <a:endParaRPr lang="en-US" b="1" dirty="0"/>
          </a:p>
        </p:txBody>
      </p:sp>
      <p:sp>
        <p:nvSpPr>
          <p:cNvPr id="4" name="Slide Number Placeholder 3"/>
          <p:cNvSpPr>
            <a:spLocks noGrp="1"/>
          </p:cNvSpPr>
          <p:nvPr>
            <p:ph type="sldNum" sz="quarter" idx="10"/>
          </p:nvPr>
        </p:nvSpPr>
        <p:spPr/>
        <p:txBody>
          <a:bodyPr/>
          <a:lstStyle/>
          <a:p>
            <a:fld id="{1B4499CF-104B-45C1-8AB4-203581C80F38}" type="slidenum">
              <a:rPr lang="en-US" smtClean="0"/>
              <a:t>7</a:t>
            </a:fld>
            <a:endParaRPr lang="en-US" dirty="0"/>
          </a:p>
        </p:txBody>
      </p:sp>
    </p:spTree>
    <p:extLst>
      <p:ext uri="{BB962C8B-B14F-4D97-AF65-F5344CB8AC3E}">
        <p14:creationId xmlns:p14="http://schemas.microsoft.com/office/powerpoint/2010/main" val="71719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 of the program is dedicated to Streets and Mobility improvements.</a:t>
            </a:r>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98232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Calibri" panose="020F0502020204030204" pitchFamily="34" charset="0"/>
                <a:ea typeface="Calibri" panose="020F0502020204030204" pitchFamily="34" charset="0"/>
              </a:rPr>
              <a:t>EQUITY</a:t>
            </a:r>
          </a:p>
          <a:p>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Arterials: Trinity Blvd; Cromwell Marine Creek, WJ Boaz, Keller Hicks, Meacham Blvd Phase 2 are located in an MMA or SMMA for a Proposed Bond funding of $36,465,000 and estimated total project cost of $106,900,000.  </a:t>
            </a:r>
          </a:p>
          <a:p>
            <a:r>
              <a:rPr lang="en-US" dirty="0">
                <a:latin typeface="Calibri" panose="020F0502020204030204" pitchFamily="34" charset="0"/>
                <a:ea typeface="Calibri" panose="020F0502020204030204" pitchFamily="34" charset="0"/>
              </a:rPr>
              <a:t> </a:t>
            </a:r>
          </a:p>
          <a:p>
            <a:r>
              <a:rPr lang="en-US" dirty="0">
                <a:latin typeface="Calibri" panose="020F0502020204030204" pitchFamily="34" charset="0"/>
                <a:ea typeface="Calibri" panose="020F0502020204030204" pitchFamily="34" charset="0"/>
              </a:rPr>
              <a:t>Grade Separated Railroad Crossing: Everman Parkway from Rosedale Springs to Cameron Hills, proposed bond funding of $30M, estimated total project cost of $60M.</a:t>
            </a:r>
          </a:p>
          <a:p>
            <a:r>
              <a:rPr lang="en-US" dirty="0">
                <a:latin typeface="Calibri" panose="020F0502020204030204" pitchFamily="34" charset="0"/>
                <a:ea typeface="Calibri" panose="020F0502020204030204" pitchFamily="34" charset="0"/>
              </a:rPr>
              <a:t> </a:t>
            </a:r>
          </a:p>
          <a:p>
            <a:r>
              <a:rPr lang="en-US" dirty="0">
                <a:latin typeface="Calibri" panose="020F0502020204030204" pitchFamily="34" charset="0"/>
                <a:ea typeface="Calibri" panose="020F0502020204030204" pitchFamily="34" charset="0"/>
              </a:rPr>
              <a:t>Intersections: 3 projects, for approximately $7.2M in a SMMA; 6 projects for approximately $16M in a MMA. </a:t>
            </a:r>
          </a:p>
          <a:p>
            <a:r>
              <a:rPr lang="en-US" dirty="0">
                <a:latin typeface="Calibri" panose="020F0502020204030204" pitchFamily="34" charset="0"/>
                <a:ea typeface="Calibri" panose="020F0502020204030204" pitchFamily="34" charset="0"/>
              </a:rPr>
              <a:t> </a:t>
            </a:r>
          </a:p>
          <a:p>
            <a:r>
              <a:rPr lang="en-US" dirty="0">
                <a:latin typeface="Calibri" panose="020F0502020204030204" pitchFamily="34" charset="0"/>
                <a:ea typeface="Calibri" panose="020F0502020204030204" pitchFamily="34" charset="0"/>
              </a:rPr>
              <a:t>New Traffic Signals (Bucket): 5 projects identified in the SMMA, 2 projects identified in the MMA for an approximate value of $3M.</a:t>
            </a:r>
          </a:p>
          <a:p>
            <a:r>
              <a:rPr lang="en-US" dirty="0">
                <a:latin typeface="Calibri" panose="020F0502020204030204" pitchFamily="34" charset="0"/>
                <a:ea typeface="Calibri" panose="020F0502020204030204" pitchFamily="34" charset="0"/>
              </a:rPr>
              <a:t> </a:t>
            </a:r>
          </a:p>
          <a:p>
            <a:r>
              <a:rPr lang="en-US" dirty="0">
                <a:latin typeface="Calibri" panose="020F0502020204030204" pitchFamily="34" charset="0"/>
                <a:ea typeface="Calibri" panose="020F0502020204030204" pitchFamily="34" charset="0"/>
              </a:rPr>
              <a:t>Neighborhood Streets: All streets planned for design and construction in Year 1-3 are in the MMA or SMMA, for an approximate value of $58.3M and 37 total lane miles.  Year 4 streets, 23 out of the 28 streets recommended for design only are in the MMA or SMMA for an approximate value of $2.2M and 9.5 lane miles.</a:t>
            </a:r>
            <a:endParaRPr lang="en-US" dirty="0"/>
          </a:p>
        </p:txBody>
      </p:sp>
      <p:sp>
        <p:nvSpPr>
          <p:cNvPr id="4" name="Slide Number Placeholder 3"/>
          <p:cNvSpPr>
            <a:spLocks noGrp="1"/>
          </p:cNvSpPr>
          <p:nvPr>
            <p:ph type="sldNum" sz="quarter" idx="10"/>
          </p:nvPr>
        </p:nvSpPr>
        <p:spPr/>
        <p:txBody>
          <a:bodyPr/>
          <a:lstStyle/>
          <a:p>
            <a:fld id="{1B4499CF-104B-45C1-8AB4-203581C80F3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95694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5F1505-84C7-4209-9547-2DFC693CCC74}"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5117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D32E80-88A7-413F-A8B6-1C65A1803B78}"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92641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BC2A8A-6A44-4C05-BF0F-9CE5F7A846A8}"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4325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1725599"/>
          </a:xfrm>
          <a:prstGeom prst="rect">
            <a:avLst/>
          </a:prstGeom>
        </p:spPr>
      </p:pic>
      <p:sp>
        <p:nvSpPr>
          <p:cNvPr id="2" name="Title 1"/>
          <p:cNvSpPr>
            <a:spLocks noGrp="1"/>
          </p:cNvSpPr>
          <p:nvPr>
            <p:ph type="title"/>
          </p:nvPr>
        </p:nvSpPr>
        <p:spPr>
          <a:xfrm>
            <a:off x="831849"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49"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0EB9D9-7C14-4B1F-8A8B-5708BBCDEF68}" type="datetime1">
              <a:rPr lang="en-US" smtClean="0">
                <a:solidFill>
                  <a:prstClr val="black">
                    <a:tint val="75000"/>
                  </a:prstClr>
                </a:solidFill>
              </a:r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299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6C1A8F-0D03-464D-967D-CE87D74F93B9}" type="datetime1">
              <a:rPr lang="en-US" smtClean="0">
                <a:solidFill>
                  <a:prstClr val="black">
                    <a:tint val="75000"/>
                  </a:prstClr>
                </a:solidFill>
              </a:r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61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2001" cy="1725599"/>
          </a:xfrm>
          <a:prstGeom prst="rect">
            <a:avLst/>
          </a:prstGeom>
        </p:spPr>
      </p:pic>
      <p:sp>
        <p:nvSpPr>
          <p:cNvPr id="2" name="Title 1"/>
          <p:cNvSpPr>
            <a:spLocks noGrp="1"/>
          </p:cNvSpPr>
          <p:nvPr>
            <p:ph type="title"/>
          </p:nvPr>
        </p:nvSpPr>
        <p:spPr>
          <a:xfrm>
            <a:off x="838200" y="1189585"/>
            <a:ext cx="10515600" cy="1325563"/>
          </a:xfrm>
        </p:spPr>
        <p:txBody>
          <a:bodyPr/>
          <a:lstStyle/>
          <a:p>
            <a:r>
              <a:rPr lang="en-US"/>
              <a:t>Click to edit Master title style</a:t>
            </a:r>
          </a:p>
        </p:txBody>
      </p:sp>
      <p:sp>
        <p:nvSpPr>
          <p:cNvPr id="3" name="Content Placeholder 2"/>
          <p:cNvSpPr>
            <a:spLocks noGrp="1"/>
          </p:cNvSpPr>
          <p:nvPr>
            <p:ph idx="1"/>
          </p:nvPr>
        </p:nvSpPr>
        <p:spPr>
          <a:xfrm>
            <a:off x="838200" y="2607276"/>
            <a:ext cx="10515600" cy="3544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D439F-4204-4F2A-84B9-B2BEA8E62926}" type="datetime1">
              <a:rPr lang="en-US" smtClean="0">
                <a:solidFill>
                  <a:prstClr val="black">
                    <a:tint val="75000"/>
                  </a:prstClr>
                </a:solidFill>
              </a:r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5629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A32CAD-0C8E-4085-90B4-C363849784FE}" type="datetime1">
              <a:rPr lang="en-US" smtClean="0">
                <a:solidFill>
                  <a:prstClr val="black">
                    <a:tint val="75000"/>
                  </a:prstClr>
                </a:solidFill>
              </a:r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6396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AE3066-E497-4670-BEE2-4C27A1B000F8}" type="datetime1">
              <a:rPr lang="en-US" smtClean="0">
                <a:solidFill>
                  <a:prstClr val="black">
                    <a:tint val="75000"/>
                  </a:prstClr>
                </a:solidFill>
              </a:rPr>
              <a:t>3/18/2022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414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600B8A-2F9F-45B4-846D-B57190AAF9ED}" type="datetime1">
              <a:rPr lang="en-US" smtClean="0">
                <a:solidFill>
                  <a:prstClr val="black">
                    <a:tint val="75000"/>
                  </a:prstClr>
                </a:solidFill>
              </a:rPr>
              <a:t>3/18/2022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249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B094F-453A-461B-856A-362A649BB6F3}" type="datetime1">
              <a:rPr lang="en-US" smtClean="0">
                <a:solidFill>
                  <a:prstClr val="black">
                    <a:tint val="75000"/>
                  </a:prstClr>
                </a:solidFill>
              </a:rPr>
              <a:t>3/18/2022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5156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Master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32858"/>
            <a:ext cx="12192000" cy="5225142"/>
          </a:xfrm>
          <a:prstGeom prst="rect">
            <a:avLst/>
          </a:prstGeom>
        </p:spPr>
      </p:pic>
      <p:sp>
        <p:nvSpPr>
          <p:cNvPr id="2" name="Title 1"/>
          <p:cNvSpPr>
            <a:spLocks noGrp="1"/>
          </p:cNvSpPr>
          <p:nvPr>
            <p:ph type="title" hasCustomPrompt="1"/>
          </p:nvPr>
        </p:nvSpPr>
        <p:spPr>
          <a:xfrm>
            <a:off x="571502" y="710587"/>
            <a:ext cx="11049001" cy="1325563"/>
          </a:xfrm>
        </p:spPr>
        <p:txBody>
          <a:bodyPr>
            <a:normAutofit/>
          </a:bodyPr>
          <a:lstStyle>
            <a:lvl1pPr algn="ctr">
              <a:defRPr sz="5400"/>
            </a:lvl1pPr>
          </a:lstStyle>
          <a:p>
            <a:r>
              <a:rPr lang="en-US" dirty="0"/>
              <a:t>Thank you</a:t>
            </a:r>
          </a:p>
        </p:txBody>
      </p:sp>
    </p:spTree>
    <p:extLst>
      <p:ext uri="{BB962C8B-B14F-4D97-AF65-F5344CB8AC3E}">
        <p14:creationId xmlns:p14="http://schemas.microsoft.com/office/powerpoint/2010/main" val="129358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38C9F-6893-4F0D-8954-B40EA34A2B80}"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9864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2A9409-00E9-4495-BA06-98F31FF82200}" type="datetime1">
              <a:rPr lang="en-US" smtClean="0">
                <a:solidFill>
                  <a:prstClr val="black">
                    <a:tint val="75000"/>
                  </a:prstClr>
                </a:solidFill>
              </a:r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0753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51A3CC-9303-4112-93A3-54CDBFE89BDB}" type="datetime1">
              <a:rPr lang="en-US" smtClean="0">
                <a:solidFill>
                  <a:prstClr val="black">
                    <a:tint val="75000"/>
                  </a:prstClr>
                </a:solidFill>
              </a:r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334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94F9C-E40C-4F52-89CC-C838C01DF045}" type="datetime1">
              <a:rPr lang="en-US" smtClean="0">
                <a:solidFill>
                  <a:prstClr val="black">
                    <a:tint val="75000"/>
                  </a:prstClr>
                </a:solidFill>
              </a:r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328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319D3-D344-4B03-9A6B-0B8843B8C596}" type="datetime1">
              <a:rPr lang="en-US" smtClean="0">
                <a:solidFill>
                  <a:prstClr val="black">
                    <a:tint val="75000"/>
                  </a:prstClr>
                </a:solidFill>
              </a:r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1284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E3B1B6-8696-4165-92F1-281C323F7B09}"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4609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A1F3E4-C131-4251-9636-7A284E5AD779}"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4266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A014B6-17D5-49C7-B6E4-9C71208EA467}"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4569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621540-2506-4F68-B464-588660617972}"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8555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966A79-733D-46F9-BAB7-554DE8316A5D}" type="datetime1">
              <a:rPr lang="en-US" smtClean="0">
                <a:solidFill>
                  <a:prstClr val="black">
                    <a:tint val="75000"/>
                  </a:prstClr>
                </a:solidFill>
              </a:rPr>
              <a:pPr/>
              <a:t>3/18/2022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8972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1942D-7F57-4B04-80F2-009669BE1147}" type="datetime1">
              <a:rPr lang="en-US" smtClean="0">
                <a:solidFill>
                  <a:prstClr val="black">
                    <a:tint val="75000"/>
                  </a:prstClr>
                </a:solidFill>
              </a:rPr>
              <a:pPr/>
              <a:t>3/18/2022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630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FB15D6-855B-4EC8-AEEF-33FEE7DB8295}"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57282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40DAB-B09D-4C8B-A3A5-2EE2055AA13D}" type="datetime1">
              <a:rPr lang="en-US" smtClean="0">
                <a:solidFill>
                  <a:prstClr val="black">
                    <a:tint val="75000"/>
                  </a:prstClr>
                </a:solidFill>
              </a:rPr>
              <a:pPr/>
              <a:t>3/18/2022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8970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4D18FE-3D49-4F36-B782-883E369E3BCF}"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5193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D16C4-A350-4D86-8CA6-C65302F8CC26}"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4256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F7E39-66A0-468F-8208-8672D7C7410C}"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644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95627B-FE2E-47BC-9F9B-FC0EEF45C631}"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7763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5F1505-84C7-4209-9547-2DFC693CCC74}"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2486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38C9F-6893-4F0D-8954-B40EA34A2B80}"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297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FB15D6-855B-4EC8-AEEF-33FEE7DB8295}"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221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C34C9E-1F54-4773-A276-2A7C8917FC0A}"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080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0B7BD2-2E84-4F8E-9A43-310CB3C687CB}" type="datetime1">
              <a:rPr lang="en-US" smtClean="0">
                <a:solidFill>
                  <a:prstClr val="black">
                    <a:tint val="75000"/>
                  </a:prstClr>
                </a:solidFill>
              </a:rPr>
              <a:pPr/>
              <a:t>3/18/2022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6008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C34C9E-1F54-4773-A276-2A7C8917FC0A}" type="datetime1">
              <a:rPr lang="en-US" smtClean="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97946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83574D-CFB6-44E4-B5A3-0709467B5E68}" type="datetime1">
              <a:rPr lang="en-US" smtClean="0">
                <a:solidFill>
                  <a:prstClr val="black">
                    <a:tint val="75000"/>
                  </a:prstClr>
                </a:solidFill>
              </a:rPr>
              <a:pPr/>
              <a:t>3/18/2022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4052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3C4BA-5FA2-4079-8D66-B4B973687E0A}" type="datetime1">
              <a:rPr lang="en-US" smtClean="0">
                <a:solidFill>
                  <a:prstClr val="black">
                    <a:tint val="75000"/>
                  </a:prstClr>
                </a:solidFill>
              </a:rPr>
              <a:pPr/>
              <a:t>3/18/2022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1830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EDDA0D-5DD1-4587-AAA0-BCD430F8779B}"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2495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9FBFAF-60C7-40BD-9469-6F0F75B56EF3}"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959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D32E80-88A7-413F-A8B6-1C65A1803B78}"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554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BC2A8A-6A44-4C05-BF0F-9CE5F7A846A8}"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012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AF25A2-B8D4-48BE-950A-509276E4C86B}"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903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E3320A-3826-4020-AFEB-4D2C48CADBDD}"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23125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5854C-1510-41DC-B35D-5BE5C71C6819}"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7056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1857E-A56D-4F0B-B895-8D3F2106CD05}"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022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0B7BD2-2E84-4F8E-9A43-310CB3C687CB}" type="datetime1">
              <a:rPr lang="en-US" smtClean="0"/>
              <a:t>3/18/2022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07486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624CBB-849D-4617-B997-57038872BB1F}" type="datetime1">
              <a:rPr lang="en-US" smtClean="0">
                <a:solidFill>
                  <a:prstClr val="black">
                    <a:tint val="75000"/>
                  </a:prstClr>
                </a:solidFill>
              </a:rPr>
              <a:pPr/>
              <a:t>3/18/2022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599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D36FC2-4564-42C4-B027-BB74000CABB0}" type="datetime1">
              <a:rPr lang="en-US" smtClean="0">
                <a:solidFill>
                  <a:prstClr val="black">
                    <a:tint val="75000"/>
                  </a:prstClr>
                </a:solidFill>
              </a:rPr>
              <a:pPr/>
              <a:t>3/18/2022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420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4AAF7-4D23-4803-8A63-A73A48E416EB}" type="datetime1">
              <a:rPr lang="en-US" smtClean="0">
                <a:solidFill>
                  <a:prstClr val="black">
                    <a:tint val="75000"/>
                  </a:prstClr>
                </a:solidFill>
              </a:rPr>
              <a:pPr/>
              <a:t>3/18/2022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772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937C03-0397-4558-9DC6-019C75D4306E}"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21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87E148-509C-4FFD-9F55-596D377FD55E}" type="datetime1">
              <a:rPr lang="en-US" smtClean="0">
                <a:solidFill>
                  <a:prstClr val="black">
                    <a:tint val="75000"/>
                  </a:prstClr>
                </a:solidFill>
              </a:rPr>
              <a:pPr/>
              <a:t>3/18/2022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9406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80882-D8BE-475D-A5FC-78F8956FC38F}"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32956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8E9FA-CC05-46C2-9A75-DF297D48FE3D}"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6841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83574D-CFB6-44E4-B5A3-0709467B5E68}" type="datetime1">
              <a:rPr lang="en-US" smtClean="0"/>
              <a:t>3/18/2022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2097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3C4BA-5FA2-4079-8D66-B4B973687E0A}" type="datetime1">
              <a:rPr lang="en-US" smtClean="0"/>
              <a:t>3/18/2022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74156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EDDA0D-5DD1-4587-AAA0-BCD430F8779B}" type="datetime1">
              <a:rPr lang="en-US" smtClean="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7094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9FBFAF-60C7-40BD-9469-6F0F75B56EF3}" type="datetime1">
              <a:rPr lang="en-US" smtClean="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20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B2EA2-8123-4364-9DF6-79DE698645D6}" type="datetime1">
              <a:rPr lang="en-US" smtClean="0"/>
              <a:t>3/18/2022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A5F3A-C1DE-424A-9F3D-AD4AB00002EA}" type="slidenum">
              <a:rPr lang="en-US" smtClean="0"/>
              <a:t>‹#›</a:t>
            </a:fld>
            <a:endParaRPr lang="en-US" dirty="0"/>
          </a:p>
        </p:txBody>
      </p:sp>
    </p:spTree>
    <p:extLst>
      <p:ext uri="{BB962C8B-B14F-4D97-AF65-F5344CB8AC3E}">
        <p14:creationId xmlns:p14="http://schemas.microsoft.com/office/powerpoint/2010/main" val="8874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CC371-B45F-4975-BAE4-70E43E48E5E9}" type="datetime1">
              <a:rPr lang="en-US" smtClean="0">
                <a:solidFill>
                  <a:prstClr val="black">
                    <a:tint val="75000"/>
                  </a:prstClr>
                </a:solidFill>
              </a:rPr>
              <a:t>3/18/2022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3B1B1-3A7F-AE40-94E9-B6B7236012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0985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48202-C768-4C2F-BEF7-0BD2F26FE397}"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767356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B2EA2-8123-4364-9DF6-79DE698645D6}"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174886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BE98E-95ED-4363-A60B-9D143401F802}" type="datetime1">
              <a:rPr lang="en-US" smtClean="0">
                <a:solidFill>
                  <a:prstClr val="black">
                    <a:tint val="75000"/>
                  </a:prstClr>
                </a:solidFill>
              </a:rPr>
              <a:pPr/>
              <a:t>3/18/2022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191129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fortworthtexas.gov/departments/planning-data-analytics/budget/2022bond" TargetMode="Externa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93A5F3A-C1DE-424A-9F3D-AD4AB00002EA}" type="slidenum">
              <a:rPr lang="en-US" smtClean="0"/>
              <a:t>1</a:t>
            </a:fld>
            <a:endParaRPr lang="en-US" dirty="0"/>
          </a:p>
        </p:txBody>
      </p:sp>
      <p:sp>
        <p:nvSpPr>
          <p:cNvPr id="4" name="Rectangle 3"/>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Rectangle 5"/>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Rectangle 7"/>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7358" y="1511494"/>
            <a:ext cx="5027428" cy="5027428"/>
          </a:xfrm>
          <a:prstGeom prst="rect">
            <a:avLst/>
          </a:prstGeom>
        </p:spPr>
      </p:pic>
    </p:spTree>
    <p:extLst>
      <p:ext uri="{BB962C8B-B14F-4D97-AF65-F5344CB8AC3E}">
        <p14:creationId xmlns:p14="http://schemas.microsoft.com/office/powerpoint/2010/main" val="1568631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3940" y="1210881"/>
            <a:ext cx="3932237" cy="653902"/>
          </a:xfrm>
        </p:spPr>
        <p:txBody>
          <a:bodyPr/>
          <a:lstStyle/>
          <a:p>
            <a:r>
              <a:rPr lang="en-US" b="1" dirty="0" smtClean="0"/>
              <a:t>Streets and Mobility </a:t>
            </a:r>
            <a:endParaRPr lang="en-US" b="1" dirty="0"/>
          </a:p>
        </p:txBody>
      </p:sp>
      <p:sp>
        <p:nvSpPr>
          <p:cNvPr id="6" name="Text Placeholder 5"/>
          <p:cNvSpPr>
            <a:spLocks noGrp="1"/>
          </p:cNvSpPr>
          <p:nvPr>
            <p:ph type="body" sz="half" idx="2"/>
          </p:nvPr>
        </p:nvSpPr>
        <p:spPr>
          <a:xfrm>
            <a:off x="520810" y="2057400"/>
            <a:ext cx="4974449" cy="4664075"/>
          </a:xfrm>
        </p:spPr>
        <p:txBody>
          <a:bodyPr>
            <a:normAutofit fontScale="70000" lnSpcReduction="20000"/>
          </a:bodyPr>
          <a:lstStyle/>
          <a:p>
            <a:r>
              <a:rPr lang="en-US" sz="3400" b="1" dirty="0" smtClean="0">
                <a:latin typeface="+mj-lt"/>
              </a:rPr>
              <a:t>Added Network Capacity </a:t>
            </a:r>
          </a:p>
          <a:p>
            <a:pPr marL="285750" indent="-285750">
              <a:buFont typeface="Wingdings" panose="05000000000000000000" pitchFamily="2" charset="2"/>
              <a:buChar char="ü"/>
            </a:pPr>
            <a:r>
              <a:rPr lang="en-US" sz="2600" dirty="0" smtClean="0"/>
              <a:t> Arterials</a:t>
            </a:r>
          </a:p>
          <a:p>
            <a:pPr marL="342900" indent="-342900">
              <a:buFont typeface="Wingdings" panose="05000000000000000000" pitchFamily="2" charset="2"/>
              <a:buChar char="ü"/>
            </a:pPr>
            <a:r>
              <a:rPr lang="en-US" sz="2600" dirty="0" smtClean="0"/>
              <a:t>Intersections</a:t>
            </a:r>
          </a:p>
          <a:p>
            <a:pPr marL="342900" indent="-342900">
              <a:buFont typeface="Wingdings" panose="05000000000000000000" pitchFamily="2" charset="2"/>
              <a:buChar char="ü"/>
            </a:pPr>
            <a:r>
              <a:rPr lang="en-US" sz="2600" dirty="0" smtClean="0"/>
              <a:t>Sidewalks/Bicycle Facilities</a:t>
            </a:r>
          </a:p>
          <a:p>
            <a:endParaRPr lang="en-US" dirty="0"/>
          </a:p>
          <a:p>
            <a:r>
              <a:rPr lang="en-US" sz="3400" b="1" dirty="0" smtClean="0">
                <a:latin typeface="+mj-lt"/>
              </a:rPr>
              <a:t>Safety Improvements</a:t>
            </a:r>
          </a:p>
          <a:p>
            <a:pPr marL="285750" indent="-285750">
              <a:buFont typeface="Wingdings" panose="05000000000000000000" pitchFamily="2" charset="2"/>
              <a:buChar char="ü"/>
            </a:pPr>
            <a:r>
              <a:rPr lang="en-US" sz="2300" dirty="0" smtClean="0"/>
              <a:t>Neighborhood/School Safety</a:t>
            </a:r>
          </a:p>
          <a:p>
            <a:pPr marL="285750" indent="-285750">
              <a:buFont typeface="Wingdings" panose="05000000000000000000" pitchFamily="2" charset="2"/>
              <a:buChar char="ü"/>
            </a:pPr>
            <a:r>
              <a:rPr lang="en-US" sz="2300" dirty="0" smtClean="0"/>
              <a:t>High Injury Network Focus – </a:t>
            </a:r>
            <a:r>
              <a:rPr lang="en-US" sz="2300" i="1" dirty="0" smtClean="0"/>
              <a:t>Vision Zero Program</a:t>
            </a:r>
          </a:p>
          <a:p>
            <a:pPr marL="285750" indent="-285750">
              <a:buFont typeface="Wingdings" panose="05000000000000000000" pitchFamily="2" charset="2"/>
              <a:buChar char="ü"/>
            </a:pPr>
            <a:r>
              <a:rPr lang="en-US" sz="2300" dirty="0" smtClean="0"/>
              <a:t>Bridges</a:t>
            </a:r>
          </a:p>
          <a:p>
            <a:pPr marL="285750" indent="-285750">
              <a:buFont typeface="Wingdings" panose="05000000000000000000" pitchFamily="2" charset="2"/>
              <a:buChar char="ü"/>
            </a:pPr>
            <a:r>
              <a:rPr lang="en-US" sz="2300" dirty="0" smtClean="0"/>
              <a:t>Streetlights</a:t>
            </a:r>
          </a:p>
          <a:p>
            <a:endParaRPr lang="en-US" dirty="0" smtClean="0"/>
          </a:p>
          <a:p>
            <a:r>
              <a:rPr lang="en-US" sz="3400" b="1" dirty="0" smtClean="0">
                <a:latin typeface="+mj-lt"/>
              </a:rPr>
              <a:t>Maintain/Improve Network</a:t>
            </a:r>
          </a:p>
          <a:p>
            <a:pPr marL="342900" indent="-342900">
              <a:buFont typeface="Wingdings" panose="05000000000000000000" pitchFamily="2" charset="2"/>
              <a:buChar char="ü"/>
            </a:pPr>
            <a:r>
              <a:rPr lang="en-US" sz="2300" dirty="0" smtClean="0"/>
              <a:t>Established Corridors</a:t>
            </a:r>
          </a:p>
          <a:p>
            <a:pPr marL="342900" indent="-342900">
              <a:buFont typeface="Wingdings" panose="05000000000000000000" pitchFamily="2" charset="2"/>
              <a:buChar char="ü"/>
            </a:pPr>
            <a:r>
              <a:rPr lang="en-US" sz="2300" dirty="0" smtClean="0"/>
              <a:t>Traffic Signals</a:t>
            </a:r>
          </a:p>
          <a:p>
            <a:pPr marL="342900" indent="-342900">
              <a:buFont typeface="Wingdings" panose="05000000000000000000" pitchFamily="2" charset="2"/>
              <a:buChar char="ü"/>
            </a:pPr>
            <a:r>
              <a:rPr lang="en-US" sz="2300" dirty="0" smtClean="0"/>
              <a:t>Neighborhood Streets Rehabilitation</a:t>
            </a:r>
            <a:endParaRPr lang="en-US" sz="2300" dirty="0"/>
          </a:p>
        </p:txBody>
      </p:sp>
      <p:sp>
        <p:nvSpPr>
          <p:cNvPr id="4" name="Slide Number Placeholder 3"/>
          <p:cNvSpPr>
            <a:spLocks noGrp="1"/>
          </p:cNvSpPr>
          <p:nvPr>
            <p:ph type="sldNum" sz="quarter" idx="12"/>
          </p:nvPr>
        </p:nvSpPr>
        <p:spPr/>
        <p:txBody>
          <a:bodyPr/>
          <a:lstStyle/>
          <a:p>
            <a:fld id="{B93A5F3A-C1DE-424A-9F3D-AD4AB00002EA}" type="slidenum">
              <a:rPr lang="en-US" smtClean="0"/>
              <a:t>10</a:t>
            </a:fld>
            <a:endParaRPr lang="en-US" dirty="0"/>
          </a:p>
        </p:txBody>
      </p:sp>
      <p:pic>
        <p:nvPicPr>
          <p:cNvPr id="9" name="Content Placeholder 8"/>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810955" y="2167768"/>
            <a:ext cx="5599289" cy="4192527"/>
          </a:xfrm>
          <a:prstGeom prst="rect">
            <a:avLst/>
          </a:prstGeom>
        </p:spPr>
      </p:pic>
    </p:spTree>
    <p:extLst>
      <p:ext uri="{BB962C8B-B14F-4D97-AF65-F5344CB8AC3E}">
        <p14:creationId xmlns:p14="http://schemas.microsoft.com/office/powerpoint/2010/main" val="1984216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330" y="946299"/>
            <a:ext cx="9920175" cy="966436"/>
          </a:xfrm>
        </p:spPr>
        <p:txBody>
          <a:bodyPr>
            <a:normAutofit fontScale="90000"/>
          </a:bodyPr>
          <a:lstStyle/>
          <a:p>
            <a:r>
              <a:rPr lang="en-US" sz="3200" b="1" i="1" dirty="0" smtClean="0">
                <a:solidFill>
                  <a:srgbClr val="000000"/>
                </a:solidFill>
                <a:latin typeface="Calibri Light" panose="020F0302020204030204" pitchFamily="34" charset="0"/>
                <a:cs typeface="Calibri Light" panose="020F0302020204030204" pitchFamily="34" charset="0"/>
              </a:rPr>
              <a:t>				    </a:t>
            </a:r>
            <a:r>
              <a:rPr lang="en-US" sz="3600" b="1" i="1" dirty="0" smtClean="0">
                <a:solidFill>
                  <a:srgbClr val="000000"/>
                </a:solidFill>
                <a:latin typeface="Calibri Light" panose="020F0302020204030204" pitchFamily="34" charset="0"/>
                <a:cs typeface="Calibri Light" panose="020F0302020204030204" pitchFamily="34" charset="0"/>
              </a:rPr>
              <a:t>Fort </a:t>
            </a:r>
            <a:r>
              <a:rPr lang="en-US" sz="3600" b="1" i="1" dirty="0">
                <a:solidFill>
                  <a:srgbClr val="000000"/>
                </a:solidFill>
                <a:latin typeface="Calibri Light" panose="020F0302020204030204" pitchFamily="34" charset="0"/>
                <a:cs typeface="Calibri Light" panose="020F0302020204030204" pitchFamily="34" charset="0"/>
              </a:rPr>
              <a:t>Worth Proposition </a:t>
            </a:r>
            <a:r>
              <a:rPr lang="en-US" sz="3600" b="1" i="1" dirty="0" smtClean="0">
                <a:solidFill>
                  <a:srgbClr val="000000"/>
                </a:solidFill>
                <a:latin typeface="Calibri Light" panose="020F0302020204030204" pitchFamily="34" charset="0"/>
                <a:cs typeface="Calibri Light" panose="020F0302020204030204" pitchFamily="34" charset="0"/>
              </a:rPr>
              <a:t>A</a:t>
            </a:r>
            <a:br>
              <a:rPr lang="en-US" sz="3600" b="1" i="1" dirty="0" smtClean="0">
                <a:solidFill>
                  <a:srgbClr val="000000"/>
                </a:solidFill>
                <a:latin typeface="Calibri Light" panose="020F0302020204030204" pitchFamily="34" charset="0"/>
                <a:cs typeface="Calibri Light" panose="020F0302020204030204" pitchFamily="34" charset="0"/>
              </a:rPr>
            </a:br>
            <a:r>
              <a:rPr lang="en-US" sz="3200" b="1" i="1" dirty="0" smtClean="0">
                <a:solidFill>
                  <a:srgbClr val="000000"/>
                </a:solidFill>
                <a:latin typeface="Calibri Light" panose="020F0302020204030204" pitchFamily="34" charset="0"/>
                <a:cs typeface="Calibri Light" panose="020F0302020204030204" pitchFamily="34" charset="0"/>
              </a:rPr>
              <a:t>            </a:t>
            </a:r>
            <a:r>
              <a:rPr lang="en-US" sz="3100" b="1" dirty="0" smtClean="0">
                <a:latin typeface="Calibri Light" panose="020F0302020204030204" pitchFamily="34" charset="0"/>
                <a:cs typeface="Calibri Light" panose="020F0302020204030204" pitchFamily="34" charset="0"/>
              </a:rPr>
              <a:t>Streets </a:t>
            </a:r>
            <a:r>
              <a:rPr lang="en-US" sz="3100" b="1" dirty="0">
                <a:latin typeface="Calibri Light" panose="020F0302020204030204" pitchFamily="34" charset="0"/>
                <a:cs typeface="Calibri Light" panose="020F0302020204030204" pitchFamily="34" charset="0"/>
              </a:rPr>
              <a:t>and Mobility </a:t>
            </a:r>
            <a:r>
              <a:rPr lang="en-US" sz="3100" b="1" dirty="0" smtClean="0">
                <a:latin typeface="Calibri Light" panose="020F0302020204030204" pitchFamily="34" charset="0"/>
                <a:cs typeface="Calibri Light" panose="020F0302020204030204" pitchFamily="34" charset="0"/>
              </a:rPr>
              <a:t>Infrastructure Improvements</a:t>
            </a:r>
            <a:endParaRPr lang="en-US" sz="3100" b="1"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solidFill>
                  <a:prstClr val="black">
                    <a:tint val="75000"/>
                  </a:prstClr>
                </a:solidFill>
              </a:rPr>
              <a:pPr/>
              <a:t>11</a:t>
            </a:fld>
            <a:endParaRPr lang="en-US" dirty="0">
              <a:solidFill>
                <a:prstClr val="black">
                  <a:tint val="75000"/>
                </a:prstClr>
              </a:solidFill>
            </a:endParaRPr>
          </a:p>
        </p:txBody>
      </p:sp>
      <p:pic>
        <p:nvPicPr>
          <p:cNvPr id="10" name="Content Placeholder 9"/>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56513" y="1867066"/>
            <a:ext cx="9708910" cy="4666596"/>
          </a:xfrm>
          <a:prstGeom prst="rect">
            <a:avLst/>
          </a:prstGeom>
        </p:spPr>
      </p:pic>
    </p:spTree>
    <p:extLst>
      <p:ext uri="{BB962C8B-B14F-4D97-AF65-F5344CB8AC3E}">
        <p14:creationId xmlns:p14="http://schemas.microsoft.com/office/powerpoint/2010/main" val="758513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03358" y="1000369"/>
            <a:ext cx="5750441" cy="690319"/>
          </a:xfrm>
        </p:spPr>
        <p:txBody>
          <a:bodyPr>
            <a:normAutofit/>
          </a:bodyPr>
          <a:lstStyle/>
          <a:p>
            <a:r>
              <a:rPr lang="en-US" sz="3200" b="1" dirty="0" smtClean="0"/>
              <a:t>Arterials – Added Capacity</a:t>
            </a:r>
            <a:endParaRPr lang="en-US" sz="3200" b="1" dirty="0"/>
          </a:p>
        </p:txBody>
      </p:sp>
      <p:sp>
        <p:nvSpPr>
          <p:cNvPr id="5" name="Slide Number Placeholder 4"/>
          <p:cNvSpPr>
            <a:spLocks noGrp="1"/>
          </p:cNvSpPr>
          <p:nvPr>
            <p:ph type="sldNum" sz="quarter" idx="12"/>
          </p:nvPr>
        </p:nvSpPr>
        <p:spPr>
          <a:xfrm>
            <a:off x="8610599" y="6311900"/>
            <a:ext cx="2743200" cy="365125"/>
          </a:xfrm>
        </p:spPr>
        <p:txBody>
          <a:bodyPr/>
          <a:lstStyle/>
          <a:p>
            <a:fld id="{B93A5F3A-C1DE-424A-9F3D-AD4AB00002EA}" type="slidenum">
              <a:rPr lang="en-US" smtClean="0">
                <a:solidFill>
                  <a:prstClr val="black">
                    <a:tint val="75000"/>
                  </a:prstClr>
                </a:solidFill>
              </a:rPr>
              <a:pPr/>
              <a:t>12</a:t>
            </a:fld>
            <a:endParaRPr lang="en-US" dirty="0">
              <a:solidFill>
                <a:prstClr val="black">
                  <a:tint val="75000"/>
                </a:prstClr>
              </a:solidFill>
            </a:endParaRPr>
          </a:p>
        </p:txBody>
      </p:sp>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66272" y="1818419"/>
            <a:ext cx="10106527" cy="4614465"/>
          </a:xfrm>
          <a:prstGeom prst="rect">
            <a:avLst/>
          </a:prstGeom>
        </p:spPr>
      </p:pic>
      <p:sp>
        <p:nvSpPr>
          <p:cNvPr id="7" name="TextBox 6"/>
          <p:cNvSpPr txBox="1"/>
          <p:nvPr/>
        </p:nvSpPr>
        <p:spPr>
          <a:xfrm>
            <a:off x="1570515" y="6432884"/>
            <a:ext cx="1120948" cy="276999"/>
          </a:xfrm>
          <a:prstGeom prst="rect">
            <a:avLst/>
          </a:prstGeom>
          <a:noFill/>
        </p:spPr>
        <p:txBody>
          <a:bodyPr wrap="none" rtlCol="0">
            <a:spAutoFit/>
          </a:bodyPr>
          <a:lstStyle/>
          <a:p>
            <a:r>
              <a:rPr lang="en-US" sz="1200" b="1" dirty="0" smtClean="0">
                <a:solidFill>
                  <a:prstClr val="black"/>
                </a:solidFill>
                <a:latin typeface="Calibri Light" panose="020F0302020204030204"/>
              </a:rPr>
              <a:t>Added Arterials</a:t>
            </a:r>
            <a:endParaRPr lang="en-US" sz="1200" b="1" dirty="0">
              <a:solidFill>
                <a:prstClr val="black"/>
              </a:solidFill>
              <a:latin typeface="Calibri Light" panose="020F0302020204030204"/>
            </a:endParaRPr>
          </a:p>
        </p:txBody>
      </p:sp>
      <p:sp>
        <p:nvSpPr>
          <p:cNvPr id="8" name="TextBox 7"/>
          <p:cNvSpPr txBox="1"/>
          <p:nvPr/>
        </p:nvSpPr>
        <p:spPr>
          <a:xfrm>
            <a:off x="1247272" y="6375949"/>
            <a:ext cx="269512" cy="369332"/>
          </a:xfrm>
          <a:prstGeom prst="rect">
            <a:avLst/>
          </a:prstGeom>
          <a:solidFill>
            <a:schemeClr val="accent6">
              <a:lumMod val="60000"/>
              <a:lumOff val="40000"/>
            </a:schemeClr>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996954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882" y="1631568"/>
            <a:ext cx="4535905" cy="876946"/>
          </a:xfrm>
        </p:spPr>
        <p:txBody>
          <a:bodyPr>
            <a:normAutofit/>
          </a:bodyPr>
          <a:lstStyle/>
          <a:p>
            <a:r>
              <a:rPr lang="en-US" sz="3200" b="1" dirty="0" smtClean="0"/>
              <a:t>Arterials </a:t>
            </a:r>
            <a:endParaRPr lang="en-US" sz="3200" b="1" dirty="0"/>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13</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511304" y="2431872"/>
            <a:ext cx="5271518" cy="3042931"/>
          </a:xfrm>
          <a:prstGeom prst="rect">
            <a:avLst/>
          </a:prstGeom>
        </p:spPr>
      </p:pic>
      <p:pic>
        <p:nvPicPr>
          <p:cNvPr id="6" name="Content Placeholder 5"/>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870222" y="-2"/>
            <a:ext cx="6321778" cy="6858001"/>
          </a:xfrm>
          <a:prstGeom prst="rect">
            <a:avLst/>
          </a:prstGeom>
        </p:spPr>
      </p:pic>
    </p:spTree>
    <p:extLst>
      <p:ext uri="{BB962C8B-B14F-4D97-AF65-F5344CB8AC3E}">
        <p14:creationId xmlns:p14="http://schemas.microsoft.com/office/powerpoint/2010/main" val="2889643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10" y="1835925"/>
            <a:ext cx="4354032" cy="836353"/>
          </a:xfrm>
        </p:spPr>
        <p:txBody>
          <a:bodyPr>
            <a:normAutofit/>
          </a:bodyPr>
          <a:lstStyle/>
          <a:p>
            <a:r>
              <a:rPr lang="en-US" sz="3200" b="1" dirty="0" smtClean="0"/>
              <a:t>Intersections</a:t>
            </a:r>
            <a:endParaRPr lang="en-US" sz="3200" b="1" dirty="0"/>
          </a:p>
        </p:txBody>
      </p:sp>
      <p:pic>
        <p:nvPicPr>
          <p:cNvPr id="7" name="Content Placeholder 6"/>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10367" y="2994584"/>
            <a:ext cx="5437467" cy="2415616"/>
          </a:xfrm>
          <a:prstGeom prst="rect">
            <a:avLst/>
          </a:prstGeom>
        </p:spPr>
      </p:pic>
      <p:pic>
        <p:nvPicPr>
          <p:cNvPr id="6" name="Content Placeholder 5"/>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409156" y="0"/>
            <a:ext cx="5782844" cy="7139997"/>
          </a:xfrm>
          <a:prstGeom prst="rect">
            <a:avLst/>
          </a:prstGeom>
        </p:spPr>
      </p:pic>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2139882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9700" y="1478054"/>
            <a:ext cx="8395837" cy="564844"/>
          </a:xfrm>
        </p:spPr>
        <p:txBody>
          <a:bodyPr>
            <a:normAutofit/>
          </a:bodyPr>
          <a:lstStyle/>
          <a:p>
            <a:r>
              <a:rPr lang="en-US" sz="3200" b="1" dirty="0" smtClean="0">
                <a:latin typeface="Calibri Light" panose="020F0302020204030204" pitchFamily="34" charset="0"/>
                <a:cs typeface="Calibri Light" panose="020F0302020204030204" pitchFamily="34" charset="0"/>
              </a:rPr>
              <a:t>Established </a:t>
            </a:r>
            <a:r>
              <a:rPr lang="en-US" sz="3200" b="1" dirty="0">
                <a:latin typeface="Calibri Light" panose="020F0302020204030204" pitchFamily="34" charset="0"/>
                <a:cs typeface="Calibri Light" panose="020F0302020204030204" pitchFamily="34" charset="0"/>
              </a:rPr>
              <a:t>Corridors Supporting Transit</a:t>
            </a:r>
          </a:p>
        </p:txBody>
      </p:sp>
      <p:sp>
        <p:nvSpPr>
          <p:cNvPr id="3" name="Content Placeholder 2"/>
          <p:cNvSpPr>
            <a:spLocks noGrp="1"/>
          </p:cNvSpPr>
          <p:nvPr>
            <p:ph idx="1"/>
          </p:nvPr>
        </p:nvSpPr>
        <p:spPr>
          <a:xfrm>
            <a:off x="838200" y="2429302"/>
            <a:ext cx="10515600" cy="2439582"/>
          </a:xfrm>
        </p:spPr>
        <p:txBody>
          <a:bodyPr/>
          <a:lstStyle/>
          <a:p>
            <a:endParaRPr lang="en-US" dirty="0"/>
          </a:p>
        </p:txBody>
      </p:sp>
      <p:sp>
        <p:nvSpPr>
          <p:cNvPr id="4" name="Slide Number Placeholder 3"/>
          <p:cNvSpPr>
            <a:spLocks noGrp="1"/>
          </p:cNvSpPr>
          <p:nvPr>
            <p:ph type="sldNum" sz="quarter" idx="12"/>
          </p:nvPr>
        </p:nvSpPr>
        <p:spPr/>
        <p:txBody>
          <a:bodyPr/>
          <a:lstStyle/>
          <a:p>
            <a:fld id="{A603B1B1-3A7F-AE40-94E9-B6B723601248}" type="slidenum">
              <a:rPr lang="en-US" smtClean="0">
                <a:solidFill>
                  <a:prstClr val="black">
                    <a:tint val="75000"/>
                  </a:prstClr>
                </a:solidFill>
              </a:rPr>
              <a:pPr/>
              <a:t>15</a:t>
            </a:fld>
            <a:endParaRPr lang="en-US" dirty="0">
              <a:solidFill>
                <a:prstClr val="black">
                  <a:tint val="75000"/>
                </a:prstClr>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946404464"/>
              </p:ext>
            </p:extLst>
          </p:nvPr>
        </p:nvGraphicFramePr>
        <p:xfrm>
          <a:off x="838201" y="2388578"/>
          <a:ext cx="10693400" cy="2914942"/>
        </p:xfrm>
        <a:graphic>
          <a:graphicData uri="http://schemas.openxmlformats.org/presentationml/2006/ole">
            <mc:AlternateContent xmlns:mc="http://schemas.openxmlformats.org/markup-compatibility/2006">
              <mc:Choice xmlns:v="urn:schemas-microsoft-com:vml" Requires="v">
                <p:oleObj spid="_x0000_s8382" name="Worksheet" r:id="rId5" imgW="11620341" imgH="3038488" progId="Excel.Sheet.12">
                  <p:embed/>
                </p:oleObj>
              </mc:Choice>
              <mc:Fallback>
                <p:oleObj name="Worksheet" r:id="rId5" imgW="11620341" imgH="3038488" progId="Excel.Sheet.12">
                  <p:embed/>
                  <p:pic>
                    <p:nvPicPr>
                      <p:cNvPr id="0" name=""/>
                      <p:cNvPicPr/>
                      <p:nvPr/>
                    </p:nvPicPr>
                    <p:blipFill>
                      <a:blip r:embed="rId6"/>
                      <a:stretch>
                        <a:fillRect/>
                      </a:stretch>
                    </p:blipFill>
                    <p:spPr>
                      <a:xfrm>
                        <a:off x="838201" y="2388578"/>
                        <a:ext cx="10693400" cy="2914942"/>
                      </a:xfrm>
                      <a:prstGeom prst="rect">
                        <a:avLst/>
                      </a:prstGeom>
                    </p:spPr>
                  </p:pic>
                </p:oleObj>
              </mc:Fallback>
            </mc:AlternateContent>
          </a:graphicData>
        </a:graphic>
      </p:graphicFrame>
    </p:spTree>
    <p:extLst>
      <p:ext uri="{BB962C8B-B14F-4D97-AF65-F5344CB8AC3E}">
        <p14:creationId xmlns:p14="http://schemas.microsoft.com/office/powerpoint/2010/main" val="4026511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2608" y="1530772"/>
            <a:ext cx="10515600" cy="1325563"/>
          </a:xfrm>
        </p:spPr>
        <p:txBody>
          <a:bodyPr>
            <a:noAutofit/>
          </a:bodyPr>
          <a:lstStyle/>
          <a:p>
            <a:r>
              <a:rPr lang="en-US" sz="3200" b="1" dirty="0" smtClean="0">
                <a:latin typeface="Calibri Light" panose="020F0302020204030204" pitchFamily="34" charset="0"/>
                <a:cs typeface="Calibri Light" panose="020F0302020204030204" pitchFamily="34" charset="0"/>
              </a:rPr>
              <a:t>Safety/Mobility</a:t>
            </a:r>
            <a:r>
              <a:rPr lang="en-US" b="1" dirty="0" smtClean="0"/>
              <a:t/>
            </a:r>
            <a:br>
              <a:rPr lang="en-US" b="1" dirty="0" smtClean="0"/>
            </a:br>
            <a:r>
              <a:rPr lang="en-US" sz="2800" b="1" dirty="0" smtClean="0">
                <a:latin typeface="Calibri Light" panose="020F0302020204030204" pitchFamily="34" charset="0"/>
                <a:cs typeface="Calibri Light" panose="020F0302020204030204" pitchFamily="34" charset="0"/>
              </a:rPr>
              <a:t>Vision Zero Program – High Injury Network</a:t>
            </a:r>
            <a:endParaRPr lang="en-US" sz="2800" b="1" dirty="0">
              <a:latin typeface="Calibri Light" panose="020F0302020204030204" pitchFamily="34" charset="0"/>
              <a:cs typeface="Calibri Light" panose="020F0302020204030204" pitchFamily="34" charset="0"/>
            </a:endParaRPr>
          </a:p>
        </p:txBody>
      </p:sp>
      <p:sp>
        <p:nvSpPr>
          <p:cNvPr id="9" name="Text Placeholder 8"/>
          <p:cNvSpPr>
            <a:spLocks noGrp="1"/>
          </p:cNvSpPr>
          <p:nvPr>
            <p:ph idx="1"/>
          </p:nvPr>
        </p:nvSpPr>
        <p:spPr>
          <a:xfrm>
            <a:off x="627017" y="2933847"/>
            <a:ext cx="10726783" cy="3924153"/>
          </a:xfrm>
        </p:spPr>
        <p:txBody>
          <a:bodyPr>
            <a:normAutofit/>
          </a:bodyPr>
          <a:lstStyle/>
          <a:p>
            <a:pPr marL="0" indent="0">
              <a:buNone/>
            </a:pPr>
            <a:r>
              <a:rPr lang="en-US" sz="1900" b="1" i="1" dirty="0" smtClean="0"/>
              <a:t> </a:t>
            </a:r>
            <a:r>
              <a:rPr lang="en-US" sz="2400" b="1" i="1" dirty="0" smtClean="0">
                <a:latin typeface="Calibri Light" panose="020F0302020204030204" pitchFamily="34" charset="0"/>
                <a:cs typeface="Calibri Light" panose="020F0302020204030204" pitchFamily="34" charset="0"/>
              </a:rPr>
              <a:t>$</a:t>
            </a:r>
            <a:r>
              <a:rPr lang="en-US" sz="2400" b="1" i="1" dirty="0">
                <a:latin typeface="Calibri Light" panose="020F0302020204030204" pitchFamily="34" charset="0"/>
                <a:cs typeface="Calibri Light" panose="020F0302020204030204" pitchFamily="34" charset="0"/>
              </a:rPr>
              <a:t>5,000,000 </a:t>
            </a:r>
            <a:r>
              <a:rPr lang="en-US" sz="2000" dirty="0">
                <a:latin typeface="Calibri Light" panose="020F0302020204030204" pitchFamily="34" charset="0"/>
                <a:cs typeface="Calibri Light" panose="020F0302020204030204" pitchFamily="34" charset="0"/>
              </a:rPr>
              <a:t>for the installation of multi-model transportation improvement projects that reduce traffic- related fatalities and severe injuries.</a:t>
            </a:r>
            <a:r>
              <a:rPr lang="en-US" sz="1800" dirty="0"/>
              <a:t> </a:t>
            </a:r>
          </a:p>
          <a:p>
            <a:pPr marL="0" indent="0">
              <a:buNone/>
            </a:pPr>
            <a:r>
              <a:rPr lang="en-US" sz="1800" b="1" dirty="0">
                <a:latin typeface="Calibri Light" panose="020F0302020204030204" pitchFamily="34" charset="0"/>
                <a:cs typeface="Calibri Light" panose="020F0302020204030204" pitchFamily="34" charset="0"/>
              </a:rPr>
              <a:t>All modes </a:t>
            </a:r>
            <a:r>
              <a:rPr lang="en-US" sz="1800" dirty="0">
                <a:latin typeface="Calibri Light" panose="020F0302020204030204" pitchFamily="34" charset="0"/>
                <a:cs typeface="Calibri Light" panose="020F0302020204030204" pitchFamily="34" charset="0"/>
              </a:rPr>
              <a:t>– vehicle, pedestrian, and bicycle</a:t>
            </a:r>
          </a:p>
          <a:p>
            <a:endParaRPr lang="en-US" sz="1800" dirty="0" smtClean="0"/>
          </a:p>
          <a:p>
            <a:pPr marL="0" indent="0">
              <a:buNone/>
            </a:pPr>
            <a:r>
              <a:rPr lang="en-US" sz="1800" dirty="0" smtClean="0">
                <a:latin typeface="Calibri Light" panose="020F0302020204030204" pitchFamily="34" charset="0"/>
                <a:cs typeface="Calibri Light" panose="020F0302020204030204" pitchFamily="34" charset="0"/>
              </a:rPr>
              <a:t>From </a:t>
            </a:r>
            <a:r>
              <a:rPr lang="en-US" sz="1800" dirty="0">
                <a:latin typeface="Calibri Light" panose="020F0302020204030204" pitchFamily="34" charset="0"/>
                <a:cs typeface="Calibri Light" panose="020F0302020204030204" pitchFamily="34" charset="0"/>
              </a:rPr>
              <a:t>2015 to 2019:</a:t>
            </a:r>
          </a:p>
          <a:p>
            <a:pPr marL="285750" indent="-285750">
              <a:buFont typeface="Arial" panose="020B0604020202020204" pitchFamily="34" charset="0"/>
              <a:buChar char="•"/>
            </a:pPr>
            <a:r>
              <a:rPr lang="en-US" sz="1800" spc="-5" dirty="0">
                <a:latin typeface="Calibri Light" panose="020F0302020204030204" pitchFamily="34" charset="0"/>
                <a:cs typeface="Calibri Light" panose="020F0302020204030204" pitchFamily="34" charset="0"/>
              </a:rPr>
              <a:t>25% (772) </a:t>
            </a:r>
            <a:r>
              <a:rPr lang="en-US" sz="1800" dirty="0">
                <a:latin typeface="Calibri Light" panose="020F0302020204030204" pitchFamily="34" charset="0"/>
                <a:cs typeface="Calibri Light" panose="020F0302020204030204" pitchFamily="34" charset="0"/>
              </a:rPr>
              <a:t>of</a:t>
            </a:r>
            <a:r>
              <a:rPr lang="en-US" sz="1800" spc="50" dirty="0">
                <a:latin typeface="Calibri Light" panose="020F0302020204030204" pitchFamily="34" charset="0"/>
                <a:cs typeface="Calibri Light" panose="020F0302020204030204" pitchFamily="34" charset="0"/>
              </a:rPr>
              <a:t> </a:t>
            </a:r>
            <a:r>
              <a:rPr lang="en-US" sz="1800" spc="-10" dirty="0">
                <a:latin typeface="Calibri Light" panose="020F0302020204030204" pitchFamily="34" charset="0"/>
                <a:cs typeface="Calibri Light" panose="020F0302020204030204" pitchFamily="34" charset="0"/>
              </a:rPr>
              <a:t>the</a:t>
            </a:r>
            <a:r>
              <a:rPr lang="en-US" sz="1800" spc="5" dirty="0">
                <a:latin typeface="Calibri Light" panose="020F0302020204030204" pitchFamily="34" charset="0"/>
                <a:cs typeface="Calibri Light" panose="020F0302020204030204" pitchFamily="34" charset="0"/>
              </a:rPr>
              <a:t> </a:t>
            </a:r>
            <a:r>
              <a:rPr lang="en-US" sz="1800" spc="-15" dirty="0">
                <a:latin typeface="Calibri Light" panose="020F0302020204030204" pitchFamily="34" charset="0"/>
                <a:cs typeface="Calibri Light" panose="020F0302020204030204" pitchFamily="34" charset="0"/>
              </a:rPr>
              <a:t>City’s </a:t>
            </a:r>
            <a:r>
              <a:rPr lang="en-US" sz="1800" spc="-5" dirty="0">
                <a:latin typeface="Calibri Light" panose="020F0302020204030204" pitchFamily="34" charset="0"/>
                <a:cs typeface="Calibri Light" panose="020F0302020204030204" pitchFamily="34" charset="0"/>
              </a:rPr>
              <a:t> </a:t>
            </a:r>
            <a:r>
              <a:rPr lang="en-US" sz="1800" spc="-15" dirty="0">
                <a:latin typeface="Calibri Light" panose="020F0302020204030204" pitchFamily="34" charset="0"/>
                <a:cs typeface="Calibri Light" panose="020F0302020204030204" pitchFamily="34" charset="0"/>
              </a:rPr>
              <a:t>traffic fatalities </a:t>
            </a:r>
            <a:r>
              <a:rPr lang="en-US" sz="1800" spc="-5" dirty="0">
                <a:latin typeface="Calibri Light" panose="020F0302020204030204" pitchFamily="34" charset="0"/>
                <a:cs typeface="Calibri Light" panose="020F0302020204030204" pitchFamily="34" charset="0"/>
              </a:rPr>
              <a:t>and serious injuries (3,126)  </a:t>
            </a:r>
            <a:r>
              <a:rPr lang="en-US" sz="1800" spc="-10" dirty="0">
                <a:latin typeface="Calibri Light" panose="020F0302020204030204" pitchFamily="34" charset="0"/>
                <a:cs typeface="Calibri Light" panose="020F0302020204030204" pitchFamily="34" charset="0"/>
              </a:rPr>
              <a:t>occurred </a:t>
            </a:r>
            <a:r>
              <a:rPr lang="en-US" sz="1800" dirty="0">
                <a:latin typeface="Calibri Light" panose="020F0302020204030204" pitchFamily="34" charset="0"/>
                <a:cs typeface="Calibri Light" panose="020F0302020204030204" pitchFamily="34" charset="0"/>
              </a:rPr>
              <a:t>on </a:t>
            </a:r>
            <a:r>
              <a:rPr lang="en-US" sz="1800" spc="-5" dirty="0">
                <a:latin typeface="Calibri Light" panose="020F0302020204030204" pitchFamily="34" charset="0"/>
                <a:cs typeface="Calibri Light" panose="020F0302020204030204" pitchFamily="34" charset="0"/>
              </a:rPr>
              <a:t>only 3.2% </a:t>
            </a:r>
            <a:r>
              <a:rPr lang="en-US" sz="1800" dirty="0">
                <a:latin typeface="Calibri Light" panose="020F0302020204030204" pitchFamily="34" charset="0"/>
                <a:cs typeface="Calibri Light" panose="020F0302020204030204" pitchFamily="34" charset="0"/>
              </a:rPr>
              <a:t>of </a:t>
            </a:r>
            <a:r>
              <a:rPr lang="en-US" sz="1800" spc="-10" dirty="0">
                <a:latin typeface="Calibri Light" panose="020F0302020204030204" pitchFamily="34" charset="0"/>
                <a:cs typeface="Calibri Light" panose="020F0302020204030204" pitchFamily="34" charset="0"/>
              </a:rPr>
              <a:t>the </a:t>
            </a:r>
            <a:r>
              <a:rPr lang="en-US" sz="1800" spc="-15" dirty="0">
                <a:latin typeface="Calibri Light" panose="020F0302020204030204" pitchFamily="34" charset="0"/>
                <a:cs typeface="Calibri Light" panose="020F0302020204030204" pitchFamily="34" charset="0"/>
              </a:rPr>
              <a:t>City’s </a:t>
            </a:r>
            <a:r>
              <a:rPr lang="en-US" sz="1800" spc="-20" dirty="0">
                <a:latin typeface="Calibri Light" panose="020F0302020204030204" pitchFamily="34" charset="0"/>
                <a:cs typeface="Calibri Light" panose="020F0302020204030204" pitchFamily="34" charset="0"/>
              </a:rPr>
              <a:t>roadway  </a:t>
            </a:r>
            <a:r>
              <a:rPr lang="en-US" sz="1800" spc="-10" dirty="0">
                <a:latin typeface="Calibri Light" panose="020F0302020204030204" pitchFamily="34" charset="0"/>
                <a:cs typeface="Calibri Light" panose="020F0302020204030204" pitchFamily="34" charset="0"/>
              </a:rPr>
              <a:t>network.</a:t>
            </a:r>
            <a:endParaRPr lang="en-US" sz="18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79% of High Injury Network (HIN) fall within or are adjacent to </a:t>
            </a:r>
            <a:r>
              <a:rPr lang="en-US" sz="1800" dirty="0" smtClean="0">
                <a:latin typeface="Calibri Light" panose="020F0302020204030204" pitchFamily="34" charset="0"/>
                <a:cs typeface="Calibri Light" panose="020F0302020204030204" pitchFamily="34" charset="0"/>
              </a:rPr>
              <a:t>Super Majority Minority Areas (SMMA).</a:t>
            </a:r>
            <a:endParaRPr lang="en-US" sz="18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100% of pedestrian (47) and bicycle (2) fatalities occurred within a SMMA</a:t>
            </a:r>
            <a:r>
              <a:rPr lang="en-US" sz="1800" dirty="0"/>
              <a:t>.  </a:t>
            </a:r>
          </a:p>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A603B1B1-3A7F-AE40-94E9-B6B723601248}"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1840394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2999" y="300744"/>
            <a:ext cx="6547556" cy="1600200"/>
          </a:xfrm>
        </p:spPr>
        <p:txBody>
          <a:bodyPr>
            <a:normAutofit/>
          </a:bodyPr>
          <a:lstStyle/>
          <a:p>
            <a:r>
              <a:rPr lang="en-US" sz="3200" b="1" dirty="0" smtClean="0">
                <a:solidFill>
                  <a:prstClr val="black"/>
                </a:solidFill>
                <a:latin typeface="Calibri Light" panose="020F0302020204030204" pitchFamily="34" charset="0"/>
                <a:cs typeface="Calibri Light" panose="020F0302020204030204" pitchFamily="34" charset="0"/>
              </a:rPr>
              <a:t>High </a:t>
            </a:r>
            <a:r>
              <a:rPr lang="en-US" sz="3200" b="1" dirty="0">
                <a:solidFill>
                  <a:prstClr val="black"/>
                </a:solidFill>
                <a:latin typeface="Calibri Light" panose="020F0302020204030204" pitchFamily="34" charset="0"/>
                <a:cs typeface="Calibri Light" panose="020F0302020204030204" pitchFamily="34" charset="0"/>
              </a:rPr>
              <a:t>Injury </a:t>
            </a:r>
            <a:r>
              <a:rPr lang="en-US" sz="3200" b="1" dirty="0" smtClean="0">
                <a:solidFill>
                  <a:prstClr val="black"/>
                </a:solidFill>
                <a:latin typeface="Calibri Light" panose="020F0302020204030204" pitchFamily="34" charset="0"/>
                <a:cs typeface="Calibri Light" panose="020F0302020204030204" pitchFamily="34" charset="0"/>
              </a:rPr>
              <a:t>Network - Locations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664" y="1912340"/>
            <a:ext cx="4330461" cy="4809145"/>
          </a:xfrm>
          <a:prstGeom prst="rect">
            <a:avLst/>
          </a:prstGeom>
        </p:spPr>
      </p:pic>
      <p:sp>
        <p:nvSpPr>
          <p:cNvPr id="7" name="Text Placeholder 6"/>
          <p:cNvSpPr>
            <a:spLocks noGrp="1"/>
          </p:cNvSpPr>
          <p:nvPr>
            <p:ph type="body" sz="half" idx="2"/>
          </p:nvPr>
        </p:nvSpPr>
        <p:spPr>
          <a:xfrm>
            <a:off x="1185333" y="2889956"/>
            <a:ext cx="3059290" cy="2979032"/>
          </a:xfrm>
        </p:spPr>
        <p:txBody>
          <a:bodyPr/>
          <a:lstStyle/>
          <a:p>
            <a:endParaRPr lang="en-US" dirty="0"/>
          </a:p>
        </p:txBody>
      </p:sp>
      <p:sp>
        <p:nvSpPr>
          <p:cNvPr id="5" name="Slide Number Placeholder 4"/>
          <p:cNvSpPr>
            <a:spLocks noGrp="1"/>
          </p:cNvSpPr>
          <p:nvPr>
            <p:ph type="sldNum" sz="quarter" idx="12"/>
          </p:nvPr>
        </p:nvSpPr>
        <p:spPr/>
        <p:txBody>
          <a:bodyPr/>
          <a:lstStyle/>
          <a:p>
            <a:fld id="{B93A5F3A-C1DE-424A-9F3D-AD4AB00002EA}" type="slidenum">
              <a:rPr lang="en-US" smtClean="0"/>
              <a:t>17</a:t>
            </a:fld>
            <a:endParaRPr lang="en-US" dirty="0"/>
          </a:p>
        </p:txBody>
      </p:sp>
      <p:pic>
        <p:nvPicPr>
          <p:cNvPr id="3" name="Content Placeholder 2"/>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593844" y="1"/>
            <a:ext cx="5598155" cy="6854442"/>
          </a:xfrm>
          <a:prstGeom prst="rect">
            <a:avLst/>
          </a:prstGeom>
        </p:spPr>
      </p:pic>
    </p:spTree>
    <p:extLst>
      <p:ext uri="{BB962C8B-B14F-4D97-AF65-F5344CB8AC3E}">
        <p14:creationId xmlns:p14="http://schemas.microsoft.com/office/powerpoint/2010/main" val="1860708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778" y="1712100"/>
            <a:ext cx="10620022" cy="1139957"/>
          </a:xfrm>
        </p:spPr>
        <p:txBody>
          <a:bodyPr>
            <a:normAutofit/>
          </a:bodyPr>
          <a:lstStyle/>
          <a:p>
            <a:r>
              <a:rPr lang="en-US" sz="3200" b="1" dirty="0" smtClean="0">
                <a:latin typeface="Calibri Light" panose="020F0302020204030204" pitchFamily="34" charset="0"/>
                <a:cs typeface="Calibri Light" panose="020F0302020204030204" pitchFamily="34" charset="0"/>
              </a:rPr>
              <a:t>Everman Parkway Connector - Grade Separated Railroad Crossing </a:t>
            </a:r>
            <a:r>
              <a:rPr lang="en-US" sz="2800" b="1" dirty="0" smtClean="0">
                <a:latin typeface="Calibri Light" panose="020F0302020204030204" pitchFamily="34" charset="0"/>
                <a:cs typeface="Calibri Light" panose="020F0302020204030204" pitchFamily="34" charset="0"/>
              </a:rPr>
              <a:t>Rosedale Springs to Cameron Hills Point</a:t>
            </a:r>
            <a:endParaRPr lang="en-US" sz="2800" b="1"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solidFill>
                  <a:prstClr val="black">
                    <a:tint val="75000"/>
                  </a:prstClr>
                </a:solidFill>
              </a:rPr>
              <a:pPr/>
              <a:t>18</a:t>
            </a:fld>
            <a:endParaRPr lang="en-US" dirty="0">
              <a:solidFill>
                <a:prstClr val="black">
                  <a:tint val="75000"/>
                </a:prstClr>
              </a:solidFill>
            </a:endParaRPr>
          </a:p>
        </p:txBody>
      </p:sp>
      <p:sp>
        <p:nvSpPr>
          <p:cNvPr id="6" name="TextBox 5"/>
          <p:cNvSpPr txBox="1"/>
          <p:nvPr/>
        </p:nvSpPr>
        <p:spPr>
          <a:xfrm>
            <a:off x="816429" y="2852057"/>
            <a:ext cx="6342827" cy="1292662"/>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Design and construction of 4-lane divided thoroughfare</a:t>
            </a: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New east – west road segment linking Everman to IH-35</a:t>
            </a:r>
          </a:p>
          <a:p>
            <a:pPr marL="285750" indent="-285750">
              <a:buFont typeface="Arial" panose="020B0604020202020204" pitchFamily="34" charset="0"/>
              <a:buChar char="•"/>
            </a:pPr>
            <a:r>
              <a:rPr lang="en-US" sz="2000" dirty="0" smtClean="0">
                <a:latin typeface="Calibri Light" panose="020F0302020204030204" pitchFamily="34" charset="0"/>
                <a:cs typeface="Calibri Light" panose="020F0302020204030204" pitchFamily="34" charset="0"/>
              </a:rPr>
              <a:t>New bridge at Union Pacific Railroad and Sycamore Creek</a:t>
            </a:r>
          </a:p>
          <a:p>
            <a:r>
              <a:rPr lang="en-US" dirty="0" smtClean="0"/>
              <a:t> </a:t>
            </a:r>
            <a:endParaRPr lang="en-US"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09600" y="4211603"/>
            <a:ext cx="10639778" cy="189337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95779" y="4786403"/>
            <a:ext cx="353599" cy="371888"/>
          </a:xfrm>
          <a:prstGeom prst="rect">
            <a:avLst/>
          </a:prstGeom>
        </p:spPr>
      </p:pic>
    </p:spTree>
    <p:extLst>
      <p:ext uri="{BB962C8B-B14F-4D97-AF65-F5344CB8AC3E}">
        <p14:creationId xmlns:p14="http://schemas.microsoft.com/office/powerpoint/2010/main" val="899650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 xmlns:a16="http://schemas.microsoft.com/office/drawing/2014/main" id="{ECCCAE35-5F4C-4957-8700-635411C5E8B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p:spPr>
      </p:pic>
      <p:sp>
        <p:nvSpPr>
          <p:cNvPr id="2" name="Title 1"/>
          <p:cNvSpPr>
            <a:spLocks noGrp="1"/>
          </p:cNvSpPr>
          <p:nvPr>
            <p:ph type="title"/>
          </p:nvPr>
        </p:nvSpPr>
        <p:spPr>
          <a:xfrm>
            <a:off x="365760" y="1682196"/>
            <a:ext cx="5264331" cy="738966"/>
          </a:xfrm>
        </p:spPr>
        <p:txBody>
          <a:bodyPr>
            <a:noAutofit/>
          </a:bodyPr>
          <a:lstStyle/>
          <a:p>
            <a:r>
              <a:rPr lang="en-US" sz="3200" b="1" i="1" dirty="0"/>
              <a:t>Fort Worth Proposition B</a:t>
            </a:r>
            <a:br>
              <a:rPr lang="en-US" sz="3200" b="1" i="1" dirty="0"/>
            </a:br>
            <a:r>
              <a:rPr lang="en-US" sz="2800" b="1" dirty="0"/>
              <a:t>Park and Recreation </a:t>
            </a:r>
            <a:r>
              <a:rPr lang="en-US" sz="2800" b="1" dirty="0" smtClean="0"/>
              <a:t>Improvements </a:t>
            </a:r>
            <a:r>
              <a:rPr lang="en-US" sz="2800" b="1" i="1" dirty="0" smtClean="0"/>
              <a:t>$123,955,500 *</a:t>
            </a:r>
            <a:endParaRPr lang="en-US" sz="2800" b="1" i="1"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3965" y="4500880"/>
            <a:ext cx="206093" cy="206093"/>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66605" y="4603926"/>
            <a:ext cx="206093" cy="206093"/>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1432" y="4015147"/>
            <a:ext cx="206093" cy="206093"/>
          </a:xfrm>
          <a:prstGeom prst="rect">
            <a:avLst/>
          </a:prstGeom>
        </p:spPr>
      </p:pic>
      <p:grpSp>
        <p:nvGrpSpPr>
          <p:cNvPr id="17" name="Group 16">
            <a:extLst>
              <a:ext uri="{FF2B5EF4-FFF2-40B4-BE49-F238E27FC236}">
                <a16:creationId xmlns="" xmlns:a16="http://schemas.microsoft.com/office/drawing/2014/main" id="{EA171B5E-24E4-461D-9255-BE3390A54846}"/>
              </a:ext>
            </a:extLst>
          </p:cNvPr>
          <p:cNvGrpSpPr/>
          <p:nvPr/>
        </p:nvGrpSpPr>
        <p:grpSpPr>
          <a:xfrm>
            <a:off x="735484" y="2735626"/>
            <a:ext cx="3316510" cy="3715989"/>
            <a:chOff x="1605403" y="2714693"/>
            <a:chExt cx="2991267" cy="3572374"/>
          </a:xfrm>
        </p:grpSpPr>
        <p:pic>
          <p:nvPicPr>
            <p:cNvPr id="19" name="Picture 18">
              <a:extLst>
                <a:ext uri="{FF2B5EF4-FFF2-40B4-BE49-F238E27FC236}">
                  <a16:creationId xmlns="" xmlns:a16="http://schemas.microsoft.com/office/drawing/2014/main" id="{710DA3F8-5B15-4C67-8735-02F5C16BE2AA}"/>
                </a:ext>
              </a:extLst>
            </p:cNvPr>
            <p:cNvPicPr>
              <a:picLocks noChangeAspect="1"/>
            </p:cNvPicPr>
            <p:nvPr/>
          </p:nvPicPr>
          <p:blipFill>
            <a:blip r:embed="rId5"/>
            <a:stretch>
              <a:fillRect/>
            </a:stretch>
          </p:blipFill>
          <p:spPr>
            <a:xfrm>
              <a:off x="1605403" y="2714693"/>
              <a:ext cx="2991267" cy="3572374"/>
            </a:xfrm>
            <a:prstGeom prst="rect">
              <a:avLst/>
            </a:prstGeom>
          </p:spPr>
        </p:pic>
        <p:pic>
          <p:nvPicPr>
            <p:cNvPr id="21" name="Picture 20">
              <a:extLst>
                <a:ext uri="{FF2B5EF4-FFF2-40B4-BE49-F238E27FC236}">
                  <a16:creationId xmlns="" xmlns:a16="http://schemas.microsoft.com/office/drawing/2014/main" id="{3B834A62-62F4-48E3-84CC-721802743E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1605" y="2787122"/>
              <a:ext cx="254844" cy="254844"/>
            </a:xfrm>
            <a:prstGeom prst="rect">
              <a:avLst/>
            </a:prstGeom>
          </p:spPr>
        </p:pic>
      </p:grpSp>
      <p:sp>
        <p:nvSpPr>
          <p:cNvPr id="3" name="TextBox 2"/>
          <p:cNvSpPr txBox="1"/>
          <p:nvPr/>
        </p:nvSpPr>
        <p:spPr>
          <a:xfrm>
            <a:off x="365760" y="6531099"/>
            <a:ext cx="2138727" cy="276999"/>
          </a:xfrm>
          <a:prstGeom prst="rect">
            <a:avLst/>
          </a:prstGeom>
          <a:noFill/>
        </p:spPr>
        <p:txBody>
          <a:bodyPr wrap="none" rtlCol="0">
            <a:spAutoFit/>
          </a:bodyPr>
          <a:lstStyle/>
          <a:p>
            <a:r>
              <a:rPr lang="en-US" sz="1200" dirty="0" smtClean="0"/>
              <a:t>*Includes 2% public art funding</a:t>
            </a:r>
            <a:endParaRPr lang="en-US" sz="1200" dirty="0"/>
          </a:p>
        </p:txBody>
      </p:sp>
    </p:spTree>
    <p:extLst>
      <p:ext uri="{BB962C8B-B14F-4D97-AF65-F5344CB8AC3E}">
        <p14:creationId xmlns:p14="http://schemas.microsoft.com/office/powerpoint/2010/main" val="52824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5688" y="1741080"/>
            <a:ext cx="3932237" cy="632637"/>
          </a:xfrm>
        </p:spPr>
        <p:txBody>
          <a:bodyPr>
            <a:normAutofit/>
          </a:bodyPr>
          <a:lstStyle/>
          <a:p>
            <a:r>
              <a:rPr lang="en-US" b="1" dirty="0" smtClean="0"/>
              <a:t>Presentation Overview</a:t>
            </a:r>
            <a:endParaRPr lang="en-US" b="1" dirty="0"/>
          </a:p>
        </p:txBody>
      </p:sp>
      <p:sp>
        <p:nvSpPr>
          <p:cNvPr id="10" name="Text Placeholder 9"/>
          <p:cNvSpPr>
            <a:spLocks noGrp="1"/>
          </p:cNvSpPr>
          <p:nvPr>
            <p:ph type="body" sz="half" idx="2"/>
          </p:nvPr>
        </p:nvSpPr>
        <p:spPr>
          <a:xfrm>
            <a:off x="446567" y="2594344"/>
            <a:ext cx="4736621" cy="3274644"/>
          </a:xfrm>
        </p:spPr>
        <p:txBody>
          <a:bodyPr/>
          <a:lstStyle/>
          <a:p>
            <a:pPr marL="342900" indent="-342900">
              <a:buFont typeface="Wingdings" panose="05000000000000000000" pitchFamily="2" charset="2"/>
              <a:buChar char="§"/>
            </a:pPr>
            <a:r>
              <a:rPr lang="en-US" sz="2400" i="1" dirty="0" smtClean="0"/>
              <a:t>Program Goals</a:t>
            </a:r>
          </a:p>
          <a:p>
            <a:pPr marL="342900" indent="-342900">
              <a:buFont typeface="Wingdings" panose="05000000000000000000" pitchFamily="2" charset="2"/>
              <a:buChar char="§"/>
            </a:pPr>
            <a:r>
              <a:rPr lang="en-US" sz="2400" i="1" dirty="0" smtClean="0"/>
              <a:t>Program Strategy and Highlights</a:t>
            </a:r>
          </a:p>
          <a:p>
            <a:pPr marL="342900" indent="-342900">
              <a:buFont typeface="Wingdings" panose="05000000000000000000" pitchFamily="2" charset="2"/>
              <a:buChar char="§"/>
            </a:pPr>
            <a:r>
              <a:rPr lang="en-US" sz="2400" i="1" dirty="0" smtClean="0"/>
              <a:t>Project Selection Process</a:t>
            </a:r>
          </a:p>
          <a:p>
            <a:pPr marL="342900" indent="-342900">
              <a:buFont typeface="Wingdings" panose="05000000000000000000" pitchFamily="2" charset="2"/>
              <a:buChar char="§"/>
            </a:pPr>
            <a:r>
              <a:rPr lang="en-US" sz="2400" i="1" dirty="0" smtClean="0"/>
              <a:t>City Council approved Projects and Summary of Propositions</a:t>
            </a:r>
          </a:p>
          <a:p>
            <a:pPr marL="342900" indent="-342900">
              <a:buFont typeface="Wingdings" panose="05000000000000000000" pitchFamily="2" charset="2"/>
              <a:buChar char="§"/>
            </a:pPr>
            <a:r>
              <a:rPr lang="en-US" sz="2400" i="1" dirty="0" smtClean="0"/>
              <a:t>Bond Program Schedule</a:t>
            </a:r>
            <a:endParaRPr lang="en-US" sz="2400" dirty="0" smtClean="0"/>
          </a:p>
          <a:p>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2</a:t>
            </a:fld>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832475" y="1115016"/>
            <a:ext cx="4873625" cy="4873625"/>
          </a:xfrm>
          <a:prstGeom prst="rect">
            <a:avLst/>
          </a:prstGeom>
        </p:spPr>
      </p:pic>
    </p:spTree>
    <p:extLst>
      <p:ext uri="{BB962C8B-B14F-4D97-AF65-F5344CB8AC3E}">
        <p14:creationId xmlns:p14="http://schemas.microsoft.com/office/powerpoint/2010/main" val="604273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312" y="1117050"/>
            <a:ext cx="10313581" cy="382142"/>
          </a:xfrm>
        </p:spPr>
        <p:txBody>
          <a:bodyPr>
            <a:normAutofit fontScale="90000"/>
          </a:bodyPr>
          <a:lstStyle/>
          <a:p>
            <a:r>
              <a:rPr lang="en-US" sz="3200" b="1" dirty="0" smtClean="0"/>
              <a:t>       		</a:t>
            </a:r>
            <a:r>
              <a:rPr lang="en-US" sz="3600" b="1" i="1" dirty="0"/>
              <a:t/>
            </a:r>
            <a:br>
              <a:rPr lang="en-US" sz="3600" b="1" i="1" dirty="0"/>
            </a:br>
            <a:r>
              <a:rPr lang="en-US" sz="3600" b="1" i="1" dirty="0" smtClean="0"/>
              <a:t> 				    Fort </a:t>
            </a:r>
            <a:r>
              <a:rPr lang="en-US" sz="3600" b="1" i="1" dirty="0"/>
              <a:t>Worth Proposition </a:t>
            </a:r>
            <a:r>
              <a:rPr lang="en-US" sz="3600" b="1" i="1" dirty="0" smtClean="0"/>
              <a:t>B </a:t>
            </a:r>
            <a:br>
              <a:rPr lang="en-US" sz="3600" b="1" i="1" dirty="0" smtClean="0"/>
            </a:br>
            <a:r>
              <a:rPr lang="en-US" sz="3600" b="1" i="1" dirty="0" smtClean="0"/>
              <a:t>			   </a:t>
            </a:r>
            <a:r>
              <a:rPr lang="en-US" sz="3100" b="1" dirty="0" smtClean="0"/>
              <a:t>Park </a:t>
            </a:r>
            <a:r>
              <a:rPr lang="en-US" sz="3100" b="1" dirty="0"/>
              <a:t>and </a:t>
            </a:r>
            <a:r>
              <a:rPr lang="en-US" sz="3100" b="1" dirty="0" smtClean="0"/>
              <a:t>Recreation Improvements</a:t>
            </a:r>
            <a:endParaRPr lang="en-US" sz="31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solidFill>
                  <a:prstClr val="black">
                    <a:tint val="75000"/>
                  </a:prstClr>
                </a:solidFill>
              </a:rPr>
              <a:pPr/>
              <a:t>20</a:t>
            </a:fld>
            <a:endParaRPr lang="en-US" dirty="0">
              <a:solidFill>
                <a:prstClr val="black">
                  <a:tint val="75000"/>
                </a:prstClr>
              </a:solidFill>
            </a:endParaRPr>
          </a:p>
        </p:txBody>
      </p:sp>
      <p:pic>
        <p:nvPicPr>
          <p:cNvPr id="10" name="Content Placeholder 9"/>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69582" y="1944849"/>
            <a:ext cx="9260958" cy="4788602"/>
          </a:xfrm>
          <a:prstGeom prst="rect">
            <a:avLst/>
          </a:prstGeom>
        </p:spPr>
      </p:pic>
      <p:sp>
        <p:nvSpPr>
          <p:cNvPr id="11" name="TextBox 10"/>
          <p:cNvSpPr txBox="1"/>
          <p:nvPr/>
        </p:nvSpPr>
        <p:spPr>
          <a:xfrm>
            <a:off x="318977" y="6539023"/>
            <a:ext cx="4705134" cy="530915"/>
          </a:xfrm>
          <a:prstGeom prst="rect">
            <a:avLst/>
          </a:prstGeom>
          <a:noFill/>
        </p:spPr>
        <p:txBody>
          <a:bodyPr wrap="none" rtlCol="0">
            <a:spAutoFit/>
          </a:bodyPr>
          <a:lstStyle/>
          <a:p>
            <a:r>
              <a:rPr lang="en-US" sz="1050" b="1" dirty="0">
                <a:solidFill>
                  <a:prstClr val="black"/>
                </a:solidFill>
                <a:latin typeface="Calibri Light" panose="020F0302020204030204"/>
              </a:rPr>
              <a:t>Other Funds </a:t>
            </a:r>
            <a:r>
              <a:rPr lang="en-US" sz="1050" dirty="0">
                <a:solidFill>
                  <a:prstClr val="black"/>
                </a:solidFill>
                <a:latin typeface="Calibri Light" panose="020F0302020204030204"/>
              </a:rPr>
              <a:t>– Include park dedication fees, gas well revenue, and 2014 Bond funds</a:t>
            </a:r>
          </a:p>
          <a:p>
            <a:endParaRPr lang="en-US" dirty="0">
              <a:solidFill>
                <a:prstClr val="black"/>
              </a:solidFill>
            </a:endParaRPr>
          </a:p>
        </p:txBody>
      </p:sp>
    </p:spTree>
    <p:extLst>
      <p:ext uri="{BB962C8B-B14F-4D97-AF65-F5344CB8AC3E}">
        <p14:creationId xmlns:p14="http://schemas.microsoft.com/office/powerpoint/2010/main" val="1102155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C9092A2A-60A2-4287-B511-64F65F922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7079" y="3079"/>
            <a:ext cx="6854921" cy="6854921"/>
          </a:xfrm>
          <a:prstGeom prst="rect">
            <a:avLst/>
          </a:prstGeom>
        </p:spPr>
      </p:pic>
      <p:sp>
        <p:nvSpPr>
          <p:cNvPr id="2" name="Title 1"/>
          <p:cNvSpPr>
            <a:spLocks noGrp="1"/>
          </p:cNvSpPr>
          <p:nvPr>
            <p:ph type="title"/>
          </p:nvPr>
        </p:nvSpPr>
        <p:spPr>
          <a:xfrm>
            <a:off x="220225" y="1384732"/>
            <a:ext cx="5485599" cy="855589"/>
          </a:xfrm>
        </p:spPr>
        <p:txBody>
          <a:bodyPr>
            <a:normAutofit/>
          </a:bodyPr>
          <a:lstStyle/>
          <a:p>
            <a:r>
              <a:rPr lang="en-US" sz="3200" b="1" dirty="0"/>
              <a:t>Park and </a:t>
            </a:r>
            <a:r>
              <a:rPr lang="en-US" sz="3200" b="1" dirty="0" smtClean="0"/>
              <a:t>Recreation</a:t>
            </a:r>
            <a:endParaRPr lang="en-US" sz="3200" b="1" i="1" dirty="0"/>
          </a:p>
        </p:txBody>
      </p:sp>
      <p:sp>
        <p:nvSpPr>
          <p:cNvPr id="8" name="Title 1">
            <a:extLst>
              <a:ext uri="{FF2B5EF4-FFF2-40B4-BE49-F238E27FC236}">
                <a16:creationId xmlns:a16="http://schemas.microsoft.com/office/drawing/2014/main" xmlns="" id="{AE055D15-E724-4887-B7C8-DDAD815401A1}"/>
              </a:ext>
            </a:extLst>
          </p:cNvPr>
          <p:cNvSpPr txBox="1">
            <a:spLocks/>
          </p:cNvSpPr>
          <p:nvPr/>
        </p:nvSpPr>
        <p:spPr>
          <a:xfrm>
            <a:off x="228833" y="3093157"/>
            <a:ext cx="4825087" cy="2120214"/>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4200" b="1" dirty="0">
                <a:solidFill>
                  <a:prstClr val="black"/>
                </a:solidFill>
                <a:latin typeface="+mn-lt"/>
              </a:rPr>
              <a:t>Heritage and Paddock Parks Renovation and Site Improvements – </a:t>
            </a:r>
            <a:r>
              <a:rPr lang="en-US" sz="4200" b="1" i="1" dirty="0">
                <a:solidFill>
                  <a:prstClr val="black"/>
                </a:solidFill>
                <a:latin typeface="+mn-lt"/>
                <a:ea typeface="+mn-ea"/>
                <a:cs typeface="+mn-cs"/>
              </a:rPr>
              <a:t>$13,500,000</a:t>
            </a:r>
            <a:endParaRPr lang="en-US" sz="4200" b="1" dirty="0">
              <a:solidFill>
                <a:prstClr val="black"/>
              </a:solidFill>
              <a:latin typeface="+mn-lt"/>
            </a:endParaRPr>
          </a:p>
          <a:p>
            <a:pPr>
              <a:lnSpc>
                <a:spcPct val="120000"/>
              </a:lnSpc>
            </a:pPr>
            <a:r>
              <a:rPr lang="en-US" sz="3800" dirty="0">
                <a:solidFill>
                  <a:prstClr val="black"/>
                </a:solidFill>
                <a:latin typeface="Calibri" panose="020F0502020204030204"/>
              </a:rPr>
              <a:t>Design and construction of improvements to Heritage and Paddock Parks, and associated streetscape to improve pedestrian and vehicular safety.</a:t>
            </a:r>
          </a:p>
          <a:p>
            <a:r>
              <a:rPr lang="en-US" sz="1800" b="1" dirty="0">
                <a:solidFill>
                  <a:prstClr val="black"/>
                </a:solidFill>
                <a:latin typeface="Calibri" panose="020F0502020204030204"/>
              </a:rPr>
              <a:t>			</a:t>
            </a:r>
            <a:endParaRPr lang="en-US" sz="2200" b="1" i="1" dirty="0">
              <a:solidFill>
                <a:prstClr val="black"/>
              </a:solidFill>
            </a:endParaRPr>
          </a:p>
        </p:txBody>
      </p:sp>
      <p:sp>
        <p:nvSpPr>
          <p:cNvPr id="7" name="TextBox 6">
            <a:extLst>
              <a:ext uri="{FF2B5EF4-FFF2-40B4-BE49-F238E27FC236}">
                <a16:creationId xmlns:a16="http://schemas.microsoft.com/office/drawing/2014/main" xmlns="" id="{7C7DEECB-EA59-4BB4-9565-10729D63E9C3}"/>
              </a:ext>
            </a:extLst>
          </p:cNvPr>
          <p:cNvSpPr txBox="1"/>
          <p:nvPr/>
        </p:nvSpPr>
        <p:spPr>
          <a:xfrm>
            <a:off x="5269199" y="5600371"/>
            <a:ext cx="2068579" cy="830997"/>
          </a:xfrm>
          <a:prstGeom prst="rect">
            <a:avLst/>
          </a:prstGeom>
          <a:noFill/>
        </p:spPr>
        <p:txBody>
          <a:bodyPr wrap="square" rtlCol="0">
            <a:spAutoFit/>
          </a:bodyPr>
          <a:lstStyle/>
          <a:p>
            <a:r>
              <a:rPr lang="en-US" sz="1600" b="1" dirty="0">
                <a:solidFill>
                  <a:prstClr val="black"/>
                </a:solidFill>
              </a:rPr>
              <a:t>Fort Worth Botanic Garden Infrastructure Improvements</a:t>
            </a:r>
          </a:p>
        </p:txBody>
      </p:sp>
      <p:cxnSp>
        <p:nvCxnSpPr>
          <p:cNvPr id="9" name="Straight Connector 8">
            <a:extLst>
              <a:ext uri="{FF2B5EF4-FFF2-40B4-BE49-F238E27FC236}">
                <a16:creationId xmlns:a16="http://schemas.microsoft.com/office/drawing/2014/main" xmlns="" id="{929DE388-74F0-4A5A-B6F5-D7748344889A}"/>
              </a:ext>
            </a:extLst>
          </p:cNvPr>
          <p:cNvCxnSpPr>
            <a:cxnSpLocks/>
          </p:cNvCxnSpPr>
          <p:nvPr/>
        </p:nvCxnSpPr>
        <p:spPr>
          <a:xfrm flipV="1">
            <a:off x="6711124" y="4331160"/>
            <a:ext cx="1523318" cy="1368856"/>
          </a:xfrm>
          <a:prstGeom prst="line">
            <a:avLst/>
          </a:prstGeom>
          <a:ln w="19050">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0" name="TextBox 9">
            <a:extLst>
              <a:ext uri="{FF2B5EF4-FFF2-40B4-BE49-F238E27FC236}">
                <a16:creationId xmlns:a16="http://schemas.microsoft.com/office/drawing/2014/main" xmlns="" id="{06312F28-9296-45BE-85DB-13E566EBB8DE}"/>
              </a:ext>
            </a:extLst>
          </p:cNvPr>
          <p:cNvSpPr txBox="1"/>
          <p:nvPr/>
        </p:nvSpPr>
        <p:spPr>
          <a:xfrm>
            <a:off x="9745298" y="2573068"/>
            <a:ext cx="2146848" cy="830997"/>
          </a:xfrm>
          <a:prstGeom prst="rect">
            <a:avLst/>
          </a:prstGeom>
          <a:noFill/>
        </p:spPr>
        <p:txBody>
          <a:bodyPr wrap="square" rtlCol="0">
            <a:spAutoFit/>
          </a:bodyPr>
          <a:lstStyle/>
          <a:p>
            <a:r>
              <a:rPr lang="en-US" sz="1600" b="1" dirty="0">
                <a:solidFill>
                  <a:prstClr val="black"/>
                </a:solidFill>
              </a:rPr>
              <a:t>Heritage and Paddock Parks Renovation and Site Improvements</a:t>
            </a:r>
          </a:p>
        </p:txBody>
      </p:sp>
      <p:cxnSp>
        <p:nvCxnSpPr>
          <p:cNvPr id="11" name="Straight Connector 10">
            <a:extLst>
              <a:ext uri="{FF2B5EF4-FFF2-40B4-BE49-F238E27FC236}">
                <a16:creationId xmlns:a16="http://schemas.microsoft.com/office/drawing/2014/main" xmlns="" id="{0F55C33D-E249-4097-8DCF-A729C12A2543}"/>
              </a:ext>
            </a:extLst>
          </p:cNvPr>
          <p:cNvCxnSpPr>
            <a:cxnSpLocks/>
          </p:cNvCxnSpPr>
          <p:nvPr/>
        </p:nvCxnSpPr>
        <p:spPr>
          <a:xfrm flipV="1">
            <a:off x="8692444" y="3285067"/>
            <a:ext cx="1060766" cy="653940"/>
          </a:xfrm>
          <a:prstGeom prst="line">
            <a:avLst/>
          </a:prstGeom>
          <a:ln w="19050">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4" name="TextBox 13"/>
          <p:cNvSpPr txBox="1"/>
          <p:nvPr/>
        </p:nvSpPr>
        <p:spPr>
          <a:xfrm>
            <a:off x="248355" y="2013183"/>
            <a:ext cx="4380089" cy="1962381"/>
          </a:xfrm>
          <a:prstGeom prst="rect">
            <a:avLst/>
          </a:prstGeom>
          <a:noFill/>
        </p:spPr>
        <p:txBody>
          <a:bodyPr wrap="square" rtlCol="0">
            <a:spAutoFit/>
          </a:bodyPr>
          <a:lstStyle/>
          <a:p>
            <a:r>
              <a:rPr lang="en-US" sz="2000" b="1" dirty="0">
                <a:solidFill>
                  <a:prstClr val="black"/>
                </a:solidFill>
              </a:rPr>
              <a:t>Botanic Garden Infrastructure </a:t>
            </a:r>
          </a:p>
          <a:p>
            <a:r>
              <a:rPr lang="en-US" sz="2000" b="1" dirty="0">
                <a:solidFill>
                  <a:prstClr val="black"/>
                </a:solidFill>
              </a:rPr>
              <a:t>Improvements –  </a:t>
            </a:r>
            <a:r>
              <a:rPr lang="en-US" sz="2000" b="1" i="1" dirty="0"/>
              <a:t>$7,000,000</a:t>
            </a:r>
            <a:endParaRPr lang="en-US" sz="2000" b="1" dirty="0"/>
          </a:p>
          <a:p>
            <a:r>
              <a:rPr lang="en-US" sz="1600" dirty="0">
                <a:solidFill>
                  <a:prstClr val="black"/>
                </a:solidFill>
              </a:rPr>
              <a:t>Development of new facilities; and restoration, </a:t>
            </a:r>
          </a:p>
          <a:p>
            <a:r>
              <a:rPr lang="en-US" sz="1600" dirty="0">
                <a:solidFill>
                  <a:prstClr val="black"/>
                </a:solidFill>
              </a:rPr>
              <a:t>renovation and replacement of existing facilities.</a:t>
            </a:r>
          </a:p>
          <a:p>
            <a:r>
              <a:rPr lang="en-US" sz="2000" b="1" i="1" dirty="0">
                <a:solidFill>
                  <a:prstClr val="black"/>
                </a:solidFill>
                <a:latin typeface="Calibri Light" panose="020F0302020204030204"/>
              </a:rPr>
              <a:t>			</a:t>
            </a:r>
          </a:p>
          <a:p>
            <a:pPr>
              <a:lnSpc>
                <a:spcPct val="150000"/>
              </a:lnSpc>
            </a:pPr>
            <a:r>
              <a:rPr lang="en-US" sz="2000" b="1" i="1" dirty="0">
                <a:solidFill>
                  <a:prstClr val="black"/>
                </a:solidFill>
                <a:latin typeface="Calibri Light" panose="020F0302020204030204"/>
              </a:rPr>
              <a:t>			</a:t>
            </a:r>
            <a:r>
              <a:rPr lang="en-US" b="1" i="1" dirty="0">
                <a:solidFill>
                  <a:prstClr val="black"/>
                </a:solidFill>
                <a:latin typeface="Calibri Light" panose="020F0302020204030204"/>
              </a:rPr>
              <a:t>   </a:t>
            </a:r>
            <a:endParaRPr lang="en-US" b="1" i="1" dirty="0">
              <a:solidFill>
                <a:prstClr val="black"/>
              </a:solidFill>
            </a:endParaRPr>
          </a:p>
        </p:txBody>
      </p:sp>
      <p:sp>
        <p:nvSpPr>
          <p:cNvPr id="3" name="TextBox 2"/>
          <p:cNvSpPr txBox="1"/>
          <p:nvPr/>
        </p:nvSpPr>
        <p:spPr>
          <a:xfrm>
            <a:off x="10219765" y="545910"/>
            <a:ext cx="914400" cy="914400"/>
          </a:xfrm>
          <a:prstGeom prst="rect">
            <a:avLst/>
          </a:prstGeom>
          <a:noFill/>
        </p:spPr>
        <p:txBody>
          <a:bodyPr wrap="square" rtlCol="0">
            <a:spAutoFit/>
          </a:bodyPr>
          <a:lstStyle/>
          <a:p>
            <a:endParaRPr lang="en-US" dirty="0">
              <a:solidFill>
                <a:prstClr val="black"/>
              </a:solidFill>
            </a:endParaRPr>
          </a:p>
        </p:txBody>
      </p:sp>
      <p:sp>
        <p:nvSpPr>
          <p:cNvPr id="6" name="TextBox 5"/>
          <p:cNvSpPr txBox="1"/>
          <p:nvPr/>
        </p:nvSpPr>
        <p:spPr>
          <a:xfrm>
            <a:off x="10006040" y="832513"/>
            <a:ext cx="1128125" cy="369332"/>
          </a:xfrm>
          <a:prstGeom prst="rect">
            <a:avLst/>
          </a:prstGeom>
          <a:noFill/>
        </p:spPr>
        <p:txBody>
          <a:bodyPr wrap="square" rtlCol="0">
            <a:spAutoFit/>
          </a:bodyPr>
          <a:lstStyle/>
          <a:p>
            <a:endParaRPr lang="en-US" dirty="0">
              <a:solidFill>
                <a:prstClr val="black"/>
              </a:solidFill>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3210" y="263128"/>
            <a:ext cx="2138936" cy="2394363"/>
          </a:xfrm>
          <a:prstGeom prst="rect">
            <a:avLst/>
          </a:prstGeom>
        </p:spPr>
      </p:pic>
      <p:cxnSp>
        <p:nvCxnSpPr>
          <p:cNvPr id="15" name="Straight Connector 14">
            <a:extLst>
              <a:ext uri="{FF2B5EF4-FFF2-40B4-BE49-F238E27FC236}">
                <a16:creationId xmlns:a16="http://schemas.microsoft.com/office/drawing/2014/main" xmlns="" id="{8A49EE2A-E9EC-468A-B7A0-0DCD4EED2199}"/>
              </a:ext>
            </a:extLst>
          </p:cNvPr>
          <p:cNvCxnSpPr>
            <a:cxnSpLocks/>
          </p:cNvCxnSpPr>
          <p:nvPr/>
        </p:nvCxnSpPr>
        <p:spPr>
          <a:xfrm flipH="1" flipV="1">
            <a:off x="8771832" y="4228225"/>
            <a:ext cx="1470571" cy="1236465"/>
          </a:xfrm>
          <a:prstGeom prst="line">
            <a:avLst/>
          </a:prstGeom>
          <a:ln w="19050">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7" name="TextBox 16">
            <a:extLst>
              <a:ext uri="{FF2B5EF4-FFF2-40B4-BE49-F238E27FC236}">
                <a16:creationId xmlns:a16="http://schemas.microsoft.com/office/drawing/2014/main" xmlns="" id="{87027DB9-7FA8-4775-8173-AE3858F7D635}"/>
              </a:ext>
            </a:extLst>
          </p:cNvPr>
          <p:cNvSpPr txBox="1"/>
          <p:nvPr/>
        </p:nvSpPr>
        <p:spPr>
          <a:xfrm>
            <a:off x="10174899" y="5340983"/>
            <a:ext cx="1628775" cy="584775"/>
          </a:xfrm>
          <a:prstGeom prst="rect">
            <a:avLst/>
          </a:prstGeom>
          <a:noFill/>
        </p:spPr>
        <p:txBody>
          <a:bodyPr wrap="square" rtlCol="0">
            <a:spAutoFit/>
          </a:bodyPr>
          <a:lstStyle/>
          <a:p>
            <a:r>
              <a:rPr lang="en-US" sz="1600" b="1" dirty="0">
                <a:solidFill>
                  <a:prstClr val="black"/>
                </a:solidFill>
              </a:rPr>
              <a:t>Fort Worth Water Gardens</a:t>
            </a:r>
          </a:p>
        </p:txBody>
      </p:sp>
      <p:sp>
        <p:nvSpPr>
          <p:cNvPr id="4" name="TextBox 3"/>
          <p:cNvSpPr txBox="1"/>
          <p:nvPr/>
        </p:nvSpPr>
        <p:spPr>
          <a:xfrm>
            <a:off x="232950" y="5213370"/>
            <a:ext cx="4637616" cy="1508105"/>
          </a:xfrm>
          <a:prstGeom prst="rect">
            <a:avLst/>
          </a:prstGeom>
          <a:noFill/>
        </p:spPr>
        <p:txBody>
          <a:bodyPr wrap="square" rtlCol="0">
            <a:spAutoFit/>
          </a:bodyPr>
          <a:lstStyle/>
          <a:p>
            <a:pPr lvl="0"/>
            <a:r>
              <a:rPr lang="en-US" sz="2000" b="1" dirty="0">
                <a:solidFill>
                  <a:prstClr val="black"/>
                </a:solidFill>
              </a:rPr>
              <a:t>Fort Worth Water Gardens – </a:t>
            </a:r>
            <a:r>
              <a:rPr lang="en-US" sz="2000" b="1" i="1" dirty="0">
                <a:solidFill>
                  <a:prstClr val="black"/>
                </a:solidFill>
              </a:rPr>
              <a:t>$6,500,000</a:t>
            </a:r>
          </a:p>
          <a:p>
            <a:pPr lvl="0"/>
            <a:r>
              <a:rPr lang="en-US" dirty="0">
                <a:solidFill>
                  <a:prstClr val="black"/>
                </a:solidFill>
              </a:rPr>
              <a:t>Renovation and replacement of degrading infrastructure, which include pump and pipes, paving, lighting, and electrical system</a:t>
            </a:r>
            <a:r>
              <a:rPr lang="en-US" sz="1600" dirty="0">
                <a:solidFill>
                  <a:prstClr val="black"/>
                </a:solidFill>
              </a:rPr>
              <a:t>. </a:t>
            </a:r>
            <a:r>
              <a:rPr lang="en-US" dirty="0">
                <a:solidFill>
                  <a:prstClr val="black"/>
                </a:solidFill>
              </a:rPr>
              <a:t>				</a:t>
            </a:r>
            <a:endParaRPr lang="en-US" sz="2000" b="1" i="1" dirty="0">
              <a:solidFill>
                <a:prstClr val="black"/>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t>21</a:t>
            </a:fld>
            <a:endParaRPr lang="en-US" dirty="0"/>
          </a:p>
        </p:txBody>
      </p:sp>
    </p:spTree>
    <p:extLst>
      <p:ext uri="{BB962C8B-B14F-4D97-AF65-F5344CB8AC3E}">
        <p14:creationId xmlns:p14="http://schemas.microsoft.com/office/powerpoint/2010/main" val="4240110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5C43803-0237-44DA-9734-EAFC87BF53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1722" y="0"/>
            <a:ext cx="6820278" cy="6858000"/>
          </a:xfrm>
          <a:prstGeom prst="rect">
            <a:avLst/>
          </a:prstGeom>
        </p:spPr>
      </p:pic>
      <p:sp>
        <p:nvSpPr>
          <p:cNvPr id="2" name="Title 1"/>
          <p:cNvSpPr>
            <a:spLocks noGrp="1"/>
          </p:cNvSpPr>
          <p:nvPr>
            <p:ph type="title"/>
          </p:nvPr>
        </p:nvSpPr>
        <p:spPr>
          <a:xfrm>
            <a:off x="207563" y="1629885"/>
            <a:ext cx="5989873" cy="948005"/>
          </a:xfrm>
        </p:spPr>
        <p:txBody>
          <a:bodyPr>
            <a:normAutofit/>
          </a:bodyPr>
          <a:lstStyle/>
          <a:p>
            <a:r>
              <a:rPr lang="en-US" sz="3200" b="1" dirty="0"/>
              <a:t>Park and </a:t>
            </a:r>
            <a:r>
              <a:rPr lang="en-US" sz="3200" b="1" dirty="0" smtClean="0"/>
              <a:t>Recreation</a:t>
            </a:r>
            <a:endParaRPr lang="en-US" sz="2400" i="1" dirty="0"/>
          </a:p>
        </p:txBody>
      </p:sp>
      <p:sp>
        <p:nvSpPr>
          <p:cNvPr id="8" name="Title 1">
            <a:extLst>
              <a:ext uri="{FF2B5EF4-FFF2-40B4-BE49-F238E27FC236}">
                <a16:creationId xmlns:a16="http://schemas.microsoft.com/office/drawing/2014/main" xmlns="" id="{AE055D15-E724-4887-B7C8-DDAD815401A1}"/>
              </a:ext>
            </a:extLst>
          </p:cNvPr>
          <p:cNvSpPr txBox="1">
            <a:spLocks/>
          </p:cNvSpPr>
          <p:nvPr/>
        </p:nvSpPr>
        <p:spPr>
          <a:xfrm>
            <a:off x="207563" y="3188527"/>
            <a:ext cx="4386731" cy="2184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i="1" dirty="0">
                <a:solidFill>
                  <a:prstClr val="black"/>
                </a:solidFill>
              </a:rPr>
              <a:t>			</a:t>
            </a:r>
            <a:endParaRPr lang="en-US" sz="2200" b="1" i="1" dirty="0">
              <a:solidFill>
                <a:prstClr val="black"/>
              </a:solidFill>
              <a:latin typeface="Calibri" panose="020F0502020204030204"/>
            </a:endParaRPr>
          </a:p>
        </p:txBody>
      </p:sp>
      <p:sp>
        <p:nvSpPr>
          <p:cNvPr id="9" name="TextBox 8">
            <a:extLst>
              <a:ext uri="{FF2B5EF4-FFF2-40B4-BE49-F238E27FC236}">
                <a16:creationId xmlns:a16="http://schemas.microsoft.com/office/drawing/2014/main" xmlns="" id="{C999DDD7-1028-4484-B20D-438D029E7F22}"/>
              </a:ext>
            </a:extLst>
          </p:cNvPr>
          <p:cNvSpPr txBox="1"/>
          <p:nvPr/>
        </p:nvSpPr>
        <p:spPr>
          <a:xfrm>
            <a:off x="4325531" y="5709850"/>
            <a:ext cx="1769617" cy="338554"/>
          </a:xfrm>
          <a:prstGeom prst="rect">
            <a:avLst/>
          </a:prstGeom>
          <a:noFill/>
        </p:spPr>
        <p:txBody>
          <a:bodyPr wrap="square" rtlCol="0">
            <a:spAutoFit/>
          </a:bodyPr>
          <a:lstStyle/>
          <a:p>
            <a:r>
              <a:rPr lang="en-US" sz="1600" b="1" dirty="0">
                <a:solidFill>
                  <a:prstClr val="black"/>
                </a:solidFill>
              </a:rPr>
              <a:t>Pecan Valley Park </a:t>
            </a:r>
          </a:p>
        </p:txBody>
      </p:sp>
      <p:cxnSp>
        <p:nvCxnSpPr>
          <p:cNvPr id="10" name="Straight Connector 9">
            <a:extLst>
              <a:ext uri="{FF2B5EF4-FFF2-40B4-BE49-F238E27FC236}">
                <a16:creationId xmlns:a16="http://schemas.microsoft.com/office/drawing/2014/main" xmlns="" id="{BED36097-07F5-4803-B8FD-2A7EA8BA5495}"/>
              </a:ext>
            </a:extLst>
          </p:cNvPr>
          <p:cNvCxnSpPr>
            <a:cxnSpLocks/>
          </p:cNvCxnSpPr>
          <p:nvPr/>
        </p:nvCxnSpPr>
        <p:spPr>
          <a:xfrm flipV="1">
            <a:off x="5984996" y="5418853"/>
            <a:ext cx="1217640" cy="405012"/>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1" name="TextBox 10">
            <a:extLst>
              <a:ext uri="{FF2B5EF4-FFF2-40B4-BE49-F238E27FC236}">
                <a16:creationId xmlns:a16="http://schemas.microsoft.com/office/drawing/2014/main" xmlns="" id="{0D8A34CB-1634-4AF4-AF47-A947ED3A7314}"/>
              </a:ext>
            </a:extLst>
          </p:cNvPr>
          <p:cNvSpPr txBox="1"/>
          <p:nvPr/>
        </p:nvSpPr>
        <p:spPr>
          <a:xfrm>
            <a:off x="10186035" y="2122912"/>
            <a:ext cx="1628775" cy="584775"/>
          </a:xfrm>
          <a:prstGeom prst="rect">
            <a:avLst/>
          </a:prstGeom>
          <a:noFill/>
        </p:spPr>
        <p:txBody>
          <a:bodyPr wrap="square" rtlCol="0">
            <a:spAutoFit/>
          </a:bodyPr>
          <a:lstStyle/>
          <a:p>
            <a:r>
              <a:rPr lang="en-US" sz="1600" b="1" dirty="0">
                <a:solidFill>
                  <a:prstClr val="black"/>
                </a:solidFill>
              </a:rPr>
              <a:t>Coventry Hills Park</a:t>
            </a:r>
          </a:p>
        </p:txBody>
      </p:sp>
      <p:cxnSp>
        <p:nvCxnSpPr>
          <p:cNvPr id="12" name="Straight Connector 11">
            <a:extLst>
              <a:ext uri="{FF2B5EF4-FFF2-40B4-BE49-F238E27FC236}">
                <a16:creationId xmlns:a16="http://schemas.microsoft.com/office/drawing/2014/main" xmlns="" id="{366DB56E-48F6-435E-BF6C-83E671435C89}"/>
              </a:ext>
            </a:extLst>
          </p:cNvPr>
          <p:cNvCxnSpPr>
            <a:cxnSpLocks/>
          </p:cNvCxnSpPr>
          <p:nvPr/>
        </p:nvCxnSpPr>
        <p:spPr>
          <a:xfrm>
            <a:off x="9375442" y="2202360"/>
            <a:ext cx="880657" cy="227043"/>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3" name="TextBox 12">
            <a:extLst>
              <a:ext uri="{FF2B5EF4-FFF2-40B4-BE49-F238E27FC236}">
                <a16:creationId xmlns:a16="http://schemas.microsoft.com/office/drawing/2014/main" xmlns="" id="{D9AF8E26-53BE-49E1-AE39-A87F13D45EA4}"/>
              </a:ext>
            </a:extLst>
          </p:cNvPr>
          <p:cNvSpPr txBox="1"/>
          <p:nvPr/>
        </p:nvSpPr>
        <p:spPr>
          <a:xfrm>
            <a:off x="6820871" y="1012924"/>
            <a:ext cx="1628775" cy="338554"/>
          </a:xfrm>
          <a:prstGeom prst="rect">
            <a:avLst/>
          </a:prstGeom>
          <a:noFill/>
        </p:spPr>
        <p:txBody>
          <a:bodyPr wrap="square" rtlCol="0">
            <a:spAutoFit/>
          </a:bodyPr>
          <a:lstStyle/>
          <a:p>
            <a:r>
              <a:rPr lang="en-US" sz="1600" b="1" dirty="0">
                <a:solidFill>
                  <a:prstClr val="black"/>
                </a:solidFill>
              </a:rPr>
              <a:t>Arcadia Park</a:t>
            </a:r>
          </a:p>
        </p:txBody>
      </p:sp>
      <p:cxnSp>
        <p:nvCxnSpPr>
          <p:cNvPr id="14" name="Straight Connector 13">
            <a:extLst>
              <a:ext uri="{FF2B5EF4-FFF2-40B4-BE49-F238E27FC236}">
                <a16:creationId xmlns:a16="http://schemas.microsoft.com/office/drawing/2014/main" xmlns="" id="{99972F5C-D4EC-44D6-98AA-AFE317BC89A8}"/>
              </a:ext>
            </a:extLst>
          </p:cNvPr>
          <p:cNvCxnSpPr>
            <a:cxnSpLocks/>
          </p:cNvCxnSpPr>
          <p:nvPr/>
        </p:nvCxnSpPr>
        <p:spPr>
          <a:xfrm flipH="1" flipV="1">
            <a:off x="7562153" y="1337111"/>
            <a:ext cx="1426620" cy="684991"/>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6" name="TextBox 15">
            <a:extLst>
              <a:ext uri="{FF2B5EF4-FFF2-40B4-BE49-F238E27FC236}">
                <a16:creationId xmlns:a16="http://schemas.microsoft.com/office/drawing/2014/main" xmlns="" id="{4F324DC6-46B9-43B6-8DFE-911A5008206A}"/>
              </a:ext>
            </a:extLst>
          </p:cNvPr>
          <p:cNvSpPr txBox="1"/>
          <p:nvPr/>
        </p:nvSpPr>
        <p:spPr>
          <a:xfrm>
            <a:off x="9991614" y="3139413"/>
            <a:ext cx="1628775" cy="338554"/>
          </a:xfrm>
          <a:prstGeom prst="rect">
            <a:avLst/>
          </a:prstGeom>
          <a:noFill/>
        </p:spPr>
        <p:txBody>
          <a:bodyPr wrap="square" rtlCol="0">
            <a:spAutoFit/>
          </a:bodyPr>
          <a:lstStyle/>
          <a:p>
            <a:r>
              <a:rPr lang="en-US" sz="1600" b="1" dirty="0">
                <a:solidFill>
                  <a:prstClr val="black"/>
                </a:solidFill>
              </a:rPr>
              <a:t>Gateway Park</a:t>
            </a:r>
          </a:p>
        </p:txBody>
      </p:sp>
      <p:cxnSp>
        <p:nvCxnSpPr>
          <p:cNvPr id="17" name="Straight Connector 16">
            <a:extLst>
              <a:ext uri="{FF2B5EF4-FFF2-40B4-BE49-F238E27FC236}">
                <a16:creationId xmlns:a16="http://schemas.microsoft.com/office/drawing/2014/main" xmlns="" id="{C0CA59DC-92E4-422B-8763-90A21C3E11EE}"/>
              </a:ext>
            </a:extLst>
          </p:cNvPr>
          <p:cNvCxnSpPr>
            <a:cxnSpLocks/>
          </p:cNvCxnSpPr>
          <p:nvPr/>
        </p:nvCxnSpPr>
        <p:spPr>
          <a:xfrm flipV="1">
            <a:off x="9375442" y="3429000"/>
            <a:ext cx="644636" cy="464604"/>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xmlns="" id="{513DC2BE-0488-483A-AF31-29CAA80CEC14}"/>
              </a:ext>
            </a:extLst>
          </p:cNvPr>
          <p:cNvCxnSpPr>
            <a:cxnSpLocks/>
          </p:cNvCxnSpPr>
          <p:nvPr/>
        </p:nvCxnSpPr>
        <p:spPr>
          <a:xfrm flipV="1">
            <a:off x="6321246" y="5919401"/>
            <a:ext cx="1357302" cy="392876"/>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21" name="TextBox 20">
            <a:extLst>
              <a:ext uri="{FF2B5EF4-FFF2-40B4-BE49-F238E27FC236}">
                <a16:creationId xmlns:a16="http://schemas.microsoft.com/office/drawing/2014/main" xmlns="" id="{EF3C703A-E443-48AB-8F0A-098A2849730B}"/>
              </a:ext>
            </a:extLst>
          </p:cNvPr>
          <p:cNvSpPr txBox="1"/>
          <p:nvPr/>
        </p:nvSpPr>
        <p:spPr>
          <a:xfrm>
            <a:off x="4789104" y="6143940"/>
            <a:ext cx="1628775" cy="338554"/>
          </a:xfrm>
          <a:prstGeom prst="rect">
            <a:avLst/>
          </a:prstGeom>
          <a:noFill/>
        </p:spPr>
        <p:txBody>
          <a:bodyPr wrap="square" rtlCol="0">
            <a:spAutoFit/>
          </a:bodyPr>
          <a:lstStyle/>
          <a:p>
            <a:r>
              <a:rPr lang="en-US" sz="1600" b="1" dirty="0">
                <a:solidFill>
                  <a:prstClr val="black"/>
                </a:solidFill>
              </a:rPr>
              <a:t>C.P. Hadley Park</a:t>
            </a:r>
          </a:p>
        </p:txBody>
      </p:sp>
      <p:cxnSp>
        <p:nvCxnSpPr>
          <p:cNvPr id="22" name="Straight Connector 21">
            <a:extLst>
              <a:ext uri="{FF2B5EF4-FFF2-40B4-BE49-F238E27FC236}">
                <a16:creationId xmlns:a16="http://schemas.microsoft.com/office/drawing/2014/main" xmlns="" id="{1CBE0563-E19E-4984-9E3F-F25042609D9D}"/>
              </a:ext>
            </a:extLst>
          </p:cNvPr>
          <p:cNvCxnSpPr>
            <a:cxnSpLocks/>
          </p:cNvCxnSpPr>
          <p:nvPr/>
        </p:nvCxnSpPr>
        <p:spPr>
          <a:xfrm>
            <a:off x="8185264" y="5674347"/>
            <a:ext cx="1352885" cy="436168"/>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25" name="TextBox 24">
            <a:extLst>
              <a:ext uri="{FF2B5EF4-FFF2-40B4-BE49-F238E27FC236}">
                <a16:creationId xmlns:a16="http://schemas.microsoft.com/office/drawing/2014/main" xmlns="" id="{D8CB2A29-D18A-45F1-8B3D-A71AFD573412}"/>
              </a:ext>
            </a:extLst>
          </p:cNvPr>
          <p:cNvSpPr txBox="1"/>
          <p:nvPr/>
        </p:nvSpPr>
        <p:spPr>
          <a:xfrm>
            <a:off x="9538149" y="6057122"/>
            <a:ext cx="2148309" cy="584775"/>
          </a:xfrm>
          <a:prstGeom prst="rect">
            <a:avLst/>
          </a:prstGeom>
          <a:noFill/>
        </p:spPr>
        <p:txBody>
          <a:bodyPr wrap="square" rtlCol="0">
            <a:spAutoFit/>
          </a:bodyPr>
          <a:lstStyle/>
          <a:p>
            <a:r>
              <a:rPr lang="en-US" sz="1600" b="1" dirty="0">
                <a:solidFill>
                  <a:prstClr val="black"/>
                </a:solidFill>
              </a:rPr>
              <a:t>Candleridge Park /French Lake Dam</a:t>
            </a:r>
          </a:p>
        </p:txBody>
      </p:sp>
      <p:cxnSp>
        <p:nvCxnSpPr>
          <p:cNvPr id="26" name="Straight Connector 25">
            <a:extLst>
              <a:ext uri="{FF2B5EF4-FFF2-40B4-BE49-F238E27FC236}">
                <a16:creationId xmlns:a16="http://schemas.microsoft.com/office/drawing/2014/main" xmlns="" id="{63AAFEFE-2F5D-48C0-B665-3B98F6C72656}"/>
              </a:ext>
            </a:extLst>
          </p:cNvPr>
          <p:cNvCxnSpPr>
            <a:cxnSpLocks/>
            <a:endCxn id="28" idx="1"/>
          </p:cNvCxnSpPr>
          <p:nvPr/>
        </p:nvCxnSpPr>
        <p:spPr>
          <a:xfrm>
            <a:off x="8775391" y="5242663"/>
            <a:ext cx="1525517" cy="523965"/>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xmlns="" id="{69ADA8F8-EED7-47DA-9616-5DFA905E9D3A}"/>
              </a:ext>
            </a:extLst>
          </p:cNvPr>
          <p:cNvSpPr txBox="1"/>
          <p:nvPr/>
        </p:nvSpPr>
        <p:spPr>
          <a:xfrm>
            <a:off x="10300908" y="5597351"/>
            <a:ext cx="1628775" cy="338554"/>
          </a:xfrm>
          <a:prstGeom prst="rect">
            <a:avLst/>
          </a:prstGeom>
          <a:noFill/>
        </p:spPr>
        <p:txBody>
          <a:bodyPr wrap="square" rtlCol="0">
            <a:spAutoFit/>
          </a:bodyPr>
          <a:lstStyle/>
          <a:p>
            <a:r>
              <a:rPr lang="en-US" sz="1600" b="1" dirty="0">
                <a:solidFill>
                  <a:prstClr val="black"/>
                </a:solidFill>
              </a:rPr>
              <a:t>Greenbriar Park</a:t>
            </a:r>
          </a:p>
        </p:txBody>
      </p:sp>
      <p:cxnSp>
        <p:nvCxnSpPr>
          <p:cNvPr id="29" name="Straight Connector 28">
            <a:extLst>
              <a:ext uri="{FF2B5EF4-FFF2-40B4-BE49-F238E27FC236}">
                <a16:creationId xmlns:a16="http://schemas.microsoft.com/office/drawing/2014/main" xmlns="" id="{7B63BADE-2B3E-41AB-B202-F68F8BB3F7BF}"/>
              </a:ext>
            </a:extLst>
          </p:cNvPr>
          <p:cNvCxnSpPr>
            <a:cxnSpLocks/>
          </p:cNvCxnSpPr>
          <p:nvPr/>
        </p:nvCxnSpPr>
        <p:spPr>
          <a:xfrm>
            <a:off x="5514109" y="4952109"/>
            <a:ext cx="2521527" cy="68636"/>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xmlns="" id="{387ADB8E-86D0-4B34-9670-36C044B80128}"/>
              </a:ext>
            </a:extLst>
          </p:cNvPr>
          <p:cNvSpPr txBox="1"/>
          <p:nvPr/>
        </p:nvSpPr>
        <p:spPr>
          <a:xfrm>
            <a:off x="4466373" y="4813724"/>
            <a:ext cx="1628775" cy="338554"/>
          </a:xfrm>
          <a:prstGeom prst="rect">
            <a:avLst/>
          </a:prstGeom>
          <a:noFill/>
        </p:spPr>
        <p:txBody>
          <a:bodyPr wrap="square" rtlCol="0">
            <a:spAutoFit/>
          </a:bodyPr>
          <a:lstStyle/>
          <a:p>
            <a:r>
              <a:rPr lang="en-US" sz="1600" b="1" dirty="0">
                <a:solidFill>
                  <a:prstClr val="black"/>
                </a:solidFill>
              </a:rPr>
              <a:t>Foster Park</a:t>
            </a:r>
          </a:p>
        </p:txBody>
      </p:sp>
      <p:sp>
        <p:nvSpPr>
          <p:cNvPr id="32" name="TextBox 31">
            <a:extLst>
              <a:ext uri="{FF2B5EF4-FFF2-40B4-BE49-F238E27FC236}">
                <a16:creationId xmlns:a16="http://schemas.microsoft.com/office/drawing/2014/main" xmlns="" id="{F9A89E27-8AC0-438F-8B10-58E50493477E}"/>
              </a:ext>
            </a:extLst>
          </p:cNvPr>
          <p:cNvSpPr txBox="1"/>
          <p:nvPr/>
        </p:nvSpPr>
        <p:spPr>
          <a:xfrm>
            <a:off x="5840772" y="4111267"/>
            <a:ext cx="1628775" cy="338554"/>
          </a:xfrm>
          <a:prstGeom prst="rect">
            <a:avLst/>
          </a:prstGeom>
          <a:noFill/>
        </p:spPr>
        <p:txBody>
          <a:bodyPr wrap="square" rtlCol="0">
            <a:spAutoFit/>
          </a:bodyPr>
          <a:lstStyle/>
          <a:p>
            <a:r>
              <a:rPr lang="en-US" sz="1600" b="1" dirty="0">
                <a:solidFill>
                  <a:prstClr val="black"/>
                </a:solidFill>
              </a:rPr>
              <a:t>Overton Park</a:t>
            </a:r>
          </a:p>
        </p:txBody>
      </p:sp>
      <p:cxnSp>
        <p:nvCxnSpPr>
          <p:cNvPr id="33" name="Straight Connector 32">
            <a:extLst>
              <a:ext uri="{FF2B5EF4-FFF2-40B4-BE49-F238E27FC236}">
                <a16:creationId xmlns:a16="http://schemas.microsoft.com/office/drawing/2014/main" xmlns="" id="{F3ED9F99-9D4D-4F99-85E6-1D582F357DFA}"/>
              </a:ext>
            </a:extLst>
          </p:cNvPr>
          <p:cNvCxnSpPr>
            <a:cxnSpLocks/>
          </p:cNvCxnSpPr>
          <p:nvPr/>
        </p:nvCxnSpPr>
        <p:spPr>
          <a:xfrm>
            <a:off x="7042245" y="4356398"/>
            <a:ext cx="929456" cy="331213"/>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cxnSp>
        <p:nvCxnSpPr>
          <p:cNvPr id="35" name="Straight Connector 34">
            <a:extLst>
              <a:ext uri="{FF2B5EF4-FFF2-40B4-BE49-F238E27FC236}">
                <a16:creationId xmlns:a16="http://schemas.microsoft.com/office/drawing/2014/main" xmlns="" id="{29773A2A-68B5-4236-BF78-EE74A2E60C58}"/>
              </a:ext>
            </a:extLst>
          </p:cNvPr>
          <p:cNvCxnSpPr>
            <a:cxnSpLocks/>
          </p:cNvCxnSpPr>
          <p:nvPr/>
        </p:nvCxnSpPr>
        <p:spPr>
          <a:xfrm>
            <a:off x="6851781" y="3571856"/>
            <a:ext cx="1401943" cy="632768"/>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37" name="TextBox 36">
            <a:extLst>
              <a:ext uri="{FF2B5EF4-FFF2-40B4-BE49-F238E27FC236}">
                <a16:creationId xmlns:a16="http://schemas.microsoft.com/office/drawing/2014/main" xmlns="" id="{C9FC5368-F244-4139-8A5C-3D6A6CCFE95C}"/>
              </a:ext>
            </a:extLst>
          </p:cNvPr>
          <p:cNvSpPr txBox="1"/>
          <p:nvPr/>
        </p:nvSpPr>
        <p:spPr>
          <a:xfrm>
            <a:off x="5728724" y="3303036"/>
            <a:ext cx="1628775" cy="338554"/>
          </a:xfrm>
          <a:prstGeom prst="rect">
            <a:avLst/>
          </a:prstGeom>
          <a:noFill/>
        </p:spPr>
        <p:txBody>
          <a:bodyPr wrap="square" rtlCol="0">
            <a:spAutoFit/>
          </a:bodyPr>
          <a:lstStyle/>
          <a:p>
            <a:r>
              <a:rPr lang="en-US" sz="1600" b="1" dirty="0">
                <a:solidFill>
                  <a:prstClr val="black"/>
                </a:solidFill>
              </a:rPr>
              <a:t>Trinity Park</a:t>
            </a:r>
          </a:p>
        </p:txBody>
      </p:sp>
      <p:sp>
        <p:nvSpPr>
          <p:cNvPr id="27" name="TextBox 26"/>
          <p:cNvSpPr txBox="1"/>
          <p:nvPr/>
        </p:nvSpPr>
        <p:spPr>
          <a:xfrm>
            <a:off x="240258" y="2606504"/>
            <a:ext cx="4354035" cy="1015663"/>
          </a:xfrm>
          <a:prstGeom prst="rect">
            <a:avLst/>
          </a:prstGeom>
          <a:noFill/>
        </p:spPr>
        <p:txBody>
          <a:bodyPr wrap="square" rtlCol="0">
            <a:spAutoFit/>
          </a:bodyPr>
          <a:lstStyle/>
          <a:p>
            <a:r>
              <a:rPr lang="en-US" sz="2000" b="1" dirty="0">
                <a:solidFill>
                  <a:prstClr val="black"/>
                </a:solidFill>
              </a:rPr>
              <a:t>Drainage and Erosion Control, and Pond Dredging Projects –  </a:t>
            </a:r>
            <a:r>
              <a:rPr lang="en-US" sz="2000" b="1" i="1" dirty="0">
                <a:solidFill>
                  <a:prstClr val="black"/>
                </a:solidFill>
              </a:rPr>
              <a:t>$7,150,000</a:t>
            </a:r>
          </a:p>
          <a:p>
            <a:r>
              <a:rPr lang="en-US" sz="2000" b="1" dirty="0">
                <a:solidFill>
                  <a:prstClr val="black"/>
                </a:solidFill>
              </a:rPr>
              <a:t> </a:t>
            </a:r>
          </a:p>
        </p:txBody>
      </p:sp>
      <p:sp>
        <p:nvSpPr>
          <p:cNvPr id="30" name="TextBox 29"/>
          <p:cNvSpPr txBox="1"/>
          <p:nvPr/>
        </p:nvSpPr>
        <p:spPr>
          <a:xfrm>
            <a:off x="231515" y="3240907"/>
            <a:ext cx="4420614" cy="2062103"/>
          </a:xfrm>
          <a:prstGeom prst="rect">
            <a:avLst/>
          </a:prstGeom>
          <a:noFill/>
        </p:spPr>
        <p:txBody>
          <a:bodyPr wrap="square" rtlCol="0">
            <a:spAutoFit/>
          </a:bodyPr>
          <a:lstStyle/>
          <a:p>
            <a:r>
              <a:rPr lang="en-US" dirty="0">
                <a:solidFill>
                  <a:prstClr val="black"/>
                </a:solidFill>
              </a:rPr>
              <a:t>Design and construction of drainage improvements to address erosion, dam restoration, and streambank failures, as well as, dredging of ponds and lakes to increase storm water holding capacity and improve habitat quality for aquatic life.</a:t>
            </a:r>
          </a:p>
          <a:p>
            <a:r>
              <a:rPr lang="en-US" sz="2000" b="1" i="1" dirty="0">
                <a:solidFill>
                  <a:prstClr val="black"/>
                </a:solidFill>
              </a:rPr>
              <a:t>			</a:t>
            </a:r>
          </a:p>
        </p:txBody>
      </p:sp>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22</a:t>
            </a:fld>
            <a:endParaRPr lang="en-US" dirty="0">
              <a:solidFill>
                <a:prstClr val="black">
                  <a:tint val="75000"/>
                </a:prstClr>
              </a:solidFill>
            </a:endParaRPr>
          </a:p>
        </p:txBody>
      </p:sp>
      <p:sp>
        <p:nvSpPr>
          <p:cNvPr id="38" name="TextBox 37">
            <a:extLst>
              <a:ext uri="{FF2B5EF4-FFF2-40B4-BE49-F238E27FC236}">
                <a16:creationId xmlns:a16="http://schemas.microsoft.com/office/drawing/2014/main" xmlns="" id="{02E07282-08F5-4DB2-9600-A5B9043A1536}"/>
              </a:ext>
            </a:extLst>
          </p:cNvPr>
          <p:cNvSpPr txBox="1"/>
          <p:nvPr/>
        </p:nvSpPr>
        <p:spPr>
          <a:xfrm>
            <a:off x="10186035" y="3724327"/>
            <a:ext cx="1628775" cy="584775"/>
          </a:xfrm>
          <a:prstGeom prst="rect">
            <a:avLst/>
          </a:prstGeom>
          <a:noFill/>
        </p:spPr>
        <p:txBody>
          <a:bodyPr wrap="square" rtlCol="0">
            <a:spAutoFit/>
          </a:bodyPr>
          <a:lstStyle/>
          <a:p>
            <a:r>
              <a:rPr lang="en-US" sz="1600" b="1" dirty="0">
                <a:solidFill>
                  <a:prstClr val="black"/>
                </a:solidFill>
              </a:rPr>
              <a:t>Oakland Lake Park</a:t>
            </a:r>
          </a:p>
        </p:txBody>
      </p:sp>
      <p:cxnSp>
        <p:nvCxnSpPr>
          <p:cNvPr id="39" name="Straight Connector 38">
            <a:extLst>
              <a:ext uri="{FF2B5EF4-FFF2-40B4-BE49-F238E27FC236}">
                <a16:creationId xmlns:a16="http://schemas.microsoft.com/office/drawing/2014/main" xmlns="" id="{8E19CDE7-3555-4C51-9D3D-AD4BB6B7705E}"/>
              </a:ext>
            </a:extLst>
          </p:cNvPr>
          <p:cNvCxnSpPr>
            <a:cxnSpLocks/>
            <a:endCxn id="38" idx="1"/>
          </p:cNvCxnSpPr>
          <p:nvPr/>
        </p:nvCxnSpPr>
        <p:spPr>
          <a:xfrm flipV="1">
            <a:off x="9569863" y="4016715"/>
            <a:ext cx="616172" cy="40031"/>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485" y="5123639"/>
            <a:ext cx="2641418" cy="1188638"/>
          </a:xfrm>
          <a:prstGeom prst="rect">
            <a:avLst/>
          </a:prstGeom>
        </p:spPr>
      </p:pic>
    </p:spTree>
    <p:extLst>
      <p:ext uri="{BB962C8B-B14F-4D97-AF65-F5344CB8AC3E}">
        <p14:creationId xmlns:p14="http://schemas.microsoft.com/office/powerpoint/2010/main" val="2574364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86927EF-D75C-40A6-AB8D-652B24F5E3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2" name="Title 1"/>
          <p:cNvSpPr>
            <a:spLocks noGrp="1"/>
          </p:cNvSpPr>
          <p:nvPr>
            <p:ph type="title"/>
          </p:nvPr>
        </p:nvSpPr>
        <p:spPr>
          <a:xfrm>
            <a:off x="195417" y="1334852"/>
            <a:ext cx="5734050" cy="1194319"/>
          </a:xfrm>
        </p:spPr>
        <p:txBody>
          <a:bodyPr>
            <a:normAutofit/>
          </a:bodyPr>
          <a:lstStyle/>
          <a:p>
            <a:r>
              <a:rPr lang="en-US" sz="3200" b="1" dirty="0"/>
              <a:t>Park and </a:t>
            </a:r>
            <a:r>
              <a:rPr lang="en-US" sz="3200" b="1" dirty="0" smtClean="0"/>
              <a:t>Recreation</a:t>
            </a:r>
            <a:endParaRPr lang="en-US" sz="2400" i="1" dirty="0"/>
          </a:p>
        </p:txBody>
      </p:sp>
      <p:sp>
        <p:nvSpPr>
          <p:cNvPr id="8" name="Title 1">
            <a:extLst>
              <a:ext uri="{FF2B5EF4-FFF2-40B4-BE49-F238E27FC236}">
                <a16:creationId xmlns:a16="http://schemas.microsoft.com/office/drawing/2014/main" xmlns="" id="{AE055D15-E724-4887-B7C8-DDAD815401A1}"/>
              </a:ext>
            </a:extLst>
          </p:cNvPr>
          <p:cNvSpPr txBox="1">
            <a:spLocks/>
          </p:cNvSpPr>
          <p:nvPr/>
        </p:nvSpPr>
        <p:spPr>
          <a:xfrm>
            <a:off x="187694" y="2129012"/>
            <a:ext cx="5734050" cy="1951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mn-lt"/>
              </a:rPr>
              <a:t>Meadowbrook Golf Course Renovation </a:t>
            </a:r>
            <a:r>
              <a:rPr lang="en-US" sz="2000" dirty="0">
                <a:latin typeface="+mn-lt"/>
              </a:rPr>
              <a:t>-</a:t>
            </a:r>
            <a:r>
              <a:rPr lang="en-US" sz="2000" b="1" dirty="0">
                <a:latin typeface="+mn-lt"/>
              </a:rPr>
              <a:t> $</a:t>
            </a:r>
            <a:r>
              <a:rPr lang="en-US" sz="2000" b="1" i="1" dirty="0">
                <a:solidFill>
                  <a:prstClr val="black"/>
                </a:solidFill>
                <a:latin typeface="Calibri" panose="020F0502020204030204"/>
                <a:ea typeface="+mn-ea"/>
                <a:cs typeface="+mn-cs"/>
              </a:rPr>
              <a:t>7,000,000</a:t>
            </a:r>
            <a:endParaRPr lang="en-US" sz="2000" b="1" dirty="0">
              <a:latin typeface="+mn-lt"/>
            </a:endParaRPr>
          </a:p>
          <a:p>
            <a:pPr>
              <a:lnSpc>
                <a:spcPts val="1920"/>
              </a:lnSpc>
            </a:pPr>
            <a:r>
              <a:rPr lang="en-US" sz="1800" dirty="0">
                <a:latin typeface="+mn-lt"/>
              </a:rPr>
              <a:t>Design and construction of improvements to upgrade course playability which may include reconfiguring tees, fairways, greens, irrigation, cart trails and other golf course amenities</a:t>
            </a:r>
            <a:r>
              <a:rPr lang="en-US" sz="1600" dirty="0">
                <a:latin typeface="+mn-lt"/>
              </a:rPr>
              <a:t>. </a:t>
            </a:r>
            <a:r>
              <a:rPr lang="en-US" sz="2000" b="1" i="1" dirty="0"/>
              <a:t>				</a:t>
            </a:r>
            <a:endParaRPr lang="en-US" sz="2400" b="1" i="1" dirty="0">
              <a:latin typeface="+mn-lt"/>
            </a:endParaRPr>
          </a:p>
        </p:txBody>
      </p:sp>
      <p:sp>
        <p:nvSpPr>
          <p:cNvPr id="6" name="TextBox 5">
            <a:extLst>
              <a:ext uri="{FF2B5EF4-FFF2-40B4-BE49-F238E27FC236}">
                <a16:creationId xmlns:a16="http://schemas.microsoft.com/office/drawing/2014/main" xmlns="" id="{40FA404D-971A-427A-85A3-4BB59696BA8E}"/>
              </a:ext>
            </a:extLst>
          </p:cNvPr>
          <p:cNvSpPr txBox="1"/>
          <p:nvPr/>
        </p:nvSpPr>
        <p:spPr>
          <a:xfrm>
            <a:off x="9734550" y="4966124"/>
            <a:ext cx="1628775" cy="584775"/>
          </a:xfrm>
          <a:prstGeom prst="rect">
            <a:avLst/>
          </a:prstGeom>
          <a:noFill/>
        </p:spPr>
        <p:txBody>
          <a:bodyPr wrap="square" rtlCol="0">
            <a:spAutoFit/>
          </a:bodyPr>
          <a:lstStyle/>
          <a:p>
            <a:r>
              <a:rPr lang="en-US" sz="1600" b="1" dirty="0"/>
              <a:t>Sycamore Park Improvements</a:t>
            </a:r>
          </a:p>
        </p:txBody>
      </p:sp>
      <p:cxnSp>
        <p:nvCxnSpPr>
          <p:cNvPr id="7" name="Straight Connector 6">
            <a:extLst>
              <a:ext uri="{FF2B5EF4-FFF2-40B4-BE49-F238E27FC236}">
                <a16:creationId xmlns:a16="http://schemas.microsoft.com/office/drawing/2014/main" xmlns="" id="{590E6AC7-C34A-4BDA-AEB9-0FE3E57E11B5}"/>
              </a:ext>
            </a:extLst>
          </p:cNvPr>
          <p:cNvCxnSpPr>
            <a:cxnSpLocks/>
          </p:cNvCxnSpPr>
          <p:nvPr/>
        </p:nvCxnSpPr>
        <p:spPr>
          <a:xfrm flipH="1" flipV="1">
            <a:off x="9132072" y="4333037"/>
            <a:ext cx="683492" cy="734444"/>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xmlns="" id="{3A3C534A-7195-4922-A154-A94BA608482D}"/>
              </a:ext>
            </a:extLst>
          </p:cNvPr>
          <p:cNvSpPr txBox="1"/>
          <p:nvPr/>
        </p:nvSpPr>
        <p:spPr>
          <a:xfrm>
            <a:off x="10405533" y="4299374"/>
            <a:ext cx="1896533" cy="584775"/>
          </a:xfrm>
          <a:prstGeom prst="rect">
            <a:avLst/>
          </a:prstGeom>
          <a:noFill/>
        </p:spPr>
        <p:txBody>
          <a:bodyPr wrap="square" rtlCol="0">
            <a:spAutoFit/>
          </a:bodyPr>
          <a:lstStyle/>
          <a:p>
            <a:r>
              <a:rPr lang="en-US" sz="1600" b="1" dirty="0"/>
              <a:t>Meadowbrook Golf Course Renovation</a:t>
            </a:r>
          </a:p>
        </p:txBody>
      </p:sp>
      <p:cxnSp>
        <p:nvCxnSpPr>
          <p:cNvPr id="10" name="Straight Connector 9">
            <a:extLst>
              <a:ext uri="{FF2B5EF4-FFF2-40B4-BE49-F238E27FC236}">
                <a16:creationId xmlns:a16="http://schemas.microsoft.com/office/drawing/2014/main" xmlns="" id="{B574578F-F756-4A7F-BAC7-D7D1DD81A7AD}"/>
              </a:ext>
            </a:extLst>
          </p:cNvPr>
          <p:cNvCxnSpPr>
            <a:cxnSpLocks/>
          </p:cNvCxnSpPr>
          <p:nvPr/>
        </p:nvCxnSpPr>
        <p:spPr>
          <a:xfrm flipH="1" flipV="1">
            <a:off x="9824482" y="4157240"/>
            <a:ext cx="683492" cy="216006"/>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4" name="TextBox 13"/>
          <p:cNvSpPr txBox="1"/>
          <p:nvPr/>
        </p:nvSpPr>
        <p:spPr>
          <a:xfrm>
            <a:off x="197334" y="3864023"/>
            <a:ext cx="6096284" cy="3508653"/>
          </a:xfrm>
          <a:prstGeom prst="rect">
            <a:avLst/>
          </a:prstGeom>
          <a:noFill/>
        </p:spPr>
        <p:txBody>
          <a:bodyPr wrap="none" rtlCol="0">
            <a:spAutoFit/>
          </a:bodyPr>
          <a:lstStyle/>
          <a:p>
            <a:pPr lvl="0"/>
            <a:r>
              <a:rPr lang="en-US" sz="2000" b="1" dirty="0"/>
              <a:t>Sycamore Park Improvements -</a:t>
            </a:r>
            <a:r>
              <a:rPr lang="en-US" b="1" dirty="0"/>
              <a:t> </a:t>
            </a:r>
            <a:r>
              <a:rPr lang="en-US" sz="2000" b="1" i="1" dirty="0"/>
              <a:t>$2,000,000</a:t>
            </a:r>
          </a:p>
          <a:p>
            <a:r>
              <a:rPr lang="en-US" dirty="0"/>
              <a:t>Design and construction of master planned park </a:t>
            </a:r>
          </a:p>
          <a:p>
            <a:r>
              <a:rPr lang="en-US" dirty="0"/>
              <a:t>improvements including trails</a:t>
            </a:r>
            <a:r>
              <a:rPr lang="en-US" dirty="0" smtClean="0"/>
              <a:t>, picnic </a:t>
            </a:r>
            <a:r>
              <a:rPr lang="en-US" dirty="0"/>
              <a:t>facilities, </a:t>
            </a:r>
            <a:r>
              <a:rPr lang="en-US" dirty="0" smtClean="0"/>
              <a:t>security lighting,</a:t>
            </a:r>
          </a:p>
          <a:p>
            <a:r>
              <a:rPr lang="en-US" dirty="0" smtClean="0"/>
              <a:t>and supporting infrastructure </a:t>
            </a:r>
            <a:r>
              <a:rPr lang="en-US" dirty="0"/>
              <a:t>and equipment.</a:t>
            </a:r>
          </a:p>
          <a:p>
            <a:endParaRPr lang="en-US" dirty="0"/>
          </a:p>
          <a:p>
            <a:r>
              <a:rPr lang="en-US" sz="2000" b="1" dirty="0"/>
              <a:t>Oak Grove Park Improvements </a:t>
            </a:r>
            <a:r>
              <a:rPr lang="en-US" b="1" dirty="0"/>
              <a:t>- </a:t>
            </a:r>
            <a:r>
              <a:rPr lang="en-US" sz="2000" b="1" i="1" dirty="0"/>
              <a:t>$3,000,000 </a:t>
            </a:r>
          </a:p>
          <a:p>
            <a:r>
              <a:rPr lang="en-US" dirty="0"/>
              <a:t>Master Planning, design and construction of park amenities</a:t>
            </a:r>
          </a:p>
          <a:p>
            <a:r>
              <a:rPr lang="en-US" dirty="0"/>
              <a:t>that may include, but not limited </a:t>
            </a:r>
            <a:r>
              <a:rPr lang="en-US" dirty="0" smtClean="0"/>
              <a:t>to, playgrounds, </a:t>
            </a:r>
            <a:r>
              <a:rPr lang="en-US" dirty="0"/>
              <a:t>picnic</a:t>
            </a:r>
          </a:p>
          <a:p>
            <a:r>
              <a:rPr lang="en-US" dirty="0"/>
              <a:t>shelters and site furnishings, walking trails, </a:t>
            </a:r>
            <a:r>
              <a:rPr lang="en-US" dirty="0" smtClean="0"/>
              <a:t>security lighting,</a:t>
            </a:r>
          </a:p>
          <a:p>
            <a:r>
              <a:rPr lang="en-US" dirty="0" smtClean="0"/>
              <a:t>and </a:t>
            </a:r>
            <a:r>
              <a:rPr lang="en-US" dirty="0"/>
              <a:t>supporting </a:t>
            </a:r>
            <a:r>
              <a:rPr lang="en-US" dirty="0" smtClean="0"/>
              <a:t>Infrastructure</a:t>
            </a:r>
            <a:r>
              <a:rPr lang="en-US" dirty="0"/>
              <a:t>.</a:t>
            </a:r>
          </a:p>
          <a:p>
            <a:endParaRPr lang="en-US" dirty="0"/>
          </a:p>
          <a:p>
            <a:r>
              <a:rPr lang="en-US" sz="2000" b="1" i="1" dirty="0"/>
              <a:t>			</a:t>
            </a:r>
          </a:p>
        </p:txBody>
      </p:sp>
      <p:sp>
        <p:nvSpPr>
          <p:cNvPr id="3" name="Slide Number Placeholder 2"/>
          <p:cNvSpPr>
            <a:spLocks noGrp="1"/>
          </p:cNvSpPr>
          <p:nvPr>
            <p:ph type="sldNum" sz="quarter" idx="12"/>
          </p:nvPr>
        </p:nvSpPr>
        <p:spPr/>
        <p:txBody>
          <a:bodyPr/>
          <a:lstStyle/>
          <a:p>
            <a:fld id="{B93A5F3A-C1DE-424A-9F3D-AD4AB00002EA}" type="slidenum">
              <a:rPr lang="en-US" smtClean="0"/>
              <a:t>23</a:t>
            </a:fld>
            <a:endParaRPr lang="en-US" dirty="0"/>
          </a:p>
        </p:txBody>
      </p:sp>
      <p:sp>
        <p:nvSpPr>
          <p:cNvPr id="13" name="TextBox 12">
            <a:extLst>
              <a:ext uri="{FF2B5EF4-FFF2-40B4-BE49-F238E27FC236}">
                <a16:creationId xmlns:a16="http://schemas.microsoft.com/office/drawing/2014/main" xmlns="" id="{5CF36166-A03D-4005-8D9B-A269C87A1377}"/>
              </a:ext>
            </a:extLst>
          </p:cNvPr>
          <p:cNvSpPr txBox="1"/>
          <p:nvPr/>
        </p:nvSpPr>
        <p:spPr>
          <a:xfrm>
            <a:off x="9967964" y="6219825"/>
            <a:ext cx="1628775" cy="584775"/>
          </a:xfrm>
          <a:prstGeom prst="rect">
            <a:avLst/>
          </a:prstGeom>
          <a:noFill/>
        </p:spPr>
        <p:txBody>
          <a:bodyPr wrap="square" rtlCol="0">
            <a:spAutoFit/>
          </a:bodyPr>
          <a:lstStyle/>
          <a:p>
            <a:r>
              <a:rPr lang="en-US" sz="1600" b="1" dirty="0"/>
              <a:t>Oak Grove Park Improvements</a:t>
            </a:r>
          </a:p>
        </p:txBody>
      </p:sp>
      <p:cxnSp>
        <p:nvCxnSpPr>
          <p:cNvPr id="15" name="Straight Connector 14">
            <a:extLst>
              <a:ext uri="{FF2B5EF4-FFF2-40B4-BE49-F238E27FC236}">
                <a16:creationId xmlns:a16="http://schemas.microsoft.com/office/drawing/2014/main" xmlns="" id="{FF873686-71F0-4C7C-9E3F-7A6E181392D1}"/>
              </a:ext>
            </a:extLst>
          </p:cNvPr>
          <p:cNvCxnSpPr>
            <a:cxnSpLocks/>
          </p:cNvCxnSpPr>
          <p:nvPr/>
        </p:nvCxnSpPr>
        <p:spPr>
          <a:xfrm flipH="1" flipV="1">
            <a:off x="9154451" y="5951502"/>
            <a:ext cx="825079" cy="336585"/>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197245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0FB0299-D69D-4D1A-BCD0-BE2C6737F3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618" y="36825"/>
            <a:ext cx="6853382" cy="6853382"/>
          </a:xfrm>
          <a:prstGeom prst="rect">
            <a:avLst/>
          </a:prstGeom>
        </p:spPr>
      </p:pic>
      <p:sp>
        <p:nvSpPr>
          <p:cNvPr id="2" name="Title 1"/>
          <p:cNvSpPr>
            <a:spLocks noGrp="1"/>
          </p:cNvSpPr>
          <p:nvPr>
            <p:ph type="title"/>
          </p:nvPr>
        </p:nvSpPr>
        <p:spPr>
          <a:xfrm>
            <a:off x="231007" y="1441967"/>
            <a:ext cx="5734050" cy="1194319"/>
          </a:xfrm>
        </p:spPr>
        <p:txBody>
          <a:bodyPr>
            <a:normAutofit/>
          </a:bodyPr>
          <a:lstStyle/>
          <a:p>
            <a:r>
              <a:rPr lang="en-US" sz="3200" b="1" dirty="0"/>
              <a:t>Park and </a:t>
            </a:r>
            <a:r>
              <a:rPr lang="en-US" sz="3200" b="1" dirty="0" smtClean="0"/>
              <a:t>Recreation</a:t>
            </a:r>
            <a:endParaRPr lang="en-US" sz="2400" i="1" dirty="0"/>
          </a:p>
        </p:txBody>
      </p:sp>
      <p:sp>
        <p:nvSpPr>
          <p:cNvPr id="8" name="Title 1">
            <a:extLst>
              <a:ext uri="{FF2B5EF4-FFF2-40B4-BE49-F238E27FC236}">
                <a16:creationId xmlns:a16="http://schemas.microsoft.com/office/drawing/2014/main" xmlns="" id="{AE055D15-E724-4887-B7C8-DDAD815401A1}"/>
              </a:ext>
            </a:extLst>
          </p:cNvPr>
          <p:cNvSpPr txBox="1">
            <a:spLocks/>
          </p:cNvSpPr>
          <p:nvPr/>
        </p:nvSpPr>
        <p:spPr>
          <a:xfrm>
            <a:off x="266624" y="4409259"/>
            <a:ext cx="5376155" cy="208951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prstClr val="black"/>
                </a:solidFill>
                <a:latin typeface="+mn-lt"/>
              </a:rPr>
              <a:t>Forest Park Pool Replacement </a:t>
            </a:r>
            <a:r>
              <a:rPr lang="en-US" sz="2400" b="1" dirty="0">
                <a:solidFill>
                  <a:prstClr val="black"/>
                </a:solidFill>
                <a:latin typeface="Calibri" panose="020F0502020204030204"/>
              </a:rPr>
              <a:t>–  </a:t>
            </a:r>
            <a:r>
              <a:rPr lang="en-US" sz="2400" b="1" dirty="0">
                <a:latin typeface="Calibri" panose="020F0502020204030204"/>
              </a:rPr>
              <a:t>$</a:t>
            </a:r>
            <a:r>
              <a:rPr lang="en-US" sz="2400" b="1" i="1" dirty="0">
                <a:latin typeface="Calibri" panose="020F0502020204030204"/>
                <a:ea typeface="+mn-ea"/>
                <a:cs typeface="+mn-cs"/>
              </a:rPr>
              <a:t>11,000,000</a:t>
            </a:r>
            <a:endParaRPr lang="en-US" sz="2400" b="1" dirty="0">
              <a:latin typeface="Calibri" panose="020F0502020204030204"/>
            </a:endParaRPr>
          </a:p>
          <a:p>
            <a:pPr>
              <a:lnSpc>
                <a:spcPct val="110000"/>
              </a:lnSpc>
            </a:pPr>
            <a:r>
              <a:rPr lang="en-US" sz="2100" dirty="0" smtClean="0">
                <a:solidFill>
                  <a:prstClr val="black"/>
                </a:solidFill>
                <a:latin typeface="+mn-lt"/>
              </a:rPr>
              <a:t>Demolition of existing facilities, design </a:t>
            </a:r>
            <a:r>
              <a:rPr lang="en-US" sz="2100" dirty="0">
                <a:solidFill>
                  <a:prstClr val="black"/>
                </a:solidFill>
                <a:latin typeface="+mn-lt"/>
              </a:rPr>
              <a:t>and construction of new </a:t>
            </a:r>
            <a:r>
              <a:rPr lang="en-US" sz="2100" dirty="0" smtClean="0">
                <a:solidFill>
                  <a:prstClr val="black"/>
                </a:solidFill>
                <a:latin typeface="+mn-lt"/>
              </a:rPr>
              <a:t>aquatic and associated amenities, including, but not limited to eight (8) lane, fifty (50) meter lap pool, interactive water play elements with large water slide, changing rooms, renovation and expansion of parking area and associated infrastructure. </a:t>
            </a:r>
            <a:r>
              <a:rPr lang="en-US" sz="2000" b="1" i="1" dirty="0">
                <a:solidFill>
                  <a:prstClr val="black"/>
                </a:solidFill>
                <a:latin typeface="+mn-lt"/>
              </a:rPr>
              <a:t>			</a:t>
            </a:r>
            <a:r>
              <a:rPr lang="en-US" sz="2000" b="1" i="1" dirty="0">
                <a:solidFill>
                  <a:prstClr val="black"/>
                </a:solidFill>
              </a:rPr>
              <a:t>				</a:t>
            </a:r>
            <a:endParaRPr lang="en-US" sz="2000" b="1" i="1" dirty="0">
              <a:solidFill>
                <a:prstClr val="black"/>
              </a:solidFill>
              <a:latin typeface="+mn-lt"/>
            </a:endParaRPr>
          </a:p>
        </p:txBody>
      </p:sp>
      <p:sp>
        <p:nvSpPr>
          <p:cNvPr id="14" name="TextBox 13"/>
          <p:cNvSpPr txBox="1"/>
          <p:nvPr/>
        </p:nvSpPr>
        <p:spPr>
          <a:xfrm>
            <a:off x="274547" y="2439490"/>
            <a:ext cx="5617332" cy="2169825"/>
          </a:xfrm>
          <a:prstGeom prst="rect">
            <a:avLst/>
          </a:prstGeom>
          <a:noFill/>
        </p:spPr>
        <p:txBody>
          <a:bodyPr wrap="square" rtlCol="0">
            <a:spAutoFit/>
          </a:bodyPr>
          <a:lstStyle/>
          <a:p>
            <a:r>
              <a:rPr lang="en-US" sz="2000" b="1" dirty="0">
                <a:solidFill>
                  <a:prstClr val="black"/>
                </a:solidFill>
              </a:rPr>
              <a:t>Stop Six </a:t>
            </a:r>
            <a:r>
              <a:rPr lang="en-US" sz="2000" b="1" dirty="0" smtClean="0">
                <a:solidFill>
                  <a:prstClr val="black"/>
                </a:solidFill>
              </a:rPr>
              <a:t>Aquatic </a:t>
            </a:r>
            <a:r>
              <a:rPr lang="en-US" sz="2000" b="1" dirty="0">
                <a:solidFill>
                  <a:prstClr val="black"/>
                </a:solidFill>
              </a:rPr>
              <a:t>Facility - </a:t>
            </a:r>
            <a:r>
              <a:rPr lang="en-US" sz="2000" b="1" i="1" dirty="0"/>
              <a:t>$8,200,000</a:t>
            </a:r>
            <a:endParaRPr lang="en-US" sz="2000" b="1" dirty="0"/>
          </a:p>
          <a:p>
            <a:pPr>
              <a:lnSpc>
                <a:spcPts val="1920"/>
              </a:lnSpc>
            </a:pPr>
            <a:r>
              <a:rPr lang="en-US" dirty="0">
                <a:solidFill>
                  <a:prstClr val="black"/>
                </a:solidFill>
              </a:rPr>
              <a:t>Design and construction of outdoor </a:t>
            </a:r>
            <a:r>
              <a:rPr lang="en-US" dirty="0" smtClean="0">
                <a:solidFill>
                  <a:prstClr val="black"/>
                </a:solidFill>
              </a:rPr>
              <a:t>aquatic and associated amenities, including, but not limited to eight (8) lane, twenty-five (25) yard lap pool, interactive water play area with large water slide and supporting infrastructure adjacent </a:t>
            </a:r>
            <a:r>
              <a:rPr lang="en-US" dirty="0">
                <a:solidFill>
                  <a:prstClr val="black"/>
                </a:solidFill>
              </a:rPr>
              <a:t>to proposed Stop Six Hub </a:t>
            </a:r>
            <a:r>
              <a:rPr lang="en-US" dirty="0" smtClean="0">
                <a:solidFill>
                  <a:prstClr val="black"/>
                </a:solidFill>
              </a:rPr>
              <a:t>Community Center</a:t>
            </a:r>
            <a:r>
              <a:rPr lang="en-US" sz="1600" dirty="0">
                <a:solidFill>
                  <a:prstClr val="black"/>
                </a:solidFill>
              </a:rPr>
              <a:t>. </a:t>
            </a:r>
            <a:r>
              <a:rPr lang="en-US" sz="2000" b="1" i="1" dirty="0">
                <a:solidFill>
                  <a:prstClr val="black"/>
                </a:solidFill>
              </a:rPr>
              <a:t>			</a:t>
            </a:r>
          </a:p>
          <a:p>
            <a:r>
              <a:rPr lang="en-US" sz="2000" b="1" i="1" dirty="0">
                <a:solidFill>
                  <a:prstClr val="black"/>
                </a:solidFill>
              </a:rPr>
              <a:t>			</a:t>
            </a:r>
          </a:p>
        </p:txBody>
      </p:sp>
      <p:sp>
        <p:nvSpPr>
          <p:cNvPr id="3" name="TextBox 2"/>
          <p:cNvSpPr txBox="1"/>
          <p:nvPr/>
        </p:nvSpPr>
        <p:spPr>
          <a:xfrm>
            <a:off x="5891878" y="5139034"/>
            <a:ext cx="3032369" cy="369332"/>
          </a:xfrm>
          <a:prstGeom prst="rect">
            <a:avLst/>
          </a:prstGeom>
          <a:noFill/>
        </p:spPr>
        <p:txBody>
          <a:bodyPr wrap="none" rtlCol="0">
            <a:spAutoFit/>
          </a:bodyPr>
          <a:lstStyle/>
          <a:p>
            <a:r>
              <a:rPr lang="en-US" b="1" dirty="0"/>
              <a:t>Forest Park Pool Replacement</a:t>
            </a:r>
          </a:p>
        </p:txBody>
      </p:sp>
      <p:cxnSp>
        <p:nvCxnSpPr>
          <p:cNvPr id="6" name="Straight Connector 5"/>
          <p:cNvCxnSpPr>
            <a:cxnSpLocks/>
          </p:cNvCxnSpPr>
          <p:nvPr/>
        </p:nvCxnSpPr>
        <p:spPr>
          <a:xfrm flipV="1">
            <a:off x="7342909" y="4583573"/>
            <a:ext cx="942110" cy="62573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680299" y="3088896"/>
            <a:ext cx="2445478" cy="369332"/>
          </a:xfrm>
          <a:prstGeom prst="rect">
            <a:avLst/>
          </a:prstGeom>
          <a:noFill/>
        </p:spPr>
        <p:txBody>
          <a:bodyPr wrap="none" rtlCol="0">
            <a:spAutoFit/>
          </a:bodyPr>
          <a:lstStyle/>
          <a:p>
            <a:r>
              <a:rPr lang="en-US" b="1" dirty="0">
                <a:solidFill>
                  <a:prstClr val="black"/>
                </a:solidFill>
              </a:rPr>
              <a:t>Stop Six </a:t>
            </a:r>
            <a:r>
              <a:rPr lang="en-US" b="1" dirty="0" smtClean="0">
                <a:solidFill>
                  <a:prstClr val="black"/>
                </a:solidFill>
              </a:rPr>
              <a:t>Aquatic </a:t>
            </a:r>
            <a:r>
              <a:rPr lang="en-US" b="1" dirty="0">
                <a:solidFill>
                  <a:prstClr val="black"/>
                </a:solidFill>
              </a:rPr>
              <a:t>Facility</a:t>
            </a:r>
          </a:p>
        </p:txBody>
      </p:sp>
      <p:cxnSp>
        <p:nvCxnSpPr>
          <p:cNvPr id="13" name="Straight Connector 12"/>
          <p:cNvCxnSpPr>
            <a:cxnSpLocks/>
          </p:cNvCxnSpPr>
          <p:nvPr/>
        </p:nvCxnSpPr>
        <p:spPr>
          <a:xfrm flipV="1">
            <a:off x="9730854" y="3458228"/>
            <a:ext cx="698705" cy="784829"/>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93A5F3A-C1DE-424A-9F3D-AD4AB00002EA}" type="slidenum">
              <a:rPr lang="en-US" smtClean="0"/>
              <a:t>24</a:t>
            </a:fld>
            <a:endParaRPr lang="en-US" dirty="0"/>
          </a:p>
        </p:txBody>
      </p:sp>
    </p:spTree>
    <p:extLst>
      <p:ext uri="{BB962C8B-B14F-4D97-AF65-F5344CB8AC3E}">
        <p14:creationId xmlns:p14="http://schemas.microsoft.com/office/powerpoint/2010/main" val="1918302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ED2243F-D55C-4D71-B5F7-6490AA63BC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2" name="Title 1"/>
          <p:cNvSpPr>
            <a:spLocks noGrp="1"/>
          </p:cNvSpPr>
          <p:nvPr>
            <p:ph type="title"/>
          </p:nvPr>
        </p:nvSpPr>
        <p:spPr>
          <a:xfrm>
            <a:off x="231007" y="1441967"/>
            <a:ext cx="5734050" cy="1194319"/>
          </a:xfrm>
        </p:spPr>
        <p:txBody>
          <a:bodyPr>
            <a:normAutofit/>
          </a:bodyPr>
          <a:lstStyle/>
          <a:p>
            <a:r>
              <a:rPr lang="en-US" sz="3200" b="1" dirty="0" smtClean="0"/>
              <a:t>Park </a:t>
            </a:r>
            <a:r>
              <a:rPr lang="en-US" sz="3200" b="1" dirty="0"/>
              <a:t>and </a:t>
            </a:r>
            <a:r>
              <a:rPr lang="en-US" sz="3200" b="1" dirty="0" smtClean="0"/>
              <a:t>Recreation</a:t>
            </a:r>
            <a:endParaRPr lang="en-US" sz="2400" i="1" dirty="0">
              <a:latin typeface="+mn-lt"/>
            </a:endParaRPr>
          </a:p>
        </p:txBody>
      </p:sp>
      <p:sp>
        <p:nvSpPr>
          <p:cNvPr id="8" name="Title 1">
            <a:extLst>
              <a:ext uri="{FF2B5EF4-FFF2-40B4-BE49-F238E27FC236}">
                <a16:creationId xmlns:a16="http://schemas.microsoft.com/office/drawing/2014/main" xmlns="" id="{AE055D15-E724-4887-B7C8-DDAD815401A1}"/>
              </a:ext>
            </a:extLst>
          </p:cNvPr>
          <p:cNvSpPr txBox="1">
            <a:spLocks/>
          </p:cNvSpPr>
          <p:nvPr/>
        </p:nvSpPr>
        <p:spPr>
          <a:xfrm>
            <a:off x="231007" y="2388653"/>
            <a:ext cx="4871080" cy="16876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en-US" sz="3600" b="1" dirty="0">
                <a:solidFill>
                  <a:prstClr val="black"/>
                </a:solidFill>
                <a:latin typeface="Calibri" panose="020F0502020204030204"/>
              </a:rPr>
              <a:t>Echo Lake Park Improvements - </a:t>
            </a:r>
            <a:r>
              <a:rPr lang="en-US" sz="3600" b="1" i="1" dirty="0">
                <a:solidFill>
                  <a:prstClr val="black"/>
                </a:solidFill>
                <a:latin typeface="Calibri" panose="020F0502020204030204"/>
                <a:ea typeface="+mn-ea"/>
                <a:cs typeface="+mn-cs"/>
              </a:rPr>
              <a:t>$5,000,000</a:t>
            </a:r>
          </a:p>
          <a:p>
            <a:pPr>
              <a:lnSpc>
                <a:spcPct val="120000"/>
              </a:lnSpc>
            </a:pPr>
            <a:r>
              <a:rPr lang="en-US" sz="3300" dirty="0" smtClean="0">
                <a:solidFill>
                  <a:prstClr val="black"/>
                </a:solidFill>
                <a:latin typeface="+mn-lt"/>
              </a:rPr>
              <a:t>Master planning, design, and construction of park amenities, including, but not limited to playgrounds, picnic shelters, site furnishings, walking trails security lighting and athletic fields.</a:t>
            </a:r>
            <a:r>
              <a:rPr lang="en-US" sz="2900" dirty="0" smtClean="0">
                <a:solidFill>
                  <a:prstClr val="black"/>
                </a:solidFill>
                <a:latin typeface="+mn-lt"/>
              </a:rPr>
              <a:t> </a:t>
            </a:r>
            <a:r>
              <a:rPr lang="en-US" sz="2000" b="1" i="1" dirty="0">
                <a:solidFill>
                  <a:prstClr val="black"/>
                </a:solidFill>
              </a:rPr>
              <a:t>						</a:t>
            </a:r>
            <a:endParaRPr lang="en-US" sz="2000" b="1" i="1" dirty="0">
              <a:solidFill>
                <a:prstClr val="black"/>
              </a:solidFill>
              <a:latin typeface="+mn-lt"/>
            </a:endParaRPr>
          </a:p>
        </p:txBody>
      </p:sp>
      <p:sp>
        <p:nvSpPr>
          <p:cNvPr id="14" name="TextBox 13"/>
          <p:cNvSpPr txBox="1"/>
          <p:nvPr/>
        </p:nvSpPr>
        <p:spPr>
          <a:xfrm>
            <a:off x="257298" y="4076321"/>
            <a:ext cx="5152455" cy="1815882"/>
          </a:xfrm>
          <a:prstGeom prst="rect">
            <a:avLst/>
          </a:prstGeom>
          <a:noFill/>
        </p:spPr>
        <p:txBody>
          <a:bodyPr wrap="square" rtlCol="0">
            <a:spAutoFit/>
          </a:bodyPr>
          <a:lstStyle/>
          <a:p>
            <a:r>
              <a:rPr lang="en-US" sz="2000" b="1" dirty="0">
                <a:solidFill>
                  <a:prstClr val="black"/>
                </a:solidFill>
              </a:rPr>
              <a:t>Gateway Park Development - </a:t>
            </a:r>
            <a:r>
              <a:rPr lang="en-US" sz="2000" b="1" i="1" dirty="0">
                <a:solidFill>
                  <a:prstClr val="black"/>
                </a:solidFill>
              </a:rPr>
              <a:t>$8,000,000</a:t>
            </a:r>
            <a:endParaRPr lang="en-US" sz="2000" b="1" dirty="0">
              <a:solidFill>
                <a:prstClr val="black"/>
              </a:solidFill>
            </a:endParaRPr>
          </a:p>
          <a:p>
            <a:r>
              <a:rPr lang="en-US" dirty="0" smtClean="0">
                <a:solidFill>
                  <a:prstClr val="black"/>
                </a:solidFill>
              </a:rPr>
              <a:t>Master plan update, design </a:t>
            </a:r>
            <a:r>
              <a:rPr lang="en-US" dirty="0">
                <a:solidFill>
                  <a:prstClr val="black"/>
                </a:solidFill>
              </a:rPr>
              <a:t>and construction of park </a:t>
            </a:r>
            <a:r>
              <a:rPr lang="en-US" dirty="0" smtClean="0">
                <a:solidFill>
                  <a:prstClr val="black"/>
                </a:solidFill>
              </a:rPr>
              <a:t>amenities, including, but not limited to athletic </a:t>
            </a:r>
            <a:r>
              <a:rPr lang="en-US" dirty="0">
                <a:solidFill>
                  <a:prstClr val="black"/>
                </a:solidFill>
              </a:rPr>
              <a:t>fields, trails, skate park, parking lots, security lighting and supporting </a:t>
            </a:r>
            <a:r>
              <a:rPr lang="en-US" dirty="0" smtClean="0">
                <a:solidFill>
                  <a:prstClr val="black"/>
                </a:solidFill>
              </a:rPr>
              <a:t>infrastructure </a:t>
            </a:r>
            <a:r>
              <a:rPr lang="en-US" dirty="0">
                <a:solidFill>
                  <a:prstClr val="black"/>
                </a:solidFill>
              </a:rPr>
              <a:t>and equipment.</a:t>
            </a:r>
          </a:p>
          <a:p>
            <a:r>
              <a:rPr lang="en-US" sz="2000" b="1" i="1" dirty="0">
                <a:solidFill>
                  <a:prstClr val="black"/>
                </a:solidFill>
              </a:rPr>
              <a:t>			</a:t>
            </a:r>
          </a:p>
        </p:txBody>
      </p:sp>
      <p:sp>
        <p:nvSpPr>
          <p:cNvPr id="3" name="TextBox 2"/>
          <p:cNvSpPr txBox="1"/>
          <p:nvPr/>
        </p:nvSpPr>
        <p:spPr>
          <a:xfrm>
            <a:off x="9989441" y="3081672"/>
            <a:ext cx="1501117" cy="369332"/>
          </a:xfrm>
          <a:prstGeom prst="rect">
            <a:avLst/>
          </a:prstGeom>
          <a:noFill/>
        </p:spPr>
        <p:txBody>
          <a:bodyPr wrap="none" rtlCol="0">
            <a:spAutoFit/>
          </a:bodyPr>
          <a:lstStyle/>
          <a:p>
            <a:r>
              <a:rPr lang="en-US" b="1" dirty="0"/>
              <a:t>Gateway Park</a:t>
            </a:r>
          </a:p>
        </p:txBody>
      </p:sp>
      <p:sp>
        <p:nvSpPr>
          <p:cNvPr id="5" name="TextBox 4"/>
          <p:cNvSpPr txBox="1"/>
          <p:nvPr/>
        </p:nvSpPr>
        <p:spPr>
          <a:xfrm>
            <a:off x="6907185" y="5269649"/>
            <a:ext cx="1599349" cy="369332"/>
          </a:xfrm>
          <a:prstGeom prst="rect">
            <a:avLst/>
          </a:prstGeom>
          <a:noFill/>
        </p:spPr>
        <p:txBody>
          <a:bodyPr wrap="none" rtlCol="0">
            <a:spAutoFit/>
          </a:bodyPr>
          <a:lstStyle/>
          <a:p>
            <a:r>
              <a:rPr lang="en-US" b="1" dirty="0">
                <a:solidFill>
                  <a:prstClr val="black"/>
                </a:solidFill>
              </a:rPr>
              <a:t>Echo Lake Park</a:t>
            </a:r>
            <a:endParaRPr lang="en-US" dirty="0"/>
          </a:p>
        </p:txBody>
      </p:sp>
      <p:cxnSp>
        <p:nvCxnSpPr>
          <p:cNvPr id="7" name="Straight Connector 6"/>
          <p:cNvCxnSpPr/>
          <p:nvPr/>
        </p:nvCxnSpPr>
        <p:spPr>
          <a:xfrm flipV="1">
            <a:off x="8169646" y="4916022"/>
            <a:ext cx="593354" cy="507516"/>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396087" y="3329130"/>
            <a:ext cx="593354" cy="507516"/>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93A5F3A-C1DE-424A-9F3D-AD4AB00002EA}" type="slidenum">
              <a:rPr lang="en-US" smtClean="0"/>
              <a:t>25</a:t>
            </a:fld>
            <a:endParaRPr lang="en-US" dirty="0"/>
          </a:p>
        </p:txBody>
      </p:sp>
    </p:spTree>
    <p:extLst>
      <p:ext uri="{BB962C8B-B14F-4D97-AF65-F5344CB8AC3E}">
        <p14:creationId xmlns:p14="http://schemas.microsoft.com/office/powerpoint/2010/main" val="1352916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05A6484-BA70-4B3C-9BB5-D03B9FB526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618" y="4618"/>
            <a:ext cx="6853382" cy="6853382"/>
          </a:xfrm>
          <a:prstGeom prst="rect">
            <a:avLst/>
          </a:prstGeom>
        </p:spPr>
      </p:pic>
      <p:sp>
        <p:nvSpPr>
          <p:cNvPr id="2" name="Title 1"/>
          <p:cNvSpPr>
            <a:spLocks noGrp="1"/>
          </p:cNvSpPr>
          <p:nvPr>
            <p:ph type="title"/>
          </p:nvPr>
        </p:nvSpPr>
        <p:spPr>
          <a:xfrm>
            <a:off x="275534" y="1412026"/>
            <a:ext cx="5734050" cy="1194319"/>
          </a:xfrm>
        </p:spPr>
        <p:txBody>
          <a:bodyPr>
            <a:normAutofit/>
          </a:bodyPr>
          <a:lstStyle/>
          <a:p>
            <a:r>
              <a:rPr lang="en-US" sz="3200" b="1" dirty="0"/>
              <a:t>Park and </a:t>
            </a:r>
            <a:r>
              <a:rPr lang="en-US" sz="3200" b="1" dirty="0" smtClean="0"/>
              <a:t>Recreation</a:t>
            </a:r>
            <a:endParaRPr lang="en-US" sz="2400" b="1" i="1" dirty="0"/>
          </a:p>
        </p:txBody>
      </p:sp>
      <p:sp>
        <p:nvSpPr>
          <p:cNvPr id="8" name="Title 1">
            <a:extLst>
              <a:ext uri="{FF2B5EF4-FFF2-40B4-BE49-F238E27FC236}">
                <a16:creationId xmlns:a16="http://schemas.microsoft.com/office/drawing/2014/main" xmlns="" id="{AE055D15-E724-4887-B7C8-DDAD815401A1}"/>
              </a:ext>
            </a:extLst>
          </p:cNvPr>
          <p:cNvSpPr txBox="1">
            <a:spLocks/>
          </p:cNvSpPr>
          <p:nvPr/>
        </p:nvSpPr>
        <p:spPr>
          <a:xfrm>
            <a:off x="285781" y="2254986"/>
            <a:ext cx="5283103" cy="20227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en-US" sz="2000" b="1" dirty="0">
                <a:solidFill>
                  <a:prstClr val="black"/>
                </a:solidFill>
                <a:latin typeface="+mn-lt"/>
              </a:rPr>
              <a:t>Neighborhood Park Improvements – </a:t>
            </a:r>
            <a:r>
              <a:rPr lang="en-US" sz="2000" b="1" i="1" dirty="0">
                <a:solidFill>
                  <a:prstClr val="black"/>
                </a:solidFill>
                <a:latin typeface="Calibri" panose="020F0502020204030204"/>
                <a:ea typeface="+mn-ea"/>
                <a:cs typeface="+mn-cs"/>
              </a:rPr>
              <a:t>$5,500,000 </a:t>
            </a:r>
          </a:p>
          <a:p>
            <a:pPr>
              <a:lnSpc>
                <a:spcPts val="1920"/>
              </a:lnSpc>
            </a:pPr>
            <a:r>
              <a:rPr lang="en-US" sz="1800" dirty="0">
                <a:solidFill>
                  <a:prstClr val="black"/>
                </a:solidFill>
                <a:latin typeface="+mn-lt"/>
              </a:rPr>
              <a:t>Master </a:t>
            </a:r>
            <a:r>
              <a:rPr lang="en-US" sz="1800" dirty="0" smtClean="0">
                <a:solidFill>
                  <a:prstClr val="black"/>
                </a:solidFill>
                <a:latin typeface="+mn-lt"/>
              </a:rPr>
              <a:t>planning, design and construction of park amenities associated with </a:t>
            </a:r>
            <a:r>
              <a:rPr lang="en-US" sz="1800" dirty="0">
                <a:solidFill>
                  <a:prstClr val="black"/>
                </a:solidFill>
                <a:latin typeface="+mn-lt"/>
              </a:rPr>
              <a:t>eight (8) neighborhood parks that may include playgrounds, </a:t>
            </a:r>
            <a:r>
              <a:rPr lang="en-US" sz="1800" dirty="0" smtClean="0">
                <a:solidFill>
                  <a:prstClr val="black"/>
                </a:solidFill>
                <a:latin typeface="+mn-lt"/>
              </a:rPr>
              <a:t>picnic shelters</a:t>
            </a:r>
            <a:r>
              <a:rPr lang="en-US" sz="1800" dirty="0">
                <a:solidFill>
                  <a:prstClr val="black"/>
                </a:solidFill>
                <a:latin typeface="+mn-lt"/>
              </a:rPr>
              <a:t>, walking/biking trails, </a:t>
            </a:r>
            <a:r>
              <a:rPr lang="en-US" sz="1800" dirty="0" smtClean="0">
                <a:solidFill>
                  <a:prstClr val="black"/>
                </a:solidFill>
                <a:latin typeface="+mn-lt"/>
              </a:rPr>
              <a:t>security lighting and practice fields</a:t>
            </a:r>
            <a:r>
              <a:rPr lang="en-US" sz="1800" b="1" i="1" dirty="0" smtClean="0">
                <a:solidFill>
                  <a:prstClr val="black"/>
                </a:solidFill>
                <a:latin typeface="+mn-lt"/>
              </a:rPr>
              <a:t>. </a:t>
            </a:r>
            <a:r>
              <a:rPr lang="en-US" sz="2200" b="1" i="1" dirty="0">
                <a:solidFill>
                  <a:prstClr val="black"/>
                </a:solidFill>
                <a:latin typeface="+mn-lt"/>
              </a:rPr>
              <a:t>	</a:t>
            </a:r>
            <a:r>
              <a:rPr lang="en-US" sz="2000" b="1" i="1" dirty="0">
                <a:solidFill>
                  <a:prstClr val="black"/>
                </a:solidFill>
              </a:rPr>
              <a:t>							</a:t>
            </a:r>
            <a:endParaRPr lang="en-US" sz="2200" b="1" i="1" dirty="0">
              <a:solidFill>
                <a:prstClr val="black"/>
              </a:solidFill>
              <a:latin typeface="Calibri" panose="020F0502020204030204"/>
            </a:endParaRPr>
          </a:p>
        </p:txBody>
      </p:sp>
      <p:sp>
        <p:nvSpPr>
          <p:cNvPr id="9" name="TextBox 8">
            <a:extLst>
              <a:ext uri="{FF2B5EF4-FFF2-40B4-BE49-F238E27FC236}">
                <a16:creationId xmlns:a16="http://schemas.microsoft.com/office/drawing/2014/main" xmlns="" id="{0C3B1CA2-A90F-4889-86CF-32D05ED21D62}"/>
              </a:ext>
            </a:extLst>
          </p:cNvPr>
          <p:cNvSpPr txBox="1"/>
          <p:nvPr/>
        </p:nvSpPr>
        <p:spPr>
          <a:xfrm>
            <a:off x="10214149" y="2092070"/>
            <a:ext cx="1628775" cy="646331"/>
          </a:xfrm>
          <a:prstGeom prst="rect">
            <a:avLst/>
          </a:prstGeom>
          <a:noFill/>
        </p:spPr>
        <p:txBody>
          <a:bodyPr wrap="square" rtlCol="0">
            <a:spAutoFit/>
          </a:bodyPr>
          <a:lstStyle/>
          <a:p>
            <a:r>
              <a:rPr lang="en-US" b="1" dirty="0"/>
              <a:t>Coventry Hills Park</a:t>
            </a:r>
          </a:p>
        </p:txBody>
      </p:sp>
      <p:cxnSp>
        <p:nvCxnSpPr>
          <p:cNvPr id="10" name="Straight Connector 9">
            <a:extLst>
              <a:ext uri="{FF2B5EF4-FFF2-40B4-BE49-F238E27FC236}">
                <a16:creationId xmlns:a16="http://schemas.microsoft.com/office/drawing/2014/main" xmlns="" id="{F3C873AF-40D1-4658-BB16-FAFD94CA9E60}"/>
              </a:ext>
            </a:extLst>
          </p:cNvPr>
          <p:cNvCxnSpPr>
            <a:cxnSpLocks/>
          </p:cNvCxnSpPr>
          <p:nvPr/>
        </p:nvCxnSpPr>
        <p:spPr>
          <a:xfrm>
            <a:off x="9408445" y="2254544"/>
            <a:ext cx="880657" cy="227043"/>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1" name="TextBox 10">
            <a:extLst>
              <a:ext uri="{FF2B5EF4-FFF2-40B4-BE49-F238E27FC236}">
                <a16:creationId xmlns:a16="http://schemas.microsoft.com/office/drawing/2014/main" xmlns="" id="{4D44D3E8-FB9B-4CBC-BE94-56F1645C6CAF}"/>
              </a:ext>
            </a:extLst>
          </p:cNvPr>
          <p:cNvSpPr txBox="1"/>
          <p:nvPr/>
        </p:nvSpPr>
        <p:spPr>
          <a:xfrm>
            <a:off x="7076021" y="869830"/>
            <a:ext cx="1628775" cy="646331"/>
          </a:xfrm>
          <a:prstGeom prst="rect">
            <a:avLst/>
          </a:prstGeom>
          <a:noFill/>
        </p:spPr>
        <p:txBody>
          <a:bodyPr wrap="square" rtlCol="0">
            <a:spAutoFit/>
          </a:bodyPr>
          <a:lstStyle/>
          <a:p>
            <a:r>
              <a:rPr lang="en-US" b="1" dirty="0"/>
              <a:t>Timberland Park</a:t>
            </a:r>
          </a:p>
        </p:txBody>
      </p:sp>
      <p:cxnSp>
        <p:nvCxnSpPr>
          <p:cNvPr id="12" name="Straight Connector 11">
            <a:extLst>
              <a:ext uri="{FF2B5EF4-FFF2-40B4-BE49-F238E27FC236}">
                <a16:creationId xmlns:a16="http://schemas.microsoft.com/office/drawing/2014/main" xmlns="" id="{133BD7BD-91A5-469E-95B4-C96814F5D389}"/>
              </a:ext>
            </a:extLst>
          </p:cNvPr>
          <p:cNvCxnSpPr>
            <a:cxnSpLocks/>
          </p:cNvCxnSpPr>
          <p:nvPr/>
        </p:nvCxnSpPr>
        <p:spPr>
          <a:xfrm flipH="1" flipV="1">
            <a:off x="8094133" y="1222840"/>
            <a:ext cx="772776" cy="144143"/>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3" name="TextBox 12">
            <a:extLst>
              <a:ext uri="{FF2B5EF4-FFF2-40B4-BE49-F238E27FC236}">
                <a16:creationId xmlns:a16="http://schemas.microsoft.com/office/drawing/2014/main" xmlns="" id="{97F3830C-4D86-4E9A-9F02-DAEB637A853E}"/>
              </a:ext>
            </a:extLst>
          </p:cNvPr>
          <p:cNvSpPr txBox="1"/>
          <p:nvPr/>
        </p:nvSpPr>
        <p:spPr>
          <a:xfrm>
            <a:off x="9686490" y="2868954"/>
            <a:ext cx="1628775" cy="369332"/>
          </a:xfrm>
          <a:prstGeom prst="rect">
            <a:avLst/>
          </a:prstGeom>
          <a:noFill/>
        </p:spPr>
        <p:txBody>
          <a:bodyPr wrap="square" rtlCol="0">
            <a:spAutoFit/>
          </a:bodyPr>
          <a:lstStyle/>
          <a:p>
            <a:r>
              <a:rPr lang="en-US" b="1" dirty="0"/>
              <a:t>Lebow Park</a:t>
            </a:r>
          </a:p>
        </p:txBody>
      </p:sp>
      <p:cxnSp>
        <p:nvCxnSpPr>
          <p:cNvPr id="14" name="Straight Connector 13">
            <a:extLst>
              <a:ext uri="{FF2B5EF4-FFF2-40B4-BE49-F238E27FC236}">
                <a16:creationId xmlns:a16="http://schemas.microsoft.com/office/drawing/2014/main" xmlns="" id="{5DA6315A-7461-4EF9-8AE7-C7C60EE8BAB0}"/>
              </a:ext>
            </a:extLst>
          </p:cNvPr>
          <p:cNvCxnSpPr>
            <a:cxnSpLocks/>
          </p:cNvCxnSpPr>
          <p:nvPr/>
        </p:nvCxnSpPr>
        <p:spPr>
          <a:xfrm flipV="1">
            <a:off x="8860244" y="3073993"/>
            <a:ext cx="881660" cy="267030"/>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cxnSp>
        <p:nvCxnSpPr>
          <p:cNvPr id="21" name="Straight Connector 20">
            <a:extLst>
              <a:ext uri="{FF2B5EF4-FFF2-40B4-BE49-F238E27FC236}">
                <a16:creationId xmlns:a16="http://schemas.microsoft.com/office/drawing/2014/main" xmlns="" id="{1109B5D1-9AF6-4616-B36D-B485EC1AC4F5}"/>
              </a:ext>
            </a:extLst>
          </p:cNvPr>
          <p:cNvCxnSpPr>
            <a:cxnSpLocks/>
          </p:cNvCxnSpPr>
          <p:nvPr/>
        </p:nvCxnSpPr>
        <p:spPr>
          <a:xfrm flipV="1">
            <a:off x="6572250" y="5191125"/>
            <a:ext cx="1270026" cy="323850"/>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22" name="TextBox 21">
            <a:extLst>
              <a:ext uri="{FF2B5EF4-FFF2-40B4-BE49-F238E27FC236}">
                <a16:creationId xmlns:a16="http://schemas.microsoft.com/office/drawing/2014/main" xmlns="" id="{C03B70A6-1A4B-4E7C-9129-9C9800587D6B}"/>
              </a:ext>
            </a:extLst>
          </p:cNvPr>
          <p:cNvSpPr txBox="1"/>
          <p:nvPr/>
        </p:nvSpPr>
        <p:spPr>
          <a:xfrm>
            <a:off x="5514108" y="5429972"/>
            <a:ext cx="1270513" cy="646331"/>
          </a:xfrm>
          <a:prstGeom prst="rect">
            <a:avLst/>
          </a:prstGeom>
          <a:noFill/>
        </p:spPr>
        <p:txBody>
          <a:bodyPr wrap="square" rtlCol="0">
            <a:spAutoFit/>
          </a:bodyPr>
          <a:lstStyle/>
          <a:p>
            <a:r>
              <a:rPr lang="en-US" b="1" dirty="0"/>
              <a:t>Westhaven Park</a:t>
            </a:r>
          </a:p>
        </p:txBody>
      </p:sp>
      <p:sp>
        <p:nvSpPr>
          <p:cNvPr id="23" name="TextBox 22">
            <a:extLst>
              <a:ext uri="{FF2B5EF4-FFF2-40B4-BE49-F238E27FC236}">
                <a16:creationId xmlns:a16="http://schemas.microsoft.com/office/drawing/2014/main" xmlns="" id="{AB0C46A7-9EA3-42AE-B31D-F32BFEC6ED64}"/>
              </a:ext>
            </a:extLst>
          </p:cNvPr>
          <p:cNvSpPr txBox="1"/>
          <p:nvPr/>
        </p:nvSpPr>
        <p:spPr>
          <a:xfrm>
            <a:off x="10611445" y="3834239"/>
            <a:ext cx="1628775" cy="646331"/>
          </a:xfrm>
          <a:prstGeom prst="rect">
            <a:avLst/>
          </a:prstGeom>
          <a:noFill/>
        </p:spPr>
        <p:txBody>
          <a:bodyPr wrap="square" rtlCol="0">
            <a:spAutoFit/>
          </a:bodyPr>
          <a:lstStyle/>
          <a:p>
            <a:r>
              <a:rPr lang="en-US" b="1" dirty="0"/>
              <a:t>Mosier Valley Park</a:t>
            </a:r>
          </a:p>
        </p:txBody>
      </p:sp>
      <p:cxnSp>
        <p:nvCxnSpPr>
          <p:cNvPr id="24" name="Straight Connector 23">
            <a:extLst>
              <a:ext uri="{FF2B5EF4-FFF2-40B4-BE49-F238E27FC236}">
                <a16:creationId xmlns:a16="http://schemas.microsoft.com/office/drawing/2014/main" xmlns="" id="{22644317-F473-49A8-BE62-EE6C65D7DF07}"/>
              </a:ext>
            </a:extLst>
          </p:cNvPr>
          <p:cNvCxnSpPr>
            <a:cxnSpLocks/>
          </p:cNvCxnSpPr>
          <p:nvPr/>
        </p:nvCxnSpPr>
        <p:spPr>
          <a:xfrm>
            <a:off x="11222182" y="3429000"/>
            <a:ext cx="93083" cy="498626"/>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cxnSp>
        <p:nvCxnSpPr>
          <p:cNvPr id="25" name="Straight Connector 24">
            <a:extLst>
              <a:ext uri="{FF2B5EF4-FFF2-40B4-BE49-F238E27FC236}">
                <a16:creationId xmlns:a16="http://schemas.microsoft.com/office/drawing/2014/main" xmlns="" id="{ADBB9414-6472-47FE-9FF2-BED2BADB23DF}"/>
              </a:ext>
            </a:extLst>
          </p:cNvPr>
          <p:cNvCxnSpPr>
            <a:cxnSpLocks/>
          </p:cNvCxnSpPr>
          <p:nvPr/>
        </p:nvCxnSpPr>
        <p:spPr>
          <a:xfrm flipV="1">
            <a:off x="9510146" y="1222840"/>
            <a:ext cx="807154" cy="288286"/>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26" name="TextBox 25">
            <a:extLst>
              <a:ext uri="{FF2B5EF4-FFF2-40B4-BE49-F238E27FC236}">
                <a16:creationId xmlns:a16="http://schemas.microsoft.com/office/drawing/2014/main" xmlns="" id="{598E0BAB-F738-4586-BFC6-03B2EA37129E}"/>
              </a:ext>
            </a:extLst>
          </p:cNvPr>
          <p:cNvSpPr txBox="1"/>
          <p:nvPr/>
        </p:nvSpPr>
        <p:spPr>
          <a:xfrm>
            <a:off x="10141189" y="1028148"/>
            <a:ext cx="1628775" cy="646331"/>
          </a:xfrm>
          <a:prstGeom prst="rect">
            <a:avLst/>
          </a:prstGeom>
          <a:noFill/>
        </p:spPr>
        <p:txBody>
          <a:bodyPr wrap="square" rtlCol="0">
            <a:spAutoFit/>
          </a:bodyPr>
          <a:lstStyle/>
          <a:p>
            <a:r>
              <a:rPr lang="en-US" b="1" dirty="0"/>
              <a:t>Kingsridge Park</a:t>
            </a:r>
          </a:p>
        </p:txBody>
      </p:sp>
      <p:sp>
        <p:nvSpPr>
          <p:cNvPr id="37" name="TextBox 36">
            <a:extLst>
              <a:ext uri="{FF2B5EF4-FFF2-40B4-BE49-F238E27FC236}">
                <a16:creationId xmlns:a16="http://schemas.microsoft.com/office/drawing/2014/main" xmlns="" id="{4AEB8C36-BF5C-40F9-B3E5-560B8858C1BE}"/>
              </a:ext>
            </a:extLst>
          </p:cNvPr>
          <p:cNvSpPr txBox="1"/>
          <p:nvPr/>
        </p:nvSpPr>
        <p:spPr>
          <a:xfrm>
            <a:off x="5298908" y="2828245"/>
            <a:ext cx="1252152" cy="646331"/>
          </a:xfrm>
          <a:prstGeom prst="rect">
            <a:avLst/>
          </a:prstGeom>
          <a:noFill/>
        </p:spPr>
        <p:txBody>
          <a:bodyPr wrap="square" rtlCol="0">
            <a:spAutoFit/>
          </a:bodyPr>
          <a:lstStyle/>
          <a:p>
            <a:r>
              <a:rPr lang="en-US" b="1" dirty="0"/>
              <a:t>Chuck Silcox Park</a:t>
            </a:r>
          </a:p>
        </p:txBody>
      </p:sp>
      <p:cxnSp>
        <p:nvCxnSpPr>
          <p:cNvPr id="38" name="Straight Connector 37">
            <a:extLst>
              <a:ext uri="{FF2B5EF4-FFF2-40B4-BE49-F238E27FC236}">
                <a16:creationId xmlns:a16="http://schemas.microsoft.com/office/drawing/2014/main" xmlns="" id="{AFB19F33-92DD-45BE-9D95-C40D4AB6C66C}"/>
              </a:ext>
            </a:extLst>
          </p:cNvPr>
          <p:cNvCxnSpPr>
            <a:cxnSpLocks/>
          </p:cNvCxnSpPr>
          <p:nvPr/>
        </p:nvCxnSpPr>
        <p:spPr>
          <a:xfrm>
            <a:off x="5924984" y="3393885"/>
            <a:ext cx="571066" cy="880708"/>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43" name="TextBox 42">
            <a:extLst>
              <a:ext uri="{FF2B5EF4-FFF2-40B4-BE49-F238E27FC236}">
                <a16:creationId xmlns:a16="http://schemas.microsoft.com/office/drawing/2014/main" xmlns="" id="{F1F5F258-B332-4C83-87C2-22C06BBC7AD4}"/>
              </a:ext>
            </a:extLst>
          </p:cNvPr>
          <p:cNvSpPr txBox="1"/>
          <p:nvPr/>
        </p:nvSpPr>
        <p:spPr>
          <a:xfrm>
            <a:off x="10205452" y="5013914"/>
            <a:ext cx="1628775" cy="646331"/>
          </a:xfrm>
          <a:prstGeom prst="rect">
            <a:avLst/>
          </a:prstGeom>
          <a:noFill/>
        </p:spPr>
        <p:txBody>
          <a:bodyPr wrap="square" rtlCol="0">
            <a:spAutoFit/>
          </a:bodyPr>
          <a:lstStyle/>
          <a:p>
            <a:r>
              <a:rPr lang="en-US" b="1" dirty="0"/>
              <a:t>Martin Luther King Park</a:t>
            </a:r>
          </a:p>
        </p:txBody>
      </p:sp>
      <p:cxnSp>
        <p:nvCxnSpPr>
          <p:cNvPr id="44" name="Straight Connector 43">
            <a:extLst>
              <a:ext uri="{FF2B5EF4-FFF2-40B4-BE49-F238E27FC236}">
                <a16:creationId xmlns:a16="http://schemas.microsoft.com/office/drawing/2014/main" xmlns="" id="{A121D93B-38CF-4E23-9C99-5803C11810B9}"/>
              </a:ext>
            </a:extLst>
          </p:cNvPr>
          <p:cNvCxnSpPr>
            <a:cxnSpLocks/>
          </p:cNvCxnSpPr>
          <p:nvPr/>
        </p:nvCxnSpPr>
        <p:spPr>
          <a:xfrm>
            <a:off x="9910417" y="4581236"/>
            <a:ext cx="590460" cy="462843"/>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3" name="Slide Number Placeholder 2"/>
          <p:cNvSpPr>
            <a:spLocks noGrp="1"/>
          </p:cNvSpPr>
          <p:nvPr>
            <p:ph type="sldNum" sz="quarter" idx="12"/>
          </p:nvPr>
        </p:nvSpPr>
        <p:spPr/>
        <p:txBody>
          <a:bodyPr/>
          <a:lstStyle/>
          <a:p>
            <a:fld id="{B93A5F3A-C1DE-424A-9F3D-AD4AB00002EA}" type="slidenum">
              <a:rPr lang="en-US" smtClean="0"/>
              <a:t>26</a:t>
            </a:fld>
            <a:endParaRPr lang="en-US" dirty="0"/>
          </a:p>
        </p:txBody>
      </p:sp>
    </p:spTree>
    <p:extLst>
      <p:ext uri="{BB962C8B-B14F-4D97-AF65-F5344CB8AC3E}">
        <p14:creationId xmlns:p14="http://schemas.microsoft.com/office/powerpoint/2010/main" val="2130028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27">
            <a:extLst>
              <a:ext uri="{FF2B5EF4-FFF2-40B4-BE49-F238E27FC236}">
                <a16:creationId xmlns:a16="http://schemas.microsoft.com/office/drawing/2014/main" xmlns="" id="{10B7B1DC-2565-446E-9AF6-29FFE270C2F1}"/>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330952" y="-13132"/>
            <a:ext cx="6861048" cy="6861048"/>
          </a:xfrm>
        </p:spPr>
      </p:pic>
      <p:sp>
        <p:nvSpPr>
          <p:cNvPr id="8" name="Title 1">
            <a:extLst>
              <a:ext uri="{FF2B5EF4-FFF2-40B4-BE49-F238E27FC236}">
                <a16:creationId xmlns:a16="http://schemas.microsoft.com/office/drawing/2014/main" xmlns="" id="{39A99CF8-9E9D-4ACA-A16E-89169E47F770}"/>
              </a:ext>
            </a:extLst>
          </p:cNvPr>
          <p:cNvSpPr txBox="1">
            <a:spLocks/>
          </p:cNvSpPr>
          <p:nvPr/>
        </p:nvSpPr>
        <p:spPr>
          <a:xfrm>
            <a:off x="286695" y="1521423"/>
            <a:ext cx="5044257" cy="929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prstClr val="black"/>
              </a:solidFill>
            </a:endParaRPr>
          </a:p>
        </p:txBody>
      </p:sp>
      <p:sp>
        <p:nvSpPr>
          <p:cNvPr id="9" name="TextBox 8">
            <a:extLst>
              <a:ext uri="{FF2B5EF4-FFF2-40B4-BE49-F238E27FC236}">
                <a16:creationId xmlns:a16="http://schemas.microsoft.com/office/drawing/2014/main" xmlns="" id="{F6EB29CF-F532-4E76-A8F1-0C129030CC71}"/>
              </a:ext>
            </a:extLst>
          </p:cNvPr>
          <p:cNvSpPr txBox="1"/>
          <p:nvPr/>
        </p:nvSpPr>
        <p:spPr>
          <a:xfrm>
            <a:off x="10141008" y="5594052"/>
            <a:ext cx="1822754" cy="584775"/>
          </a:xfrm>
          <a:prstGeom prst="rect">
            <a:avLst/>
          </a:prstGeom>
          <a:noFill/>
        </p:spPr>
        <p:txBody>
          <a:bodyPr wrap="square" rtlCol="0">
            <a:spAutoFit/>
          </a:bodyPr>
          <a:lstStyle/>
          <a:p>
            <a:r>
              <a:rPr lang="en-US" sz="1600" b="1" dirty="0">
                <a:solidFill>
                  <a:prstClr val="black"/>
                </a:solidFill>
              </a:rPr>
              <a:t>Stop Six Hub Community Center</a:t>
            </a:r>
          </a:p>
        </p:txBody>
      </p:sp>
      <p:cxnSp>
        <p:nvCxnSpPr>
          <p:cNvPr id="10" name="Straight Connector 9">
            <a:extLst>
              <a:ext uri="{FF2B5EF4-FFF2-40B4-BE49-F238E27FC236}">
                <a16:creationId xmlns:a16="http://schemas.microsoft.com/office/drawing/2014/main" xmlns="" id="{81B11A68-7393-4C90-BAEE-D4EBBC7731D1}"/>
              </a:ext>
            </a:extLst>
          </p:cNvPr>
          <p:cNvCxnSpPr>
            <a:cxnSpLocks/>
          </p:cNvCxnSpPr>
          <p:nvPr/>
        </p:nvCxnSpPr>
        <p:spPr>
          <a:xfrm>
            <a:off x="9689726" y="4397924"/>
            <a:ext cx="561751" cy="1109787"/>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270421" y="2520328"/>
            <a:ext cx="5257661" cy="2062103"/>
          </a:xfrm>
          <a:prstGeom prst="rect">
            <a:avLst/>
          </a:prstGeom>
          <a:noFill/>
        </p:spPr>
        <p:txBody>
          <a:bodyPr wrap="square" rtlCol="0">
            <a:spAutoFit/>
          </a:bodyPr>
          <a:lstStyle/>
          <a:p>
            <a:pPr lvl="0"/>
            <a:r>
              <a:rPr lang="en-US" sz="2000" b="1" dirty="0">
                <a:solidFill>
                  <a:prstClr val="black"/>
                </a:solidFill>
              </a:rPr>
              <a:t>Stop Six Hub Community Center </a:t>
            </a:r>
            <a:r>
              <a:rPr lang="en-US" b="1" dirty="0">
                <a:solidFill>
                  <a:prstClr val="black"/>
                </a:solidFill>
              </a:rPr>
              <a:t>–</a:t>
            </a:r>
            <a:r>
              <a:rPr lang="en-US" dirty="0">
                <a:solidFill>
                  <a:prstClr val="black"/>
                </a:solidFill>
              </a:rPr>
              <a:t> </a:t>
            </a:r>
            <a:r>
              <a:rPr lang="en-US" sz="2000" b="1" i="1" dirty="0">
                <a:solidFill>
                  <a:prstClr val="black"/>
                </a:solidFill>
              </a:rPr>
              <a:t>$17,500,000</a:t>
            </a:r>
            <a:endParaRPr lang="en-US" dirty="0">
              <a:solidFill>
                <a:prstClr val="black"/>
              </a:solidFill>
            </a:endParaRPr>
          </a:p>
          <a:p>
            <a:pPr lvl="0"/>
            <a:r>
              <a:rPr lang="en-US" dirty="0">
                <a:solidFill>
                  <a:prstClr val="black"/>
                </a:solidFill>
              </a:rPr>
              <a:t>Design and construction of new 28,000 SF community center to replace existing Martin Luther King, Jr. Community Center.  Community center will include library, gym, and programmed space for social service providers.</a:t>
            </a:r>
          </a:p>
          <a:p>
            <a:r>
              <a:rPr lang="en-US" b="1" dirty="0">
                <a:solidFill>
                  <a:prstClr val="black"/>
                </a:solidFill>
              </a:rPr>
              <a:t>			</a:t>
            </a:r>
            <a:endParaRPr lang="en-US" sz="2000" b="1" i="1" dirty="0">
              <a:solidFill>
                <a:prstClr val="black"/>
              </a:solidFill>
            </a:endParaRPr>
          </a:p>
        </p:txBody>
      </p:sp>
      <p:sp>
        <p:nvSpPr>
          <p:cNvPr id="4" name="TextBox 3"/>
          <p:cNvSpPr txBox="1"/>
          <p:nvPr/>
        </p:nvSpPr>
        <p:spPr>
          <a:xfrm>
            <a:off x="270421" y="4581537"/>
            <a:ext cx="5725026" cy="1538883"/>
          </a:xfrm>
          <a:prstGeom prst="rect">
            <a:avLst/>
          </a:prstGeom>
          <a:noFill/>
        </p:spPr>
        <p:txBody>
          <a:bodyPr wrap="square" rtlCol="0">
            <a:spAutoFit/>
          </a:bodyPr>
          <a:lstStyle/>
          <a:p>
            <a:pPr lvl="0"/>
            <a:r>
              <a:rPr lang="en-US" sz="2000" b="1" dirty="0">
                <a:solidFill>
                  <a:prstClr val="black"/>
                </a:solidFill>
              </a:rPr>
              <a:t>Fire Station Community Center </a:t>
            </a:r>
          </a:p>
          <a:p>
            <a:pPr lvl="0"/>
            <a:r>
              <a:rPr lang="en-US" sz="2000" b="1" dirty="0">
                <a:solidFill>
                  <a:prstClr val="black"/>
                </a:solidFill>
              </a:rPr>
              <a:t>Replacement - </a:t>
            </a:r>
            <a:r>
              <a:rPr lang="en-US" sz="2000" b="1" i="1" dirty="0">
                <a:solidFill>
                  <a:prstClr val="black"/>
                </a:solidFill>
              </a:rPr>
              <a:t>$11,575,000 </a:t>
            </a:r>
          </a:p>
          <a:p>
            <a:pPr lvl="0"/>
            <a:r>
              <a:rPr lang="en-US" dirty="0">
                <a:solidFill>
                  <a:prstClr val="black"/>
                </a:solidFill>
              </a:rPr>
              <a:t>Design and construction of approximately 20,000 SF of facility improvements, including gym, and renovation of 1920’s historical fire station.</a:t>
            </a:r>
            <a:endParaRPr lang="en-US" sz="2000" b="1" i="1" dirty="0">
              <a:solidFill>
                <a:prstClr val="black"/>
              </a:solidFill>
            </a:endParaRPr>
          </a:p>
        </p:txBody>
      </p:sp>
      <p:sp>
        <p:nvSpPr>
          <p:cNvPr id="15" name="TextBox 14">
            <a:extLst>
              <a:ext uri="{FF2B5EF4-FFF2-40B4-BE49-F238E27FC236}">
                <a16:creationId xmlns:a16="http://schemas.microsoft.com/office/drawing/2014/main" xmlns="" id="{F3B52AA6-9770-43EA-81C2-510A83579AA2}"/>
              </a:ext>
            </a:extLst>
          </p:cNvPr>
          <p:cNvSpPr txBox="1"/>
          <p:nvPr/>
        </p:nvSpPr>
        <p:spPr>
          <a:xfrm>
            <a:off x="10028877" y="1873997"/>
            <a:ext cx="1532718" cy="577081"/>
          </a:xfrm>
          <a:prstGeom prst="rect">
            <a:avLst/>
          </a:prstGeom>
          <a:noFill/>
        </p:spPr>
        <p:txBody>
          <a:bodyPr wrap="square" rtlCol="0">
            <a:spAutoFit/>
          </a:bodyPr>
          <a:lstStyle/>
          <a:p>
            <a:r>
              <a:rPr lang="en-US" sz="1050" b="1" dirty="0">
                <a:solidFill>
                  <a:prstClr val="black"/>
                </a:solidFill>
              </a:rPr>
              <a:t>Planned Northwest Community Center </a:t>
            </a:r>
          </a:p>
          <a:p>
            <a:r>
              <a:rPr lang="en-US" sz="1050" b="1" dirty="0">
                <a:solidFill>
                  <a:prstClr val="black"/>
                </a:solidFill>
              </a:rPr>
              <a:t>(2018 Bond)</a:t>
            </a:r>
          </a:p>
        </p:txBody>
      </p:sp>
      <p:cxnSp>
        <p:nvCxnSpPr>
          <p:cNvPr id="16" name="Straight Connector 15">
            <a:extLst>
              <a:ext uri="{FF2B5EF4-FFF2-40B4-BE49-F238E27FC236}">
                <a16:creationId xmlns:a16="http://schemas.microsoft.com/office/drawing/2014/main" xmlns="" id="{3049B84B-EFA4-4FDF-B90C-422622F6B1A3}"/>
              </a:ext>
            </a:extLst>
          </p:cNvPr>
          <p:cNvCxnSpPr>
            <a:cxnSpLocks/>
          </p:cNvCxnSpPr>
          <p:nvPr/>
        </p:nvCxnSpPr>
        <p:spPr>
          <a:xfrm flipV="1">
            <a:off x="8420669" y="2197787"/>
            <a:ext cx="1666498" cy="12044"/>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pic>
        <p:nvPicPr>
          <p:cNvPr id="22" name="Picture 21">
            <a:extLst>
              <a:ext uri="{FF2B5EF4-FFF2-40B4-BE49-F238E27FC236}">
                <a16:creationId xmlns:a16="http://schemas.microsoft.com/office/drawing/2014/main" xmlns="" id="{F044B7B4-5B9B-49FB-A811-DA763E3D98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2951" y="4397924"/>
            <a:ext cx="1705337" cy="1247477"/>
          </a:xfrm>
          <a:prstGeom prst="rect">
            <a:avLst/>
          </a:prstGeom>
        </p:spPr>
      </p:pic>
      <p:sp>
        <p:nvSpPr>
          <p:cNvPr id="6" name="TextBox 5"/>
          <p:cNvSpPr txBox="1"/>
          <p:nvPr/>
        </p:nvSpPr>
        <p:spPr>
          <a:xfrm>
            <a:off x="9642102" y="3126137"/>
            <a:ext cx="1919494" cy="415498"/>
          </a:xfrm>
          <a:prstGeom prst="rect">
            <a:avLst/>
          </a:prstGeom>
          <a:noFill/>
        </p:spPr>
        <p:txBody>
          <a:bodyPr wrap="square" rtlCol="0">
            <a:spAutoFit/>
          </a:bodyPr>
          <a:lstStyle/>
          <a:p>
            <a:r>
              <a:rPr lang="en-US" sz="1050" b="1" dirty="0">
                <a:solidFill>
                  <a:prstClr val="black"/>
                </a:solidFill>
              </a:rPr>
              <a:t>Sycamore CC Renovation</a:t>
            </a:r>
          </a:p>
          <a:p>
            <a:r>
              <a:rPr lang="en-US" sz="1050" b="1" dirty="0">
                <a:solidFill>
                  <a:prstClr val="black"/>
                </a:solidFill>
              </a:rPr>
              <a:t>(2018 Bond)</a:t>
            </a:r>
          </a:p>
        </p:txBody>
      </p:sp>
      <p:cxnSp>
        <p:nvCxnSpPr>
          <p:cNvPr id="23" name="Straight Connector 22">
            <a:extLst>
              <a:ext uri="{FF2B5EF4-FFF2-40B4-BE49-F238E27FC236}">
                <a16:creationId xmlns:a16="http://schemas.microsoft.com/office/drawing/2014/main" xmlns="" id="{3049B84B-EFA4-4FDF-B90C-422622F6B1A3}"/>
              </a:ext>
            </a:extLst>
          </p:cNvPr>
          <p:cNvCxnSpPr>
            <a:cxnSpLocks/>
          </p:cNvCxnSpPr>
          <p:nvPr/>
        </p:nvCxnSpPr>
        <p:spPr>
          <a:xfrm flipV="1">
            <a:off x="9239250" y="3566768"/>
            <a:ext cx="450476" cy="723347"/>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25" name="TextBox 24"/>
          <p:cNvSpPr txBox="1"/>
          <p:nvPr/>
        </p:nvSpPr>
        <p:spPr>
          <a:xfrm>
            <a:off x="5695350" y="3264636"/>
            <a:ext cx="1822100" cy="415498"/>
          </a:xfrm>
          <a:prstGeom prst="rect">
            <a:avLst/>
          </a:prstGeom>
          <a:noFill/>
        </p:spPr>
        <p:txBody>
          <a:bodyPr wrap="square" rtlCol="0">
            <a:spAutoFit/>
          </a:bodyPr>
          <a:lstStyle/>
          <a:p>
            <a:r>
              <a:rPr lang="en-US" sz="1050" b="1" dirty="0">
                <a:solidFill>
                  <a:prstClr val="black"/>
                </a:solidFill>
              </a:rPr>
              <a:t>Diamond Hill CC Replacement (2018 Bond)</a:t>
            </a:r>
          </a:p>
        </p:txBody>
      </p:sp>
      <p:cxnSp>
        <p:nvCxnSpPr>
          <p:cNvPr id="26" name="Straight Connector 25">
            <a:extLst>
              <a:ext uri="{FF2B5EF4-FFF2-40B4-BE49-F238E27FC236}">
                <a16:creationId xmlns:a16="http://schemas.microsoft.com/office/drawing/2014/main" xmlns="" id="{3049B84B-EFA4-4FDF-B90C-422622F6B1A3}"/>
              </a:ext>
            </a:extLst>
          </p:cNvPr>
          <p:cNvCxnSpPr>
            <a:cxnSpLocks/>
          </p:cNvCxnSpPr>
          <p:nvPr/>
        </p:nvCxnSpPr>
        <p:spPr>
          <a:xfrm>
            <a:off x="7460432" y="3566768"/>
            <a:ext cx="834404" cy="159533"/>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cxnSp>
        <p:nvCxnSpPr>
          <p:cNvPr id="29" name="Straight Connector 28">
            <a:extLst>
              <a:ext uri="{FF2B5EF4-FFF2-40B4-BE49-F238E27FC236}">
                <a16:creationId xmlns:a16="http://schemas.microsoft.com/office/drawing/2014/main" xmlns="" id="{3049B84B-EFA4-4FDF-B90C-422622F6B1A3}"/>
              </a:ext>
            </a:extLst>
          </p:cNvPr>
          <p:cNvCxnSpPr>
            <a:cxnSpLocks/>
          </p:cNvCxnSpPr>
          <p:nvPr/>
        </p:nvCxnSpPr>
        <p:spPr>
          <a:xfrm>
            <a:off x="7730105" y="2599308"/>
            <a:ext cx="912132" cy="687489"/>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30" name="TextBox 29"/>
          <p:cNvSpPr txBox="1"/>
          <p:nvPr/>
        </p:nvSpPr>
        <p:spPr>
          <a:xfrm>
            <a:off x="5638931" y="2377089"/>
            <a:ext cx="2294218" cy="253916"/>
          </a:xfrm>
          <a:prstGeom prst="rect">
            <a:avLst/>
          </a:prstGeom>
          <a:noFill/>
        </p:spPr>
        <p:txBody>
          <a:bodyPr wrap="none" rtlCol="0">
            <a:spAutoFit/>
          </a:bodyPr>
          <a:lstStyle/>
          <a:p>
            <a:r>
              <a:rPr lang="en-US" sz="1050" b="1" dirty="0">
                <a:solidFill>
                  <a:prstClr val="black"/>
                </a:solidFill>
              </a:rPr>
              <a:t>Northside CC Renovation (2018 Bond)</a:t>
            </a:r>
          </a:p>
        </p:txBody>
      </p:sp>
      <p:grpSp>
        <p:nvGrpSpPr>
          <p:cNvPr id="13" name="Group 12">
            <a:extLst>
              <a:ext uri="{FF2B5EF4-FFF2-40B4-BE49-F238E27FC236}">
                <a16:creationId xmlns:a16="http://schemas.microsoft.com/office/drawing/2014/main" xmlns="" id="{04EBBDB3-B74D-4B4A-8A1D-AE46CAA6EE39}"/>
              </a:ext>
            </a:extLst>
          </p:cNvPr>
          <p:cNvGrpSpPr/>
          <p:nvPr/>
        </p:nvGrpSpPr>
        <p:grpSpPr>
          <a:xfrm>
            <a:off x="9916747" y="6118006"/>
            <a:ext cx="2275253" cy="741435"/>
            <a:chOff x="9916747" y="6028996"/>
            <a:chExt cx="2275253" cy="741435"/>
          </a:xfrm>
          <a:solidFill>
            <a:schemeClr val="bg1"/>
          </a:solidFill>
        </p:grpSpPr>
        <p:sp>
          <p:nvSpPr>
            <p:cNvPr id="11" name="TextBox 10">
              <a:extLst>
                <a:ext uri="{FF2B5EF4-FFF2-40B4-BE49-F238E27FC236}">
                  <a16:creationId xmlns:a16="http://schemas.microsoft.com/office/drawing/2014/main" xmlns="" id="{617C54FA-556C-4CD3-B227-841B8D8A8D62}"/>
                </a:ext>
              </a:extLst>
            </p:cNvPr>
            <p:cNvSpPr txBox="1"/>
            <p:nvPr/>
          </p:nvSpPr>
          <p:spPr>
            <a:xfrm>
              <a:off x="10148180" y="6493432"/>
              <a:ext cx="2043820" cy="276999"/>
            </a:xfrm>
            <a:prstGeom prst="rect">
              <a:avLst/>
            </a:prstGeom>
            <a:grpFill/>
          </p:spPr>
          <p:txBody>
            <a:bodyPr wrap="square" rtlCol="0">
              <a:spAutoFit/>
            </a:bodyPr>
            <a:lstStyle/>
            <a:p>
              <a:r>
                <a:rPr lang="en-US" sz="1200" dirty="0">
                  <a:solidFill>
                    <a:prstClr val="black"/>
                  </a:solidFill>
                </a:rPr>
                <a:t>Existing Community Centers</a:t>
              </a:r>
            </a:p>
          </p:txBody>
        </p:sp>
        <p:pic>
          <p:nvPicPr>
            <p:cNvPr id="2" name="Picture 1">
              <a:extLst>
                <a:ext uri="{FF2B5EF4-FFF2-40B4-BE49-F238E27FC236}">
                  <a16:creationId xmlns:a16="http://schemas.microsoft.com/office/drawing/2014/main" xmlns="" id="{C1E1BE4C-9B6F-46E1-A77C-0B2A80FA50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6748" y="6509907"/>
              <a:ext cx="224259" cy="244047"/>
            </a:xfrm>
            <a:prstGeom prst="rect">
              <a:avLst/>
            </a:prstGeom>
            <a:grpFill/>
          </p:spPr>
        </p:pic>
        <p:pic>
          <p:nvPicPr>
            <p:cNvPr id="19" name="Picture 18">
              <a:extLst>
                <a:ext uri="{FF2B5EF4-FFF2-40B4-BE49-F238E27FC236}">
                  <a16:creationId xmlns:a16="http://schemas.microsoft.com/office/drawing/2014/main" xmlns="" id="{9DCF5EC2-8126-48EB-A314-87E3176093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16748" y="6297235"/>
              <a:ext cx="224259" cy="217250"/>
            </a:xfrm>
            <a:prstGeom prst="rect">
              <a:avLst/>
            </a:prstGeom>
            <a:grpFill/>
          </p:spPr>
        </p:pic>
        <p:sp>
          <p:nvSpPr>
            <p:cNvPr id="20" name="TextBox 19">
              <a:extLst>
                <a:ext uri="{FF2B5EF4-FFF2-40B4-BE49-F238E27FC236}">
                  <a16:creationId xmlns:a16="http://schemas.microsoft.com/office/drawing/2014/main" xmlns="" id="{8C68C661-71DA-4EDA-AE00-A24D4070FA27}"/>
                </a:ext>
              </a:extLst>
            </p:cNvPr>
            <p:cNvSpPr txBox="1"/>
            <p:nvPr/>
          </p:nvSpPr>
          <p:spPr>
            <a:xfrm>
              <a:off x="10148180" y="6267360"/>
              <a:ext cx="2043820" cy="276999"/>
            </a:xfrm>
            <a:prstGeom prst="rect">
              <a:avLst/>
            </a:prstGeom>
            <a:grpFill/>
          </p:spPr>
          <p:txBody>
            <a:bodyPr wrap="square" rtlCol="0">
              <a:spAutoFit/>
            </a:bodyPr>
            <a:lstStyle/>
            <a:p>
              <a:r>
                <a:rPr lang="en-US" sz="1200" dirty="0">
                  <a:solidFill>
                    <a:prstClr val="black"/>
                  </a:solidFill>
                </a:rPr>
                <a:t>2018 Bond Program Projects</a:t>
              </a:r>
            </a:p>
          </p:txBody>
        </p:sp>
        <p:sp>
          <p:nvSpPr>
            <p:cNvPr id="5" name="Rectangle 4">
              <a:extLst>
                <a:ext uri="{FF2B5EF4-FFF2-40B4-BE49-F238E27FC236}">
                  <a16:creationId xmlns:a16="http://schemas.microsoft.com/office/drawing/2014/main" xmlns="" id="{D082A8E5-6E83-4EDC-90FC-816DAD979B83}"/>
                </a:ext>
              </a:extLst>
            </p:cNvPr>
            <p:cNvSpPr/>
            <p:nvPr/>
          </p:nvSpPr>
          <p:spPr>
            <a:xfrm>
              <a:off x="10149762" y="6028996"/>
              <a:ext cx="1965474" cy="276999"/>
            </a:xfrm>
            <a:prstGeom prst="rect">
              <a:avLst/>
            </a:prstGeom>
            <a:grpFill/>
          </p:spPr>
          <p:txBody>
            <a:bodyPr wrap="none">
              <a:spAutoFit/>
            </a:bodyPr>
            <a:lstStyle/>
            <a:p>
              <a:r>
                <a:rPr lang="en-US" sz="1200" dirty="0">
                  <a:solidFill>
                    <a:prstClr val="black"/>
                  </a:solidFill>
                </a:rPr>
                <a:t>2014 Bond Program Projects</a:t>
              </a:r>
            </a:p>
          </p:txBody>
        </p:sp>
        <p:pic>
          <p:nvPicPr>
            <p:cNvPr id="7" name="Picture 6">
              <a:extLst>
                <a:ext uri="{FF2B5EF4-FFF2-40B4-BE49-F238E27FC236}">
                  <a16:creationId xmlns:a16="http://schemas.microsoft.com/office/drawing/2014/main" xmlns="" id="{7BFED640-F986-411D-9BD1-1167CA7144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16747" y="6041287"/>
              <a:ext cx="236485" cy="245243"/>
            </a:xfrm>
            <a:prstGeom prst="rect">
              <a:avLst/>
            </a:prstGeom>
            <a:grpFill/>
          </p:spPr>
        </p:pic>
      </p:grpSp>
      <p:cxnSp>
        <p:nvCxnSpPr>
          <p:cNvPr id="27" name="Straight Connector 26">
            <a:extLst>
              <a:ext uri="{FF2B5EF4-FFF2-40B4-BE49-F238E27FC236}">
                <a16:creationId xmlns:a16="http://schemas.microsoft.com/office/drawing/2014/main" xmlns="" id="{3049B84B-EFA4-4FDF-B90C-422622F6B1A3}"/>
              </a:ext>
            </a:extLst>
          </p:cNvPr>
          <p:cNvCxnSpPr>
            <a:cxnSpLocks/>
          </p:cNvCxnSpPr>
          <p:nvPr/>
        </p:nvCxnSpPr>
        <p:spPr>
          <a:xfrm>
            <a:off x="6898076" y="4613209"/>
            <a:ext cx="832029" cy="13728"/>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4" name="TextBox 13"/>
          <p:cNvSpPr txBox="1"/>
          <p:nvPr/>
        </p:nvSpPr>
        <p:spPr>
          <a:xfrm>
            <a:off x="5126188" y="4369815"/>
            <a:ext cx="1590500" cy="415498"/>
          </a:xfrm>
          <a:prstGeom prst="rect">
            <a:avLst/>
          </a:prstGeom>
          <a:noFill/>
        </p:spPr>
        <p:txBody>
          <a:bodyPr wrap="none" rtlCol="0">
            <a:spAutoFit/>
          </a:bodyPr>
          <a:lstStyle/>
          <a:p>
            <a:r>
              <a:rPr lang="en-US" sz="1050" b="1" dirty="0">
                <a:solidFill>
                  <a:prstClr val="black"/>
                </a:solidFill>
              </a:rPr>
              <a:t>Como Community Center</a:t>
            </a:r>
          </a:p>
          <a:p>
            <a:r>
              <a:rPr lang="en-US" sz="1050" b="1" dirty="0">
                <a:solidFill>
                  <a:prstClr val="black"/>
                </a:solidFill>
              </a:rPr>
              <a:t>(2014 Bond)</a:t>
            </a:r>
          </a:p>
        </p:txBody>
      </p:sp>
      <p:sp>
        <p:nvSpPr>
          <p:cNvPr id="12" name="Oval 11">
            <a:extLst>
              <a:ext uri="{FF2B5EF4-FFF2-40B4-BE49-F238E27FC236}">
                <a16:creationId xmlns:a16="http://schemas.microsoft.com/office/drawing/2014/main" xmlns="" id="{0C0BC5D9-DE09-45FF-8347-1A64F339DE54}"/>
              </a:ext>
            </a:extLst>
          </p:cNvPr>
          <p:cNvSpPr/>
          <p:nvPr/>
        </p:nvSpPr>
        <p:spPr>
          <a:xfrm>
            <a:off x="9413092" y="4140301"/>
            <a:ext cx="517681" cy="51524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Slide Number Placeholder 20"/>
          <p:cNvSpPr>
            <a:spLocks noGrp="1"/>
          </p:cNvSpPr>
          <p:nvPr>
            <p:ph type="sldNum" sz="quarter" idx="12"/>
          </p:nvPr>
        </p:nvSpPr>
        <p:spPr/>
        <p:txBody>
          <a:bodyPr/>
          <a:lstStyle/>
          <a:p>
            <a:fld id="{B93A5F3A-C1DE-424A-9F3D-AD4AB00002EA}" type="slidenum">
              <a:rPr lang="en-US" smtClean="0">
                <a:solidFill>
                  <a:prstClr val="black">
                    <a:tint val="75000"/>
                  </a:prstClr>
                </a:solidFill>
              </a:rPr>
              <a:pPr/>
              <a:t>27</a:t>
            </a:fld>
            <a:endParaRPr lang="en-US" dirty="0">
              <a:solidFill>
                <a:prstClr val="black">
                  <a:tint val="75000"/>
                </a:prstClr>
              </a:solidFill>
            </a:endParaRPr>
          </a:p>
        </p:txBody>
      </p:sp>
      <p:sp>
        <p:nvSpPr>
          <p:cNvPr id="32" name="TextBox 31">
            <a:extLst>
              <a:ext uri="{FF2B5EF4-FFF2-40B4-BE49-F238E27FC236}">
                <a16:creationId xmlns:a16="http://schemas.microsoft.com/office/drawing/2014/main" xmlns="" id="{343F4FC3-9B83-47E1-867C-1FC147A149B9}"/>
              </a:ext>
            </a:extLst>
          </p:cNvPr>
          <p:cNvSpPr txBox="1"/>
          <p:nvPr/>
        </p:nvSpPr>
        <p:spPr>
          <a:xfrm>
            <a:off x="5831657" y="5507711"/>
            <a:ext cx="1830467" cy="584775"/>
          </a:xfrm>
          <a:prstGeom prst="rect">
            <a:avLst/>
          </a:prstGeom>
          <a:noFill/>
        </p:spPr>
        <p:txBody>
          <a:bodyPr wrap="square" rtlCol="0">
            <a:spAutoFit/>
          </a:bodyPr>
          <a:lstStyle/>
          <a:p>
            <a:r>
              <a:rPr lang="en-US" sz="1600" b="1" dirty="0">
                <a:solidFill>
                  <a:prstClr val="black"/>
                </a:solidFill>
              </a:rPr>
              <a:t>Fire Station Community Center</a:t>
            </a:r>
          </a:p>
        </p:txBody>
      </p:sp>
      <p:cxnSp>
        <p:nvCxnSpPr>
          <p:cNvPr id="33" name="Straight Connector 32">
            <a:extLst>
              <a:ext uri="{FF2B5EF4-FFF2-40B4-BE49-F238E27FC236}">
                <a16:creationId xmlns:a16="http://schemas.microsoft.com/office/drawing/2014/main" xmlns="" id="{08E41B51-756F-4AD7-AB9D-B9CCB231654F}"/>
              </a:ext>
            </a:extLst>
          </p:cNvPr>
          <p:cNvCxnSpPr>
            <a:cxnSpLocks/>
          </p:cNvCxnSpPr>
          <p:nvPr/>
        </p:nvCxnSpPr>
        <p:spPr>
          <a:xfrm flipH="1">
            <a:off x="7171735" y="4513467"/>
            <a:ext cx="1423280" cy="1239590"/>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35" name="Oval 34">
            <a:extLst>
              <a:ext uri="{FF2B5EF4-FFF2-40B4-BE49-F238E27FC236}">
                <a16:creationId xmlns:a16="http://schemas.microsoft.com/office/drawing/2014/main" xmlns="" id="{0B4CDB1C-6418-4683-A250-C25AD7DC36D0}"/>
              </a:ext>
            </a:extLst>
          </p:cNvPr>
          <p:cNvSpPr/>
          <p:nvPr/>
        </p:nvSpPr>
        <p:spPr>
          <a:xfrm>
            <a:off x="8384220" y="4163127"/>
            <a:ext cx="517681" cy="51524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17" name="Rectangle 16"/>
          <p:cNvSpPr/>
          <p:nvPr/>
        </p:nvSpPr>
        <p:spPr>
          <a:xfrm>
            <a:off x="247827" y="1732671"/>
            <a:ext cx="3416448" cy="584775"/>
          </a:xfrm>
          <a:prstGeom prst="rect">
            <a:avLst/>
          </a:prstGeom>
        </p:spPr>
        <p:txBody>
          <a:bodyPr wrap="none">
            <a:spAutoFit/>
          </a:bodyPr>
          <a:lstStyle/>
          <a:p>
            <a:pPr lvl="0"/>
            <a:r>
              <a:rPr lang="en-US" sz="3200" b="1" dirty="0">
                <a:solidFill>
                  <a:prstClr val="black"/>
                </a:solidFill>
                <a:latin typeface="+mj-lt"/>
              </a:rPr>
              <a:t>Park and </a:t>
            </a:r>
            <a:r>
              <a:rPr lang="en-US" sz="3200" b="1" dirty="0" smtClean="0">
                <a:solidFill>
                  <a:prstClr val="black"/>
                </a:solidFill>
                <a:latin typeface="+mj-lt"/>
              </a:rPr>
              <a:t>Recreation</a:t>
            </a:r>
            <a:endParaRPr lang="en-US" sz="3200" b="1" dirty="0">
              <a:solidFill>
                <a:prstClr val="black"/>
              </a:solidFill>
              <a:latin typeface="+mj-lt"/>
            </a:endParaRPr>
          </a:p>
        </p:txBody>
      </p:sp>
    </p:spTree>
    <p:extLst>
      <p:ext uri="{BB962C8B-B14F-4D97-AF65-F5344CB8AC3E}">
        <p14:creationId xmlns:p14="http://schemas.microsoft.com/office/powerpoint/2010/main" val="31097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489" y="1441967"/>
            <a:ext cx="5734050" cy="1194319"/>
          </a:xfrm>
        </p:spPr>
        <p:txBody>
          <a:bodyPr>
            <a:normAutofit/>
          </a:bodyPr>
          <a:lstStyle/>
          <a:p>
            <a:r>
              <a:rPr lang="en-US" sz="3200" b="1" dirty="0"/>
              <a:t>Park and </a:t>
            </a:r>
            <a:r>
              <a:rPr lang="en-US" sz="3200" b="1" dirty="0" smtClean="0"/>
              <a:t>Recreation</a:t>
            </a:r>
            <a:endParaRPr lang="en-US" sz="2400" b="1" i="1" dirty="0"/>
          </a:p>
        </p:txBody>
      </p:sp>
      <p:sp>
        <p:nvSpPr>
          <p:cNvPr id="8" name="Title 1">
            <a:extLst>
              <a:ext uri="{FF2B5EF4-FFF2-40B4-BE49-F238E27FC236}">
                <a16:creationId xmlns:a16="http://schemas.microsoft.com/office/drawing/2014/main" xmlns="" id="{AE055D15-E724-4887-B7C8-DDAD815401A1}"/>
              </a:ext>
            </a:extLst>
          </p:cNvPr>
          <p:cNvSpPr txBox="1">
            <a:spLocks/>
          </p:cNvSpPr>
          <p:nvPr/>
        </p:nvSpPr>
        <p:spPr>
          <a:xfrm>
            <a:off x="228997" y="2523164"/>
            <a:ext cx="5464794" cy="11155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prstClr val="black"/>
                </a:solidFill>
                <a:latin typeface="Calibri" panose="020F0502020204030204"/>
              </a:rPr>
              <a:t>Fort Worth Zoo - </a:t>
            </a:r>
            <a:r>
              <a:rPr lang="en-US" sz="2000" b="1" i="1" dirty="0">
                <a:solidFill>
                  <a:prstClr val="black"/>
                </a:solidFill>
                <a:latin typeface="Calibri" panose="020F0502020204030204"/>
                <a:ea typeface="+mn-ea"/>
                <a:cs typeface="+mn-cs"/>
              </a:rPr>
              <a:t>$3,500,000</a:t>
            </a:r>
            <a:endParaRPr lang="en-US" sz="2000" b="1" dirty="0">
              <a:solidFill>
                <a:prstClr val="black"/>
              </a:solidFill>
              <a:latin typeface="Calibri" panose="020F0502020204030204"/>
            </a:endParaRPr>
          </a:p>
          <a:p>
            <a:r>
              <a:rPr lang="en-US" sz="1800" dirty="0">
                <a:solidFill>
                  <a:prstClr val="black"/>
                </a:solidFill>
                <a:latin typeface="+mn-lt"/>
              </a:rPr>
              <a:t>Design and construction of utility infrastructure to support new zoo facilities.</a:t>
            </a:r>
            <a:r>
              <a:rPr lang="en-US" sz="1800" b="1" i="1" dirty="0">
                <a:solidFill>
                  <a:prstClr val="black"/>
                </a:solidFill>
              </a:rPr>
              <a:t>	</a:t>
            </a:r>
            <a:r>
              <a:rPr lang="en-US" sz="2000" b="1" i="1" dirty="0">
                <a:solidFill>
                  <a:prstClr val="black"/>
                </a:solidFill>
              </a:rPr>
              <a:t>					</a:t>
            </a:r>
            <a:endParaRPr lang="en-US" sz="2000" b="1" i="1" dirty="0">
              <a:solidFill>
                <a:prstClr val="black"/>
              </a:solidFill>
              <a:latin typeface="Calibri" panose="020F0502020204030204"/>
            </a:endParaRPr>
          </a:p>
        </p:txBody>
      </p:sp>
      <p:sp>
        <p:nvSpPr>
          <p:cNvPr id="14" name="TextBox 13"/>
          <p:cNvSpPr txBox="1"/>
          <p:nvPr/>
        </p:nvSpPr>
        <p:spPr>
          <a:xfrm>
            <a:off x="220489" y="3661674"/>
            <a:ext cx="5152455" cy="2400657"/>
          </a:xfrm>
          <a:prstGeom prst="rect">
            <a:avLst/>
          </a:prstGeom>
          <a:noFill/>
        </p:spPr>
        <p:txBody>
          <a:bodyPr wrap="square" rtlCol="0">
            <a:spAutoFit/>
          </a:bodyPr>
          <a:lstStyle/>
          <a:p>
            <a:r>
              <a:rPr lang="en-US" sz="2000" b="1" dirty="0">
                <a:solidFill>
                  <a:prstClr val="black"/>
                </a:solidFill>
              </a:rPr>
              <a:t>Trail Gap Connections - </a:t>
            </a:r>
            <a:r>
              <a:rPr lang="en-US" sz="2000" b="1" i="1" dirty="0">
                <a:solidFill>
                  <a:prstClr val="black"/>
                </a:solidFill>
              </a:rPr>
              <a:t>$5,500,000</a:t>
            </a:r>
            <a:endParaRPr lang="en-US" b="1" dirty="0">
              <a:solidFill>
                <a:prstClr val="black"/>
              </a:solidFill>
            </a:endParaRPr>
          </a:p>
          <a:p>
            <a:r>
              <a:rPr lang="en-US" dirty="0">
                <a:solidFill>
                  <a:prstClr val="black"/>
                </a:solidFill>
              </a:rPr>
              <a:t>Design and construction of trails </a:t>
            </a:r>
            <a:r>
              <a:rPr lang="en-US" b="1" dirty="0">
                <a:solidFill>
                  <a:prstClr val="black"/>
                </a:solidFill>
              </a:rPr>
              <a:t>citywide</a:t>
            </a:r>
            <a:r>
              <a:rPr lang="en-US" dirty="0">
                <a:solidFill>
                  <a:prstClr val="black"/>
                </a:solidFill>
              </a:rPr>
              <a:t> to address gaps between trail sections within the trail system, including locations where city funds can be leveraged through grants and partnerships with other organizations and agencies to create expanded recreational and accessible trail opportunities. </a:t>
            </a:r>
            <a:r>
              <a:rPr lang="en-US" sz="2000" b="1" i="1" dirty="0">
                <a:solidFill>
                  <a:prstClr val="black"/>
                </a:solidFill>
              </a:rPr>
              <a:t>				</a:t>
            </a:r>
          </a:p>
        </p:txBody>
      </p:sp>
      <p:pic>
        <p:nvPicPr>
          <p:cNvPr id="5" name="Picture 4">
            <a:extLst>
              <a:ext uri="{FF2B5EF4-FFF2-40B4-BE49-F238E27FC236}">
                <a16:creationId xmlns:a16="http://schemas.microsoft.com/office/drawing/2014/main" xmlns="" id="{3F2A84D6-DACE-4458-ABFF-8BA0D99049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Slide Number Placeholder 2"/>
          <p:cNvSpPr>
            <a:spLocks noGrp="1"/>
          </p:cNvSpPr>
          <p:nvPr>
            <p:ph type="sldNum" sz="quarter" idx="12"/>
          </p:nvPr>
        </p:nvSpPr>
        <p:spPr/>
        <p:txBody>
          <a:bodyPr/>
          <a:lstStyle/>
          <a:p>
            <a:fld id="{B93A5F3A-C1DE-424A-9F3D-AD4AB00002EA}" type="slidenum">
              <a:rPr lang="en-US" smtClean="0"/>
              <a:t>28</a:t>
            </a:fld>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3805" y="4397833"/>
            <a:ext cx="206093" cy="20609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5645" y="4603926"/>
            <a:ext cx="206093" cy="206093"/>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0845" y="4055286"/>
            <a:ext cx="206093" cy="206093"/>
          </a:xfrm>
          <a:prstGeom prst="rect">
            <a:avLst/>
          </a:prstGeom>
        </p:spPr>
      </p:pic>
      <p:pic>
        <p:nvPicPr>
          <p:cNvPr id="11" name="Picture 10">
            <a:extLst>
              <a:ext uri="{FF2B5EF4-FFF2-40B4-BE49-F238E27FC236}">
                <a16:creationId xmlns:a16="http://schemas.microsoft.com/office/drawing/2014/main" xmlns="" id="{9981B36C-9798-4E0E-8D96-431C8F509D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543" y="6235100"/>
            <a:ext cx="341313" cy="341313"/>
          </a:xfrm>
          <a:prstGeom prst="rect">
            <a:avLst/>
          </a:prstGeom>
        </p:spPr>
      </p:pic>
      <p:pic>
        <p:nvPicPr>
          <p:cNvPr id="12" name="Picture 11">
            <a:extLst>
              <a:ext uri="{FF2B5EF4-FFF2-40B4-BE49-F238E27FC236}">
                <a16:creationId xmlns:a16="http://schemas.microsoft.com/office/drawing/2014/main" xmlns="" id="{478FA43B-74BD-42CC-8EC6-96528372009A}"/>
              </a:ext>
            </a:extLst>
          </p:cNvPr>
          <p:cNvPicPr>
            <a:picLocks noChangeAspect="1"/>
          </p:cNvPicPr>
          <p:nvPr/>
        </p:nvPicPr>
        <p:blipFill>
          <a:blip r:embed="rId6"/>
          <a:stretch>
            <a:fillRect/>
          </a:stretch>
        </p:blipFill>
        <p:spPr>
          <a:xfrm>
            <a:off x="1184929" y="6308987"/>
            <a:ext cx="1595297" cy="233706"/>
          </a:xfrm>
          <a:prstGeom prst="rect">
            <a:avLst/>
          </a:prstGeom>
        </p:spPr>
      </p:pic>
      <p:sp>
        <p:nvSpPr>
          <p:cNvPr id="13" name="TextBox 12">
            <a:extLst>
              <a:ext uri="{FF2B5EF4-FFF2-40B4-BE49-F238E27FC236}">
                <a16:creationId xmlns:a16="http://schemas.microsoft.com/office/drawing/2014/main" xmlns="" id="{6B32AC28-A5AE-4974-AFD4-21AEFBF73A32}"/>
              </a:ext>
            </a:extLst>
          </p:cNvPr>
          <p:cNvSpPr txBox="1"/>
          <p:nvPr/>
        </p:nvSpPr>
        <p:spPr>
          <a:xfrm>
            <a:off x="5622281" y="4961872"/>
            <a:ext cx="2214068" cy="369332"/>
          </a:xfrm>
          <a:prstGeom prst="rect">
            <a:avLst/>
          </a:prstGeom>
          <a:noFill/>
        </p:spPr>
        <p:txBody>
          <a:bodyPr wrap="none" rtlCol="0">
            <a:spAutoFit/>
          </a:bodyPr>
          <a:lstStyle/>
          <a:p>
            <a:r>
              <a:rPr lang="en-US" b="1" dirty="0">
                <a:solidFill>
                  <a:prstClr val="black"/>
                </a:solidFill>
              </a:rPr>
              <a:t>Bomber Spur Phase </a:t>
            </a:r>
            <a:r>
              <a:rPr lang="en-US" sz="1600" b="1" dirty="0">
                <a:solidFill>
                  <a:prstClr val="black"/>
                </a:solidFill>
              </a:rPr>
              <a:t>1</a:t>
            </a:r>
            <a:endParaRPr lang="en-US" sz="1600" dirty="0"/>
          </a:p>
        </p:txBody>
      </p:sp>
      <p:cxnSp>
        <p:nvCxnSpPr>
          <p:cNvPr id="15" name="Straight Connector 14">
            <a:extLst>
              <a:ext uri="{FF2B5EF4-FFF2-40B4-BE49-F238E27FC236}">
                <a16:creationId xmlns:a16="http://schemas.microsoft.com/office/drawing/2014/main" xmlns="" id="{7085104E-B3AA-4CA9-9E31-13B33C132113}"/>
              </a:ext>
            </a:extLst>
          </p:cNvPr>
          <p:cNvCxnSpPr/>
          <p:nvPr/>
        </p:nvCxnSpPr>
        <p:spPr>
          <a:xfrm flipV="1">
            <a:off x="6884742" y="4608245"/>
            <a:ext cx="593354" cy="507516"/>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6534DCA1-034D-447C-B8F3-5C2E045D8D34}"/>
              </a:ext>
            </a:extLst>
          </p:cNvPr>
          <p:cNvSpPr txBox="1"/>
          <p:nvPr/>
        </p:nvSpPr>
        <p:spPr>
          <a:xfrm>
            <a:off x="8411738" y="5195530"/>
            <a:ext cx="3139449" cy="369332"/>
          </a:xfrm>
          <a:prstGeom prst="rect">
            <a:avLst/>
          </a:prstGeom>
          <a:noFill/>
        </p:spPr>
        <p:txBody>
          <a:bodyPr wrap="none" rtlCol="0">
            <a:spAutoFit/>
          </a:bodyPr>
          <a:lstStyle/>
          <a:p>
            <a:r>
              <a:rPr lang="en-US" b="1" dirty="0">
                <a:solidFill>
                  <a:prstClr val="black"/>
                </a:solidFill>
              </a:rPr>
              <a:t>Mistletoe Bridge to Forest Park</a:t>
            </a:r>
            <a:endParaRPr lang="en-US" dirty="0"/>
          </a:p>
        </p:txBody>
      </p:sp>
      <p:cxnSp>
        <p:nvCxnSpPr>
          <p:cNvPr id="17" name="Straight Connector 16">
            <a:extLst>
              <a:ext uri="{FF2B5EF4-FFF2-40B4-BE49-F238E27FC236}">
                <a16:creationId xmlns:a16="http://schemas.microsoft.com/office/drawing/2014/main" xmlns="" id="{FBC987B2-FC32-4990-A885-D2A9E9F1C947}"/>
              </a:ext>
            </a:extLst>
          </p:cNvPr>
          <p:cNvCxnSpPr>
            <a:cxnSpLocks/>
          </p:cNvCxnSpPr>
          <p:nvPr/>
        </p:nvCxnSpPr>
        <p:spPr>
          <a:xfrm flipH="1" flipV="1">
            <a:off x="8308691" y="4841903"/>
            <a:ext cx="301909" cy="353627"/>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4AC47A82-7892-4FE5-A3B7-AAD46A2419BE}"/>
              </a:ext>
            </a:extLst>
          </p:cNvPr>
          <p:cNvSpPr txBox="1"/>
          <p:nvPr/>
        </p:nvSpPr>
        <p:spPr>
          <a:xfrm>
            <a:off x="9273891" y="4534126"/>
            <a:ext cx="2163606" cy="369332"/>
          </a:xfrm>
          <a:prstGeom prst="rect">
            <a:avLst/>
          </a:prstGeom>
          <a:noFill/>
        </p:spPr>
        <p:txBody>
          <a:bodyPr wrap="none" rtlCol="0">
            <a:spAutoFit/>
          </a:bodyPr>
          <a:lstStyle/>
          <a:p>
            <a:r>
              <a:rPr lang="en-US" b="1" dirty="0">
                <a:solidFill>
                  <a:prstClr val="black"/>
                </a:solidFill>
              </a:rPr>
              <a:t>Sycamore Creek Trail</a:t>
            </a:r>
            <a:endParaRPr lang="en-US" dirty="0"/>
          </a:p>
        </p:txBody>
      </p:sp>
      <p:cxnSp>
        <p:nvCxnSpPr>
          <p:cNvPr id="19" name="Straight Connector 18">
            <a:extLst>
              <a:ext uri="{FF2B5EF4-FFF2-40B4-BE49-F238E27FC236}">
                <a16:creationId xmlns:a16="http://schemas.microsoft.com/office/drawing/2014/main" xmlns="" id="{227E844C-A491-430E-B6D5-76056345ECAB}"/>
              </a:ext>
            </a:extLst>
          </p:cNvPr>
          <p:cNvCxnSpPr>
            <a:cxnSpLocks/>
          </p:cNvCxnSpPr>
          <p:nvPr/>
        </p:nvCxnSpPr>
        <p:spPr>
          <a:xfrm flipH="1" flipV="1">
            <a:off x="9273891" y="4272190"/>
            <a:ext cx="301909" cy="353627"/>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744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xmlns="" id="{2EAB939F-D187-4562-9172-85190F6FDE9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p:spPr>
      </p:pic>
      <p:sp>
        <p:nvSpPr>
          <p:cNvPr id="2" name="Title 1"/>
          <p:cNvSpPr>
            <a:spLocks noGrp="1"/>
          </p:cNvSpPr>
          <p:nvPr>
            <p:ph type="title"/>
          </p:nvPr>
        </p:nvSpPr>
        <p:spPr>
          <a:xfrm>
            <a:off x="232483" y="2061756"/>
            <a:ext cx="5067300" cy="812754"/>
          </a:xfrm>
        </p:spPr>
        <p:txBody>
          <a:bodyPr>
            <a:normAutofit fontScale="90000"/>
          </a:bodyPr>
          <a:lstStyle/>
          <a:p>
            <a:r>
              <a:rPr lang="en-US" sz="3600" b="1" i="1" dirty="0"/>
              <a:t>Fort Worth Proposition C</a:t>
            </a:r>
            <a:r>
              <a:rPr lang="en-US" sz="3100" b="1" i="1" dirty="0"/>
              <a:t/>
            </a:r>
            <a:br>
              <a:rPr lang="en-US" sz="3100" b="1" i="1" dirty="0"/>
            </a:br>
            <a:r>
              <a:rPr lang="en-US" sz="3100" b="1" dirty="0">
                <a:latin typeface="Calibri Light" panose="020F0302020204030204" pitchFamily="34" charset="0"/>
                <a:cs typeface="Calibri Light" panose="020F0302020204030204" pitchFamily="34" charset="0"/>
              </a:rPr>
              <a:t>Public Library </a:t>
            </a:r>
            <a:r>
              <a:rPr lang="en-US" sz="3100" b="1" dirty="0" smtClean="0">
                <a:latin typeface="Calibri Light" panose="020F0302020204030204" pitchFamily="34" charset="0"/>
                <a:cs typeface="Calibri Light" panose="020F0302020204030204" pitchFamily="34" charset="0"/>
              </a:rPr>
              <a:t>Improvements -</a:t>
            </a:r>
            <a:br>
              <a:rPr lang="en-US" sz="3100" b="1" dirty="0" smtClean="0">
                <a:latin typeface="Calibri Light" panose="020F0302020204030204" pitchFamily="34" charset="0"/>
                <a:cs typeface="Calibri Light" panose="020F0302020204030204" pitchFamily="34" charset="0"/>
              </a:rPr>
            </a:br>
            <a:r>
              <a:rPr lang="en-US" sz="3100" b="1" i="1" dirty="0" smtClean="0">
                <a:latin typeface="Calibri Light" panose="020F0302020204030204" pitchFamily="34" charset="0"/>
                <a:cs typeface="Calibri Light" panose="020F0302020204030204" pitchFamily="34" charset="0"/>
              </a:rPr>
              <a:t>$12,505,200*</a:t>
            </a:r>
            <a:endParaRPr lang="en-US" sz="3100" b="1" i="1"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xmlns="" id="{C8C9E83C-FE49-4354-B0B4-D2229A6E685F}"/>
              </a:ext>
            </a:extLst>
          </p:cNvPr>
          <p:cNvSpPr txBox="1"/>
          <p:nvPr/>
        </p:nvSpPr>
        <p:spPr>
          <a:xfrm>
            <a:off x="5265566" y="1738275"/>
            <a:ext cx="2136494" cy="646331"/>
          </a:xfrm>
          <a:prstGeom prst="rect">
            <a:avLst/>
          </a:prstGeom>
          <a:noFill/>
        </p:spPr>
        <p:txBody>
          <a:bodyPr wrap="square" rtlCol="0">
            <a:spAutoFit/>
          </a:bodyPr>
          <a:lstStyle/>
          <a:p>
            <a:r>
              <a:rPr lang="en-US" b="1" dirty="0">
                <a:solidFill>
                  <a:prstClr val="black"/>
                </a:solidFill>
              </a:rPr>
              <a:t>Proposed Far Northwest Library</a:t>
            </a:r>
          </a:p>
        </p:txBody>
      </p:sp>
      <p:cxnSp>
        <p:nvCxnSpPr>
          <p:cNvPr id="9" name="Straight Connector 8">
            <a:extLst>
              <a:ext uri="{FF2B5EF4-FFF2-40B4-BE49-F238E27FC236}">
                <a16:creationId xmlns:a16="http://schemas.microsoft.com/office/drawing/2014/main" xmlns="" id="{F19FBF88-9CF8-4D87-8753-AFE782267835}"/>
              </a:ext>
            </a:extLst>
          </p:cNvPr>
          <p:cNvCxnSpPr>
            <a:cxnSpLocks/>
          </p:cNvCxnSpPr>
          <p:nvPr/>
        </p:nvCxnSpPr>
        <p:spPr>
          <a:xfrm flipV="1">
            <a:off x="6459085" y="1309926"/>
            <a:ext cx="1231088" cy="441756"/>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pic>
        <p:nvPicPr>
          <p:cNvPr id="22" name="Picture 21">
            <a:extLst>
              <a:ext uri="{FF2B5EF4-FFF2-40B4-BE49-F238E27FC236}">
                <a16:creationId xmlns:a16="http://schemas.microsoft.com/office/drawing/2014/main" xmlns="" id="{F4C78C18-C8CD-4FA1-9B07-46FAA8C20D04}"/>
              </a:ext>
            </a:extLst>
          </p:cNvPr>
          <p:cNvPicPr>
            <a:picLocks noChangeAspect="1"/>
          </p:cNvPicPr>
          <p:nvPr/>
        </p:nvPicPr>
        <p:blipFill>
          <a:blip r:embed="rId4"/>
          <a:stretch>
            <a:fillRect/>
          </a:stretch>
        </p:blipFill>
        <p:spPr>
          <a:xfrm>
            <a:off x="9874795" y="6204792"/>
            <a:ext cx="228632" cy="238158"/>
          </a:xfrm>
          <a:prstGeom prst="rect">
            <a:avLst/>
          </a:prstGeom>
        </p:spPr>
      </p:pic>
      <p:sp>
        <p:nvSpPr>
          <p:cNvPr id="23" name="Title 1">
            <a:extLst>
              <a:ext uri="{FF2B5EF4-FFF2-40B4-BE49-F238E27FC236}">
                <a16:creationId xmlns:a16="http://schemas.microsoft.com/office/drawing/2014/main" xmlns="" id="{CE8175CD-6C72-4377-BB08-8516BDAAB8D7}"/>
              </a:ext>
            </a:extLst>
          </p:cNvPr>
          <p:cNvSpPr txBox="1">
            <a:spLocks/>
          </p:cNvSpPr>
          <p:nvPr/>
        </p:nvSpPr>
        <p:spPr>
          <a:xfrm>
            <a:off x="10120312" y="5954388"/>
            <a:ext cx="4143375" cy="7389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prstClr val="black"/>
                </a:solidFill>
              </a:rPr>
              <a:t>Existing Library Locations</a:t>
            </a:r>
          </a:p>
        </p:txBody>
      </p:sp>
      <p:sp>
        <p:nvSpPr>
          <p:cNvPr id="4" name="TextBox 3"/>
          <p:cNvSpPr txBox="1"/>
          <p:nvPr/>
        </p:nvSpPr>
        <p:spPr>
          <a:xfrm>
            <a:off x="256241" y="3268694"/>
            <a:ext cx="4126771" cy="2092881"/>
          </a:xfrm>
          <a:prstGeom prst="rect">
            <a:avLst/>
          </a:prstGeom>
          <a:noFill/>
        </p:spPr>
        <p:txBody>
          <a:bodyPr wrap="none" rtlCol="0">
            <a:spAutoFit/>
          </a:bodyPr>
          <a:lstStyle/>
          <a:p>
            <a:r>
              <a:rPr lang="en-US" sz="2000" b="1" dirty="0">
                <a:solidFill>
                  <a:prstClr val="black"/>
                </a:solidFill>
              </a:rPr>
              <a:t>Far Northwest Library –</a:t>
            </a:r>
            <a:r>
              <a:rPr lang="en-US" b="1" dirty="0">
                <a:solidFill>
                  <a:prstClr val="black"/>
                </a:solidFill>
              </a:rPr>
              <a:t> </a:t>
            </a:r>
            <a:r>
              <a:rPr lang="en-US" sz="2000" b="1" i="1" dirty="0">
                <a:solidFill>
                  <a:prstClr val="black"/>
                </a:solidFill>
              </a:rPr>
              <a:t>$12,260,000</a:t>
            </a:r>
          </a:p>
          <a:p>
            <a:r>
              <a:rPr lang="en-US" dirty="0">
                <a:solidFill>
                  <a:prstClr val="black"/>
                </a:solidFill>
              </a:rPr>
              <a:t>Land acquisition, design, and construction</a:t>
            </a:r>
          </a:p>
          <a:p>
            <a:r>
              <a:rPr lang="en-US" dirty="0">
                <a:solidFill>
                  <a:prstClr val="black"/>
                </a:solidFill>
              </a:rPr>
              <a:t>of approximately 18,000 SF Library </a:t>
            </a:r>
          </a:p>
          <a:p>
            <a:r>
              <a:rPr lang="en-US" dirty="0">
                <a:solidFill>
                  <a:prstClr val="black"/>
                </a:solidFill>
              </a:rPr>
              <a:t>facility in far northwest Fort Worth. </a:t>
            </a:r>
          </a:p>
          <a:p>
            <a:endParaRPr lang="en-US" dirty="0">
              <a:solidFill>
                <a:prstClr val="black"/>
              </a:solidFill>
            </a:endParaRPr>
          </a:p>
          <a:p>
            <a:endParaRPr lang="en-US" dirty="0">
              <a:solidFill>
                <a:prstClr val="black"/>
              </a:solidFill>
            </a:endParaRPr>
          </a:p>
          <a:p>
            <a:r>
              <a:rPr lang="en-US" sz="2000" b="1" i="1" dirty="0">
                <a:solidFill>
                  <a:prstClr val="black"/>
                </a:solidFill>
                <a:latin typeface="Calibri Light" panose="020F0302020204030204"/>
              </a:rPr>
              <a:t>			</a:t>
            </a:r>
            <a:endParaRPr lang="en-US" sz="2000" b="1" i="1" dirty="0">
              <a:solidFill>
                <a:prstClr val="black"/>
              </a:solidFill>
            </a:endParaRPr>
          </a:p>
        </p:txBody>
      </p:sp>
      <p:sp>
        <p:nvSpPr>
          <p:cNvPr id="14" name="TextBox 13">
            <a:extLst>
              <a:ext uri="{FF2B5EF4-FFF2-40B4-BE49-F238E27FC236}">
                <a16:creationId xmlns:a16="http://schemas.microsoft.com/office/drawing/2014/main" xmlns="" id="{6FBC8630-6FAD-40F9-8D15-396BC50F1340}"/>
              </a:ext>
            </a:extLst>
          </p:cNvPr>
          <p:cNvSpPr txBox="1"/>
          <p:nvPr/>
        </p:nvSpPr>
        <p:spPr>
          <a:xfrm>
            <a:off x="4648847" y="5481230"/>
            <a:ext cx="1628775" cy="415498"/>
          </a:xfrm>
          <a:prstGeom prst="rect">
            <a:avLst/>
          </a:prstGeom>
          <a:noFill/>
        </p:spPr>
        <p:txBody>
          <a:bodyPr wrap="square" rtlCol="0">
            <a:spAutoFit/>
          </a:bodyPr>
          <a:lstStyle/>
          <a:p>
            <a:r>
              <a:rPr lang="en-US" sz="1050" b="1" dirty="0">
                <a:solidFill>
                  <a:prstClr val="black"/>
                </a:solidFill>
              </a:rPr>
              <a:t>Far South Library (2018 Bond)</a:t>
            </a:r>
          </a:p>
        </p:txBody>
      </p:sp>
      <p:cxnSp>
        <p:nvCxnSpPr>
          <p:cNvPr id="15" name="Straight Connector 14">
            <a:extLst>
              <a:ext uri="{FF2B5EF4-FFF2-40B4-BE49-F238E27FC236}">
                <a16:creationId xmlns:a16="http://schemas.microsoft.com/office/drawing/2014/main" xmlns="" id="{754E4E73-2A52-4884-8B44-9FA084445F83}"/>
              </a:ext>
            </a:extLst>
          </p:cNvPr>
          <p:cNvCxnSpPr>
            <a:cxnSpLocks/>
          </p:cNvCxnSpPr>
          <p:nvPr/>
        </p:nvCxnSpPr>
        <p:spPr>
          <a:xfrm>
            <a:off x="5915025" y="5712062"/>
            <a:ext cx="2147113" cy="193699"/>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16" name="TextBox 15">
            <a:extLst>
              <a:ext uri="{FF2B5EF4-FFF2-40B4-BE49-F238E27FC236}">
                <a16:creationId xmlns:a16="http://schemas.microsoft.com/office/drawing/2014/main" xmlns="" id="{AAA09279-5E3C-480E-98FD-B5055F49F0FC}"/>
              </a:ext>
            </a:extLst>
          </p:cNvPr>
          <p:cNvSpPr txBox="1"/>
          <p:nvPr/>
        </p:nvSpPr>
        <p:spPr>
          <a:xfrm>
            <a:off x="9942756" y="2260384"/>
            <a:ext cx="1628775" cy="415498"/>
          </a:xfrm>
          <a:prstGeom prst="rect">
            <a:avLst/>
          </a:prstGeom>
          <a:noFill/>
        </p:spPr>
        <p:txBody>
          <a:bodyPr wrap="square" rtlCol="0">
            <a:spAutoFit/>
          </a:bodyPr>
          <a:lstStyle/>
          <a:p>
            <a:r>
              <a:rPr lang="en-US" sz="1050" b="1" dirty="0">
                <a:solidFill>
                  <a:prstClr val="black"/>
                </a:solidFill>
              </a:rPr>
              <a:t>Golden Triangle Library (2014 Bond)</a:t>
            </a:r>
          </a:p>
        </p:txBody>
      </p:sp>
      <p:cxnSp>
        <p:nvCxnSpPr>
          <p:cNvPr id="17" name="Straight Connector 16">
            <a:extLst>
              <a:ext uri="{FF2B5EF4-FFF2-40B4-BE49-F238E27FC236}">
                <a16:creationId xmlns:a16="http://schemas.microsoft.com/office/drawing/2014/main" xmlns="" id="{C79916AA-9C0A-4D05-95D4-79E457464505}"/>
              </a:ext>
            </a:extLst>
          </p:cNvPr>
          <p:cNvCxnSpPr>
            <a:cxnSpLocks/>
          </p:cNvCxnSpPr>
          <p:nvPr/>
        </p:nvCxnSpPr>
        <p:spPr>
          <a:xfrm flipH="1" flipV="1">
            <a:off x="9274251" y="1722896"/>
            <a:ext cx="846061" cy="602784"/>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xmlns="" id="{025A59C8-5986-4027-B470-9D305EB01315}"/>
              </a:ext>
            </a:extLst>
          </p:cNvPr>
          <p:cNvCxnSpPr>
            <a:cxnSpLocks/>
          </p:cNvCxnSpPr>
          <p:nvPr/>
        </p:nvCxnSpPr>
        <p:spPr>
          <a:xfrm flipV="1">
            <a:off x="9572017" y="4055677"/>
            <a:ext cx="840124" cy="98034"/>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6" name="TextBox 5"/>
          <p:cNvSpPr txBox="1"/>
          <p:nvPr/>
        </p:nvSpPr>
        <p:spPr>
          <a:xfrm>
            <a:off x="10342486" y="3899637"/>
            <a:ext cx="1593273" cy="415498"/>
          </a:xfrm>
          <a:prstGeom prst="rect">
            <a:avLst/>
          </a:prstGeom>
          <a:noFill/>
        </p:spPr>
        <p:txBody>
          <a:bodyPr wrap="square" rtlCol="0">
            <a:spAutoFit/>
          </a:bodyPr>
          <a:lstStyle/>
          <a:p>
            <a:r>
              <a:rPr lang="en-US" sz="1050" b="1" dirty="0">
                <a:solidFill>
                  <a:prstClr val="black"/>
                </a:solidFill>
              </a:rPr>
              <a:t>Reby Cary Youth Library (2014 Bond)</a:t>
            </a:r>
          </a:p>
        </p:txBody>
      </p:sp>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29</a:t>
            </a:fld>
            <a:endParaRPr lang="en-US" dirty="0">
              <a:solidFill>
                <a:prstClr val="black">
                  <a:tint val="75000"/>
                </a:prstClr>
              </a:solidFill>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73747" y="574060"/>
            <a:ext cx="1884134" cy="1164215"/>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9111" y="4352184"/>
            <a:ext cx="1849514" cy="658994"/>
          </a:xfrm>
          <a:prstGeom prst="rect">
            <a:avLst/>
          </a:prstGeom>
        </p:spPr>
      </p:pic>
      <p:sp>
        <p:nvSpPr>
          <p:cNvPr id="11" name="TextBox 10"/>
          <p:cNvSpPr txBox="1"/>
          <p:nvPr/>
        </p:nvSpPr>
        <p:spPr>
          <a:xfrm>
            <a:off x="433754" y="6442950"/>
            <a:ext cx="1628972" cy="276999"/>
          </a:xfrm>
          <a:prstGeom prst="rect">
            <a:avLst/>
          </a:prstGeom>
          <a:noFill/>
        </p:spPr>
        <p:txBody>
          <a:bodyPr wrap="none" rtlCol="0">
            <a:spAutoFit/>
          </a:bodyPr>
          <a:lstStyle/>
          <a:p>
            <a:r>
              <a:rPr lang="en-US" sz="1200" b="1" dirty="0" smtClean="0"/>
              <a:t>*</a:t>
            </a:r>
            <a:r>
              <a:rPr lang="en-US" sz="1200" dirty="0" smtClean="0"/>
              <a:t>Includes 2% public art</a:t>
            </a:r>
            <a:endParaRPr lang="en-US" sz="1200" dirty="0"/>
          </a:p>
        </p:txBody>
      </p:sp>
    </p:spTree>
    <p:extLst>
      <p:ext uri="{BB962C8B-B14F-4D97-AF65-F5344CB8AC3E}">
        <p14:creationId xmlns:p14="http://schemas.microsoft.com/office/powerpoint/2010/main" val="7857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859" y="1467269"/>
            <a:ext cx="6423970" cy="991147"/>
          </a:xfrm>
        </p:spPr>
        <p:txBody>
          <a:bodyPr>
            <a:normAutofit/>
          </a:bodyPr>
          <a:lstStyle/>
          <a:p>
            <a:r>
              <a:rPr lang="en-US" sz="3200" b="1" dirty="0">
                <a:latin typeface="+mn-lt"/>
              </a:rPr>
              <a:t>2022 Bond Program Goals</a:t>
            </a:r>
          </a:p>
        </p:txBody>
      </p:sp>
      <p:sp>
        <p:nvSpPr>
          <p:cNvPr id="3" name="Content Placeholder 2"/>
          <p:cNvSpPr>
            <a:spLocks noGrp="1"/>
          </p:cNvSpPr>
          <p:nvPr>
            <p:ph idx="1"/>
          </p:nvPr>
        </p:nvSpPr>
        <p:spPr>
          <a:xfrm>
            <a:off x="1599933" y="2789835"/>
            <a:ext cx="8373035" cy="3749077"/>
          </a:xfrm>
        </p:spPr>
        <p:txBody>
          <a:bodyPr>
            <a:normAutofit/>
          </a:bodyPr>
          <a:lstStyle/>
          <a:p>
            <a:pPr>
              <a:buFont typeface="Courier New" panose="02070309020205020404" pitchFamily="49" charset="0"/>
              <a:buChar char="o"/>
            </a:pPr>
            <a:r>
              <a:rPr lang="en-US" sz="2400" dirty="0"/>
              <a:t>Maintain/Improve Existing Infrastructure and Address Equity</a:t>
            </a:r>
          </a:p>
          <a:p>
            <a:pPr>
              <a:buFont typeface="Courier New" panose="02070309020205020404" pitchFamily="49" charset="0"/>
              <a:buChar char="o"/>
            </a:pPr>
            <a:r>
              <a:rPr lang="en-US" sz="2400" dirty="0"/>
              <a:t>Provide Mobility &amp; City Services in Growth Areas</a:t>
            </a:r>
          </a:p>
          <a:p>
            <a:pPr>
              <a:buFont typeface="Courier New" panose="02070309020205020404" pitchFamily="49" charset="0"/>
              <a:buChar char="o"/>
            </a:pPr>
            <a:r>
              <a:rPr lang="en-US" sz="2400" dirty="0"/>
              <a:t>Enhance Active Transportation and Recreational Corridors</a:t>
            </a:r>
          </a:p>
          <a:p>
            <a:pPr>
              <a:buFont typeface="Courier New" panose="02070309020205020404" pitchFamily="49" charset="0"/>
              <a:buChar char="o"/>
            </a:pPr>
            <a:r>
              <a:rPr lang="en-US" sz="2400" dirty="0"/>
              <a:t>Allow for Flexibility and Partnership Opportunities</a:t>
            </a:r>
          </a:p>
          <a:p>
            <a:pPr>
              <a:buFont typeface="Courier New" panose="02070309020205020404" pitchFamily="49" charset="0"/>
              <a:buChar char="o"/>
            </a:pPr>
            <a:r>
              <a:rPr lang="en-US" sz="2400" dirty="0"/>
              <a:t>Achieving Balance and Fiscal Stewardship</a:t>
            </a:r>
          </a:p>
          <a:p>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603B1B1-3A7F-AE40-94E9-B6B723601248}"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832107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32" y="2198443"/>
            <a:ext cx="4593668" cy="738966"/>
          </a:xfrm>
        </p:spPr>
        <p:txBody>
          <a:bodyPr>
            <a:noAutofit/>
          </a:bodyPr>
          <a:lstStyle/>
          <a:p>
            <a:r>
              <a:rPr lang="en-US" sz="3200" b="1" i="1" dirty="0" smtClean="0"/>
              <a:t>Fort Worth Proposition D </a:t>
            </a:r>
            <a:r>
              <a:rPr lang="en-US" sz="2800" b="1" dirty="0" smtClean="0"/>
              <a:t>Police </a:t>
            </a:r>
            <a:r>
              <a:rPr lang="en-US" sz="2800" b="1" dirty="0"/>
              <a:t>and Fire Public Safety </a:t>
            </a:r>
            <a:r>
              <a:rPr lang="en-US" sz="2800" b="1" dirty="0" smtClean="0"/>
              <a:t>Improvements - </a:t>
            </a:r>
            <a:r>
              <a:rPr lang="en-US" sz="2800" b="1" i="1" dirty="0" smtClean="0">
                <a:solidFill>
                  <a:prstClr val="black"/>
                </a:solidFill>
                <a:latin typeface="Calibri Light" panose="020F0302020204030204" pitchFamily="34" charset="0"/>
                <a:cs typeface="Calibri Light" panose="020F0302020204030204" pitchFamily="34" charset="0"/>
              </a:rPr>
              <a:t>$39,221,000*</a:t>
            </a:r>
            <a:endParaRPr lang="en-US" sz="2800" b="1" dirty="0"/>
          </a:p>
        </p:txBody>
      </p:sp>
      <p:pic>
        <p:nvPicPr>
          <p:cNvPr id="9" name="Picture 8">
            <a:extLst>
              <a:ext uri="{FF2B5EF4-FFF2-40B4-BE49-F238E27FC236}">
                <a16:creationId xmlns:a16="http://schemas.microsoft.com/office/drawing/2014/main" xmlns="" id="{12E79089-5B96-48BF-8DD7-0843BB6DBAC0}"/>
              </a:ext>
            </a:extLst>
          </p:cNvPr>
          <p:cNvPicPr>
            <a:picLocks noChangeAspect="1"/>
          </p:cNvPicPr>
          <p:nvPr/>
        </p:nvPicPr>
        <p:blipFill>
          <a:blip r:embed="rId3"/>
          <a:stretch>
            <a:fillRect/>
          </a:stretch>
        </p:blipFill>
        <p:spPr>
          <a:xfrm>
            <a:off x="300450" y="3466954"/>
            <a:ext cx="3496163" cy="914528"/>
          </a:xfrm>
          <a:prstGeom prst="rect">
            <a:avLst/>
          </a:prstGeom>
        </p:spPr>
      </p:pic>
      <p:pic>
        <p:nvPicPr>
          <p:cNvPr id="10" name="Picture 9">
            <a:extLst>
              <a:ext uri="{FF2B5EF4-FFF2-40B4-BE49-F238E27FC236}">
                <a16:creationId xmlns:a16="http://schemas.microsoft.com/office/drawing/2014/main" xmlns="" id="{724612B9-5F07-4DC1-8BB1-446E520414FF}"/>
              </a:ext>
            </a:extLst>
          </p:cNvPr>
          <p:cNvPicPr>
            <a:picLocks noChangeAspect="1"/>
          </p:cNvPicPr>
          <p:nvPr/>
        </p:nvPicPr>
        <p:blipFill>
          <a:blip r:embed="rId4"/>
          <a:stretch>
            <a:fillRect/>
          </a:stretch>
        </p:blipFill>
        <p:spPr>
          <a:xfrm>
            <a:off x="300450" y="4381482"/>
            <a:ext cx="3181794" cy="666843"/>
          </a:xfrm>
          <a:prstGeom prst="rect">
            <a:avLst/>
          </a:prstGeom>
        </p:spPr>
      </p:pic>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30</a:t>
            </a:fld>
            <a:endParaRPr lang="en-US" dirty="0">
              <a:solidFill>
                <a:prstClr val="black">
                  <a:tint val="75000"/>
                </a:prstClr>
              </a:solidFill>
            </a:endParaRPr>
          </a:p>
        </p:txBody>
      </p:sp>
      <p:pic>
        <p:nvPicPr>
          <p:cNvPr id="11" name="Content Placeholder 10">
            <a:extLst>
              <a:ext uri="{FF2B5EF4-FFF2-40B4-BE49-F238E27FC236}">
                <a16:creationId xmlns:a16="http://schemas.microsoft.com/office/drawing/2014/main" xmlns="" id="{D430005A-CF58-40F9-85FF-A758CB7B59E1}"/>
              </a:ext>
            </a:extLst>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5334000" y="0"/>
            <a:ext cx="6858000" cy="6858000"/>
          </a:xfrm>
        </p:spPr>
      </p:pic>
      <p:sp>
        <p:nvSpPr>
          <p:cNvPr id="4" name="TextBox 3"/>
          <p:cNvSpPr txBox="1"/>
          <p:nvPr/>
        </p:nvSpPr>
        <p:spPr>
          <a:xfrm>
            <a:off x="474133" y="6316554"/>
            <a:ext cx="2173993" cy="276999"/>
          </a:xfrm>
          <a:prstGeom prst="rect">
            <a:avLst/>
          </a:prstGeom>
          <a:noFill/>
        </p:spPr>
        <p:txBody>
          <a:bodyPr wrap="none" rtlCol="0">
            <a:spAutoFit/>
          </a:bodyPr>
          <a:lstStyle/>
          <a:p>
            <a:r>
              <a:rPr lang="en-US" sz="1200" b="1" dirty="0" smtClean="0"/>
              <a:t>*</a:t>
            </a:r>
            <a:r>
              <a:rPr lang="en-US" sz="1200" dirty="0" smtClean="0"/>
              <a:t>Includes 2% public art funding </a:t>
            </a:r>
            <a:endParaRPr lang="en-US" sz="1200" dirty="0"/>
          </a:p>
        </p:txBody>
      </p:sp>
    </p:spTree>
    <p:extLst>
      <p:ext uri="{BB962C8B-B14F-4D97-AF65-F5344CB8AC3E}">
        <p14:creationId xmlns:p14="http://schemas.microsoft.com/office/powerpoint/2010/main" val="26784611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1F9661E-67FF-44CE-961C-D7ACB57BE8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2" name="Title 1"/>
          <p:cNvSpPr>
            <a:spLocks noGrp="1"/>
          </p:cNvSpPr>
          <p:nvPr>
            <p:ph type="title"/>
          </p:nvPr>
        </p:nvSpPr>
        <p:spPr>
          <a:xfrm>
            <a:off x="256528" y="1851976"/>
            <a:ext cx="5077472" cy="570333"/>
          </a:xfrm>
        </p:spPr>
        <p:txBody>
          <a:bodyPr>
            <a:normAutofit fontScale="90000"/>
          </a:bodyPr>
          <a:lstStyle/>
          <a:p>
            <a:r>
              <a:rPr lang="en-US" sz="3600" b="1" i="1" dirty="0"/>
              <a:t>Fort Worth Proposition D </a:t>
            </a:r>
            <a:r>
              <a:rPr lang="en-US" sz="3200" b="1" i="1" dirty="0"/>
              <a:t/>
            </a:r>
            <a:br>
              <a:rPr lang="en-US" sz="3200" b="1" i="1" dirty="0"/>
            </a:br>
            <a:r>
              <a:rPr lang="en-US" sz="3100" b="1" dirty="0">
                <a:latin typeface="Calibri Light" panose="020F0302020204030204" pitchFamily="34" charset="0"/>
                <a:cs typeface="Calibri Light" panose="020F0302020204030204" pitchFamily="34" charset="0"/>
              </a:rPr>
              <a:t>Police and Fire Public Safety </a:t>
            </a:r>
            <a:r>
              <a:rPr lang="en-US" sz="3100" b="1" dirty="0" smtClean="0">
                <a:latin typeface="Calibri Light" panose="020F0302020204030204" pitchFamily="34" charset="0"/>
                <a:cs typeface="Calibri Light" panose="020F0302020204030204" pitchFamily="34" charset="0"/>
              </a:rPr>
              <a:t>Improvements -</a:t>
            </a:r>
            <a:endParaRPr lang="en-US" sz="3100" b="1" i="1" dirty="0">
              <a:latin typeface="Calibri Light" panose="020F0302020204030204" pitchFamily="34" charset="0"/>
              <a:cs typeface="Calibri Light" panose="020F0302020204030204" pitchFamily="34" charset="0"/>
            </a:endParaRPr>
          </a:p>
        </p:txBody>
      </p:sp>
      <p:sp>
        <p:nvSpPr>
          <p:cNvPr id="4" name="TextBox 3"/>
          <p:cNvSpPr txBox="1"/>
          <p:nvPr/>
        </p:nvSpPr>
        <p:spPr>
          <a:xfrm>
            <a:off x="274555" y="2761780"/>
            <a:ext cx="4778086" cy="1508105"/>
          </a:xfrm>
          <a:prstGeom prst="rect">
            <a:avLst/>
          </a:prstGeom>
          <a:noFill/>
        </p:spPr>
        <p:txBody>
          <a:bodyPr wrap="square" rtlCol="0">
            <a:spAutoFit/>
          </a:bodyPr>
          <a:lstStyle/>
          <a:p>
            <a:r>
              <a:rPr lang="en-US" sz="2000" b="1" dirty="0">
                <a:solidFill>
                  <a:prstClr val="black"/>
                </a:solidFill>
              </a:rPr>
              <a:t>Fire Station #37 Replacement</a:t>
            </a:r>
            <a:r>
              <a:rPr lang="en-US" sz="2000" dirty="0">
                <a:solidFill>
                  <a:prstClr val="black"/>
                </a:solidFill>
              </a:rPr>
              <a:t> </a:t>
            </a:r>
            <a:r>
              <a:rPr lang="en-US" dirty="0">
                <a:solidFill>
                  <a:prstClr val="black"/>
                </a:solidFill>
              </a:rPr>
              <a:t>–  </a:t>
            </a:r>
            <a:r>
              <a:rPr lang="en-US" sz="2000" b="1" i="1" dirty="0">
                <a:solidFill>
                  <a:prstClr val="black"/>
                </a:solidFill>
              </a:rPr>
              <a:t>$9,500,000</a:t>
            </a:r>
            <a:endParaRPr lang="en-US" sz="2000" dirty="0">
              <a:solidFill>
                <a:prstClr val="black"/>
              </a:solidFill>
            </a:endParaRPr>
          </a:p>
          <a:p>
            <a:r>
              <a:rPr lang="en-US" dirty="0">
                <a:solidFill>
                  <a:prstClr val="black"/>
                </a:solidFill>
              </a:rPr>
              <a:t>Land acquisition, design, and construction of 3 Bay, double-company fire station to replace existing temporary station. 							</a:t>
            </a:r>
            <a:endParaRPr lang="en-US" sz="2000" b="1" i="1" dirty="0">
              <a:solidFill>
                <a:prstClr val="black"/>
              </a:solidFill>
            </a:endParaRPr>
          </a:p>
        </p:txBody>
      </p:sp>
      <p:sp>
        <p:nvSpPr>
          <p:cNvPr id="5" name="TextBox 4"/>
          <p:cNvSpPr txBox="1"/>
          <p:nvPr/>
        </p:nvSpPr>
        <p:spPr>
          <a:xfrm>
            <a:off x="278298" y="3978075"/>
            <a:ext cx="4831092" cy="1508105"/>
          </a:xfrm>
          <a:prstGeom prst="rect">
            <a:avLst/>
          </a:prstGeom>
          <a:noFill/>
        </p:spPr>
        <p:txBody>
          <a:bodyPr wrap="square" rtlCol="0">
            <a:spAutoFit/>
          </a:bodyPr>
          <a:lstStyle/>
          <a:p>
            <a:r>
              <a:rPr lang="en-US" sz="2000" b="1" dirty="0">
                <a:solidFill>
                  <a:prstClr val="black"/>
                </a:solidFill>
              </a:rPr>
              <a:t>Fire Station #16 Replacement</a:t>
            </a:r>
            <a:r>
              <a:rPr lang="en-US" dirty="0">
                <a:solidFill>
                  <a:prstClr val="black"/>
                </a:solidFill>
              </a:rPr>
              <a:t> </a:t>
            </a:r>
            <a:r>
              <a:rPr lang="en-US" sz="1600" b="1" dirty="0">
                <a:solidFill>
                  <a:prstClr val="black"/>
                </a:solidFill>
              </a:rPr>
              <a:t>– </a:t>
            </a:r>
            <a:r>
              <a:rPr lang="en-US" sz="2000" b="1" dirty="0" smtClean="0">
                <a:solidFill>
                  <a:prstClr val="black"/>
                </a:solidFill>
              </a:rPr>
              <a:t>$</a:t>
            </a:r>
            <a:r>
              <a:rPr lang="en-US" sz="2000" b="1" i="1" dirty="0" smtClean="0">
                <a:solidFill>
                  <a:prstClr val="black"/>
                </a:solidFill>
              </a:rPr>
              <a:t>10,450,000</a:t>
            </a:r>
            <a:endParaRPr lang="en-US" sz="2000" b="1" dirty="0">
              <a:solidFill>
                <a:prstClr val="black"/>
              </a:solidFill>
            </a:endParaRPr>
          </a:p>
          <a:p>
            <a:r>
              <a:rPr lang="en-US" dirty="0">
                <a:solidFill>
                  <a:prstClr val="black"/>
                </a:solidFill>
              </a:rPr>
              <a:t>Land acquisition, design, and construction of 3-Bay, double-company fire station to replace existing station. </a:t>
            </a:r>
          </a:p>
          <a:p>
            <a:r>
              <a:rPr lang="en-US" b="1" i="1" dirty="0">
                <a:solidFill>
                  <a:prstClr val="black"/>
                </a:solidFill>
              </a:rPr>
              <a:t>			</a:t>
            </a:r>
            <a:endParaRPr lang="en-US" sz="2000" b="1" i="1" dirty="0">
              <a:solidFill>
                <a:prstClr val="black"/>
              </a:solidFill>
            </a:endParaRPr>
          </a:p>
        </p:txBody>
      </p:sp>
      <p:sp>
        <p:nvSpPr>
          <p:cNvPr id="15" name="TextBox 14">
            <a:extLst>
              <a:ext uri="{FF2B5EF4-FFF2-40B4-BE49-F238E27FC236}">
                <a16:creationId xmlns:a16="http://schemas.microsoft.com/office/drawing/2014/main" xmlns="" id="{4000FFC4-3A67-4BA2-BBE8-702BA10B0BF8}"/>
              </a:ext>
            </a:extLst>
          </p:cNvPr>
          <p:cNvSpPr txBox="1"/>
          <p:nvPr/>
        </p:nvSpPr>
        <p:spPr>
          <a:xfrm>
            <a:off x="5246166" y="2914361"/>
            <a:ext cx="1916555" cy="646331"/>
          </a:xfrm>
          <a:prstGeom prst="rect">
            <a:avLst/>
          </a:prstGeom>
          <a:noFill/>
        </p:spPr>
        <p:txBody>
          <a:bodyPr wrap="square" rtlCol="0">
            <a:spAutoFit/>
          </a:bodyPr>
          <a:lstStyle/>
          <a:p>
            <a:r>
              <a:rPr lang="en-US" b="1" dirty="0" smtClean="0">
                <a:solidFill>
                  <a:prstClr val="black"/>
                </a:solidFill>
              </a:rPr>
              <a:t>Station </a:t>
            </a:r>
            <a:r>
              <a:rPr lang="en-US" b="1" dirty="0">
                <a:solidFill>
                  <a:prstClr val="black"/>
                </a:solidFill>
              </a:rPr>
              <a:t>#16 Replacement</a:t>
            </a:r>
          </a:p>
        </p:txBody>
      </p:sp>
      <p:sp>
        <p:nvSpPr>
          <p:cNvPr id="16" name="TextBox 15">
            <a:extLst>
              <a:ext uri="{FF2B5EF4-FFF2-40B4-BE49-F238E27FC236}">
                <a16:creationId xmlns:a16="http://schemas.microsoft.com/office/drawing/2014/main" xmlns="" id="{C93EBD37-A9A5-48BC-BA6D-69C3BF3D7F6E}"/>
              </a:ext>
            </a:extLst>
          </p:cNvPr>
          <p:cNvSpPr txBox="1"/>
          <p:nvPr/>
        </p:nvSpPr>
        <p:spPr>
          <a:xfrm>
            <a:off x="9828788" y="1104380"/>
            <a:ext cx="2181225" cy="646331"/>
          </a:xfrm>
          <a:prstGeom prst="rect">
            <a:avLst/>
          </a:prstGeom>
          <a:noFill/>
        </p:spPr>
        <p:txBody>
          <a:bodyPr wrap="square" rtlCol="0">
            <a:spAutoFit/>
          </a:bodyPr>
          <a:lstStyle/>
          <a:p>
            <a:r>
              <a:rPr lang="en-US" b="1" dirty="0" smtClean="0">
                <a:solidFill>
                  <a:prstClr val="black"/>
                </a:solidFill>
              </a:rPr>
              <a:t>Station </a:t>
            </a:r>
            <a:r>
              <a:rPr lang="en-US" b="1" dirty="0">
                <a:solidFill>
                  <a:prstClr val="black"/>
                </a:solidFill>
              </a:rPr>
              <a:t>#37 Replacement</a:t>
            </a:r>
          </a:p>
        </p:txBody>
      </p:sp>
      <p:cxnSp>
        <p:nvCxnSpPr>
          <p:cNvPr id="17" name="Straight Connector 16">
            <a:extLst>
              <a:ext uri="{FF2B5EF4-FFF2-40B4-BE49-F238E27FC236}">
                <a16:creationId xmlns:a16="http://schemas.microsoft.com/office/drawing/2014/main" xmlns="" id="{F8A568B8-19C5-4675-AB55-EEBF7CA07B65}"/>
              </a:ext>
            </a:extLst>
          </p:cNvPr>
          <p:cNvCxnSpPr>
            <a:cxnSpLocks/>
          </p:cNvCxnSpPr>
          <p:nvPr/>
        </p:nvCxnSpPr>
        <p:spPr>
          <a:xfrm flipV="1">
            <a:off x="9251582" y="1342225"/>
            <a:ext cx="577206" cy="399773"/>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cxnSp>
        <p:nvCxnSpPr>
          <p:cNvPr id="20" name="Straight Connector 19">
            <a:extLst>
              <a:ext uri="{FF2B5EF4-FFF2-40B4-BE49-F238E27FC236}">
                <a16:creationId xmlns:a16="http://schemas.microsoft.com/office/drawing/2014/main" xmlns="" id="{F8A568B8-19C5-4675-AB55-EEBF7CA07B65}"/>
              </a:ext>
            </a:extLst>
          </p:cNvPr>
          <p:cNvCxnSpPr>
            <a:cxnSpLocks/>
          </p:cNvCxnSpPr>
          <p:nvPr/>
        </p:nvCxnSpPr>
        <p:spPr>
          <a:xfrm flipH="1" flipV="1">
            <a:off x="6536267" y="3515832"/>
            <a:ext cx="1169340" cy="906109"/>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xmlns="" id="{68A0282E-5782-41B9-AEB0-8509925EEB7A}"/>
              </a:ext>
            </a:extLst>
          </p:cNvPr>
          <p:cNvSpPr txBox="1"/>
          <p:nvPr/>
        </p:nvSpPr>
        <p:spPr>
          <a:xfrm>
            <a:off x="9620250" y="2586083"/>
            <a:ext cx="2303606" cy="646331"/>
          </a:xfrm>
          <a:prstGeom prst="rect">
            <a:avLst/>
          </a:prstGeom>
          <a:noFill/>
        </p:spPr>
        <p:txBody>
          <a:bodyPr wrap="square" rtlCol="0">
            <a:spAutoFit/>
          </a:bodyPr>
          <a:lstStyle/>
          <a:p>
            <a:r>
              <a:rPr lang="en-US" b="1" dirty="0" smtClean="0">
                <a:solidFill>
                  <a:prstClr val="black"/>
                </a:solidFill>
              </a:rPr>
              <a:t>Police Northwest </a:t>
            </a:r>
            <a:r>
              <a:rPr lang="en-US" b="1" dirty="0">
                <a:solidFill>
                  <a:prstClr val="black"/>
                </a:solidFill>
              </a:rPr>
              <a:t>Patrol Division</a:t>
            </a:r>
          </a:p>
        </p:txBody>
      </p:sp>
      <p:cxnSp>
        <p:nvCxnSpPr>
          <p:cNvPr id="25" name="Straight Connector 24">
            <a:extLst>
              <a:ext uri="{FF2B5EF4-FFF2-40B4-BE49-F238E27FC236}">
                <a16:creationId xmlns:a16="http://schemas.microsoft.com/office/drawing/2014/main" xmlns="" id="{17D53909-0EB1-42A0-A639-A69D7061F46D}"/>
              </a:ext>
            </a:extLst>
          </p:cNvPr>
          <p:cNvCxnSpPr>
            <a:cxnSpLocks/>
          </p:cNvCxnSpPr>
          <p:nvPr/>
        </p:nvCxnSpPr>
        <p:spPr>
          <a:xfrm flipV="1">
            <a:off x="8607108" y="2819400"/>
            <a:ext cx="1013142" cy="312305"/>
          </a:xfrm>
          <a:prstGeom prst="line">
            <a:avLst/>
          </a:prstGeom>
          <a:ln>
            <a:solidFill>
              <a:schemeClr val="accent2">
                <a:lumMod val="50000"/>
              </a:schemeClr>
            </a:solidFill>
          </a:ln>
        </p:spPr>
        <p:style>
          <a:lnRef idx="3">
            <a:schemeClr val="accent5"/>
          </a:lnRef>
          <a:fillRef idx="0">
            <a:schemeClr val="accent5"/>
          </a:fillRef>
          <a:effectRef idx="2">
            <a:schemeClr val="accent5"/>
          </a:effectRef>
          <a:fontRef idx="minor">
            <a:schemeClr val="tx1"/>
          </a:fontRef>
        </p:style>
      </p:cxnSp>
      <p:sp>
        <p:nvSpPr>
          <p:cNvPr id="27" name="TextBox 26">
            <a:extLst>
              <a:ext uri="{FF2B5EF4-FFF2-40B4-BE49-F238E27FC236}">
                <a16:creationId xmlns:a16="http://schemas.microsoft.com/office/drawing/2014/main" xmlns="" id="{2608F9C2-FEA3-458D-B182-CFCC3BB8751A}"/>
              </a:ext>
            </a:extLst>
          </p:cNvPr>
          <p:cNvSpPr txBox="1"/>
          <p:nvPr/>
        </p:nvSpPr>
        <p:spPr>
          <a:xfrm>
            <a:off x="278297" y="5270137"/>
            <a:ext cx="5174235" cy="1538883"/>
          </a:xfrm>
          <a:prstGeom prst="rect">
            <a:avLst/>
          </a:prstGeom>
          <a:noFill/>
        </p:spPr>
        <p:txBody>
          <a:bodyPr wrap="square" rtlCol="0">
            <a:spAutoFit/>
          </a:bodyPr>
          <a:lstStyle/>
          <a:p>
            <a:r>
              <a:rPr lang="en-US" sz="2000" b="1" dirty="0" smtClean="0">
                <a:solidFill>
                  <a:prstClr val="black"/>
                </a:solidFill>
              </a:rPr>
              <a:t>Police Northwest </a:t>
            </a:r>
            <a:r>
              <a:rPr lang="en-US" sz="2000" b="1" dirty="0">
                <a:solidFill>
                  <a:prstClr val="black"/>
                </a:solidFill>
              </a:rPr>
              <a:t>Patrol Division </a:t>
            </a:r>
            <a:r>
              <a:rPr lang="en-US" dirty="0">
                <a:solidFill>
                  <a:prstClr val="black"/>
                </a:solidFill>
              </a:rPr>
              <a:t>– </a:t>
            </a:r>
            <a:r>
              <a:rPr lang="en-US" sz="2000" b="1" dirty="0">
                <a:solidFill>
                  <a:prstClr val="black"/>
                </a:solidFill>
              </a:rPr>
              <a:t>$</a:t>
            </a:r>
            <a:r>
              <a:rPr lang="en-US" sz="2000" b="1" i="1" dirty="0" smtClean="0">
                <a:solidFill>
                  <a:prstClr val="black"/>
                </a:solidFill>
              </a:rPr>
              <a:t>18,600,000</a:t>
            </a:r>
            <a:endParaRPr lang="en-US" sz="2000" dirty="0">
              <a:solidFill>
                <a:prstClr val="black"/>
              </a:solidFill>
            </a:endParaRPr>
          </a:p>
          <a:p>
            <a:r>
              <a:rPr lang="en-US" dirty="0">
                <a:solidFill>
                  <a:prstClr val="black"/>
                </a:solidFill>
              </a:rPr>
              <a:t>Design and construction of approximately 32,000 SF facility to consolidate operations and eliminate lease expenses. </a:t>
            </a:r>
          </a:p>
          <a:p>
            <a:r>
              <a:rPr lang="en-US" sz="2000" b="1" i="1" dirty="0">
                <a:solidFill>
                  <a:prstClr val="black"/>
                </a:solidFill>
              </a:rPr>
              <a:t>			</a:t>
            </a:r>
          </a:p>
        </p:txBody>
      </p:sp>
    </p:spTree>
    <p:extLst>
      <p:ext uri="{BB962C8B-B14F-4D97-AF65-F5344CB8AC3E}">
        <p14:creationId xmlns:p14="http://schemas.microsoft.com/office/powerpoint/2010/main" val="1131103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311" y="1495429"/>
            <a:ext cx="6390342" cy="785452"/>
          </a:xfrm>
        </p:spPr>
        <p:txBody>
          <a:bodyPr>
            <a:noAutofit/>
          </a:bodyPr>
          <a:lstStyle/>
          <a:p>
            <a:pPr lvl="0">
              <a:spcBef>
                <a:spcPts val="1000"/>
              </a:spcBef>
            </a:pPr>
            <a:r>
              <a:rPr lang="en-US" sz="3200" b="1" dirty="0">
                <a:solidFill>
                  <a:prstClr val="black"/>
                </a:solidFill>
                <a:latin typeface="Calibri" panose="020F0502020204030204"/>
                <a:ea typeface="+mn-ea"/>
                <a:cs typeface="+mn-cs"/>
              </a:rPr>
              <a:t/>
            </a:r>
            <a:br>
              <a:rPr lang="en-US" sz="3200" b="1" dirty="0">
                <a:solidFill>
                  <a:prstClr val="black"/>
                </a:solidFill>
                <a:latin typeface="Calibri" panose="020F0502020204030204"/>
                <a:ea typeface="+mn-ea"/>
                <a:cs typeface="+mn-cs"/>
              </a:rPr>
            </a:br>
            <a:r>
              <a:rPr lang="en-US" sz="3200" b="1" i="1" dirty="0" smtClean="0">
                <a:solidFill>
                  <a:prstClr val="black"/>
                </a:solidFill>
                <a:ea typeface="+mn-ea"/>
                <a:cs typeface="+mn-cs"/>
              </a:rPr>
              <a:t>Fort Worth Proposition E </a:t>
            </a:r>
            <a:br>
              <a:rPr lang="en-US" sz="3200" b="1" i="1" dirty="0" smtClean="0">
                <a:solidFill>
                  <a:prstClr val="black"/>
                </a:solidFill>
                <a:ea typeface="+mn-ea"/>
                <a:cs typeface="+mn-cs"/>
              </a:rPr>
            </a:br>
            <a:r>
              <a:rPr lang="en-US" sz="2800" b="1" i="1" dirty="0" smtClean="0">
                <a:solidFill>
                  <a:prstClr val="black"/>
                </a:solidFill>
                <a:ea typeface="+mn-ea"/>
                <a:cs typeface="+mn-cs"/>
              </a:rPr>
              <a:t>Natural Area and </a:t>
            </a:r>
            <a:r>
              <a:rPr lang="en-US" sz="2800" b="1" dirty="0" smtClean="0">
                <a:solidFill>
                  <a:prstClr val="black"/>
                </a:solidFill>
                <a:ea typeface="+mn-ea"/>
                <a:cs typeface="Calibri Light" panose="020F0302020204030204" pitchFamily="34" charset="0"/>
              </a:rPr>
              <a:t>Open Space</a:t>
            </a:r>
            <a:r>
              <a:rPr lang="en-US" sz="2800" dirty="0">
                <a:solidFill>
                  <a:prstClr val="black"/>
                </a:solidFill>
                <a:latin typeface="Calibri" panose="020F0502020204030204"/>
                <a:ea typeface="+mn-ea"/>
                <a:cs typeface="+mn-cs"/>
              </a:rPr>
              <a:t/>
            </a:r>
            <a:br>
              <a:rPr lang="en-US" sz="2800" dirty="0">
                <a:solidFill>
                  <a:prstClr val="black"/>
                </a:solidFill>
                <a:latin typeface="Calibri" panose="020F0502020204030204"/>
                <a:ea typeface="+mn-ea"/>
                <a:cs typeface="+mn-cs"/>
              </a:rPr>
            </a:br>
            <a:endParaRPr lang="en-US" sz="2800" b="1" dirty="0"/>
          </a:p>
        </p:txBody>
      </p:sp>
      <p:sp>
        <p:nvSpPr>
          <p:cNvPr id="3" name="Content Placeholder 2"/>
          <p:cNvSpPr>
            <a:spLocks noGrp="1"/>
          </p:cNvSpPr>
          <p:nvPr>
            <p:ph sz="half" idx="1"/>
          </p:nvPr>
        </p:nvSpPr>
        <p:spPr>
          <a:xfrm>
            <a:off x="393751" y="2381227"/>
            <a:ext cx="5457068" cy="3473666"/>
          </a:xfrm>
        </p:spPr>
        <p:txBody>
          <a:bodyPr/>
          <a:lstStyle/>
          <a:p>
            <a:pPr marL="0" indent="0">
              <a:buNone/>
            </a:pPr>
            <a:r>
              <a:rPr lang="en-US" sz="1800" dirty="0"/>
              <a:t>Acquisition and improvements of land citywide to </a:t>
            </a:r>
            <a:r>
              <a:rPr lang="en-US" sz="1800" dirty="0" smtClean="0"/>
              <a:t>enhance air and water quality, facilitate other environmental benefits, control erosion, mitigate flooding concerns, provide passive recreational opportunities, and facilitate future economic development - </a:t>
            </a:r>
            <a:r>
              <a:rPr lang="en-US" sz="2000" b="1" i="1" dirty="0" smtClean="0"/>
              <a:t> $</a:t>
            </a:r>
            <a:r>
              <a:rPr lang="en-US" sz="2000" b="1" i="1" dirty="0"/>
              <a:t>15,000,000</a:t>
            </a:r>
          </a:p>
        </p:txBody>
      </p:sp>
      <p:sp>
        <p:nvSpPr>
          <p:cNvPr id="5" name="Content Placeholder 2"/>
          <p:cNvSpPr>
            <a:spLocks noGrp="1"/>
          </p:cNvSpPr>
          <p:nvPr>
            <p:ph idx="1"/>
          </p:nvPr>
        </p:nvSpPr>
        <p:spPr>
          <a:xfrm>
            <a:off x="6242004" y="5567306"/>
            <a:ext cx="5940664" cy="1090300"/>
          </a:xfrm>
        </p:spPr>
        <p:txBody>
          <a:bodyPr>
            <a:normAutofit lnSpcReduction="10000"/>
          </a:bodyPr>
          <a:lstStyle/>
          <a:p>
            <a:pPr marL="0" lvl="0" indent="0">
              <a:buNone/>
            </a:pPr>
            <a:r>
              <a:rPr lang="en-US" sz="2000" b="1" dirty="0">
                <a:solidFill>
                  <a:prstClr val="black"/>
                </a:solidFill>
              </a:rPr>
              <a:t>Broadcast Hill</a:t>
            </a:r>
          </a:p>
          <a:p>
            <a:pPr lvl="0"/>
            <a:r>
              <a:rPr lang="en-US" sz="1800" dirty="0">
                <a:solidFill>
                  <a:prstClr val="black"/>
                </a:solidFill>
              </a:rPr>
              <a:t>June 2020 - First open space acquisition</a:t>
            </a:r>
          </a:p>
          <a:p>
            <a:pPr lvl="0"/>
            <a:r>
              <a:rPr lang="en-US" sz="1800" dirty="0">
                <a:solidFill>
                  <a:prstClr val="black"/>
                </a:solidFill>
              </a:rPr>
              <a:t>~50 acres of native prairie</a:t>
            </a:r>
          </a:p>
          <a:p>
            <a:pPr lvl="1"/>
            <a:endParaRPr lang="en-US" dirty="0"/>
          </a:p>
          <a:p>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6649" y="4225172"/>
            <a:ext cx="3696908" cy="2313740"/>
          </a:xfrm>
          <a:prstGeom prst="rect">
            <a:avLst/>
          </a:prstGeom>
          <a:ln w="15875">
            <a:solidFill>
              <a:schemeClr val="tx1"/>
            </a:solidFill>
          </a:ln>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3655" y="4958970"/>
            <a:ext cx="1734711" cy="1301033"/>
          </a:xfrm>
          <a:prstGeom prst="rect">
            <a:avLst/>
          </a:prstGeom>
        </p:spPr>
      </p:pic>
      <p:sp>
        <p:nvSpPr>
          <p:cNvPr id="13" name="TextBox 12">
            <a:extLst>
              <a:ext uri="{FF2B5EF4-FFF2-40B4-BE49-F238E27FC236}">
                <a16:creationId xmlns:a16="http://schemas.microsoft.com/office/drawing/2014/main" xmlns="" id="{3B8773B0-3A22-460E-A3F4-A93AF785830B}"/>
              </a:ext>
            </a:extLst>
          </p:cNvPr>
          <p:cNvSpPr txBox="1"/>
          <p:nvPr/>
        </p:nvSpPr>
        <p:spPr>
          <a:xfrm>
            <a:off x="8809815" y="3221238"/>
            <a:ext cx="1628775" cy="230832"/>
          </a:xfrm>
          <a:prstGeom prst="rect">
            <a:avLst/>
          </a:prstGeom>
          <a:noFill/>
        </p:spPr>
        <p:txBody>
          <a:bodyPr wrap="square" rtlCol="0">
            <a:spAutoFit/>
          </a:bodyPr>
          <a:lstStyle/>
          <a:p>
            <a:r>
              <a:rPr lang="en-US" sz="900" b="1" dirty="0">
                <a:solidFill>
                  <a:prstClr val="black"/>
                </a:solidFill>
              </a:rPr>
              <a:t>Tandy Hills</a:t>
            </a:r>
          </a:p>
        </p:txBody>
      </p:sp>
      <p:sp>
        <p:nvSpPr>
          <p:cNvPr id="15" name="TextBox 14">
            <a:extLst>
              <a:ext uri="{FF2B5EF4-FFF2-40B4-BE49-F238E27FC236}">
                <a16:creationId xmlns:a16="http://schemas.microsoft.com/office/drawing/2014/main" xmlns="" id="{23B67373-67C8-45E1-9BE4-50C1E85DF306}"/>
              </a:ext>
            </a:extLst>
          </p:cNvPr>
          <p:cNvSpPr txBox="1"/>
          <p:nvPr/>
        </p:nvSpPr>
        <p:spPr>
          <a:xfrm>
            <a:off x="8747064" y="2649434"/>
            <a:ext cx="1010129" cy="369332"/>
          </a:xfrm>
          <a:prstGeom prst="rect">
            <a:avLst/>
          </a:prstGeom>
          <a:noFill/>
        </p:spPr>
        <p:txBody>
          <a:bodyPr wrap="square" rtlCol="0">
            <a:spAutoFit/>
          </a:bodyPr>
          <a:lstStyle/>
          <a:p>
            <a:pPr algn="ctr"/>
            <a:r>
              <a:rPr lang="en-US" sz="900" b="1" dirty="0">
                <a:solidFill>
                  <a:prstClr val="black"/>
                </a:solidFill>
              </a:rPr>
              <a:t>Tandy Hills Nature Area</a:t>
            </a:r>
          </a:p>
        </p:txBody>
      </p:sp>
      <p:sp>
        <p:nvSpPr>
          <p:cNvPr id="16" name="TextBox 15">
            <a:extLst>
              <a:ext uri="{FF2B5EF4-FFF2-40B4-BE49-F238E27FC236}">
                <a16:creationId xmlns:a16="http://schemas.microsoft.com/office/drawing/2014/main" xmlns="" id="{8C5B06C9-C4C7-406A-AD91-79B6DFC8C14F}"/>
              </a:ext>
            </a:extLst>
          </p:cNvPr>
          <p:cNvSpPr txBox="1"/>
          <p:nvPr/>
        </p:nvSpPr>
        <p:spPr>
          <a:xfrm>
            <a:off x="9778398" y="3131049"/>
            <a:ext cx="1628775" cy="230832"/>
          </a:xfrm>
          <a:prstGeom prst="rect">
            <a:avLst/>
          </a:prstGeom>
          <a:noFill/>
        </p:spPr>
        <p:txBody>
          <a:bodyPr wrap="square" rtlCol="0">
            <a:spAutoFit/>
          </a:bodyPr>
          <a:lstStyle/>
          <a:p>
            <a:r>
              <a:rPr lang="en-US" sz="900" b="1" dirty="0">
                <a:solidFill>
                  <a:prstClr val="black"/>
                </a:solidFill>
              </a:rPr>
              <a:t>Stratford</a:t>
            </a:r>
          </a:p>
        </p:txBody>
      </p:sp>
      <p:sp>
        <p:nvSpPr>
          <p:cNvPr id="17" name="TextBox 16">
            <a:extLst>
              <a:ext uri="{FF2B5EF4-FFF2-40B4-BE49-F238E27FC236}">
                <a16:creationId xmlns:a16="http://schemas.microsoft.com/office/drawing/2014/main" xmlns="" id="{05031990-9979-4BA9-A7C3-539D0B9982B5}"/>
              </a:ext>
            </a:extLst>
          </p:cNvPr>
          <p:cNvSpPr txBox="1"/>
          <p:nvPr/>
        </p:nvSpPr>
        <p:spPr>
          <a:xfrm>
            <a:off x="11104481" y="1703489"/>
            <a:ext cx="605383" cy="369332"/>
          </a:xfrm>
          <a:prstGeom prst="rect">
            <a:avLst/>
          </a:prstGeom>
          <a:noFill/>
        </p:spPr>
        <p:txBody>
          <a:bodyPr wrap="square" rtlCol="0">
            <a:spAutoFit/>
          </a:bodyPr>
          <a:lstStyle/>
          <a:p>
            <a:pPr algn="ctr"/>
            <a:r>
              <a:rPr lang="en-US" sz="900" b="1" dirty="0">
                <a:solidFill>
                  <a:prstClr val="black"/>
                </a:solidFill>
              </a:rPr>
              <a:t>Oakland Lake</a:t>
            </a:r>
          </a:p>
        </p:txBody>
      </p:sp>
      <p:sp>
        <p:nvSpPr>
          <p:cNvPr id="18" name="TextBox 17">
            <a:extLst>
              <a:ext uri="{FF2B5EF4-FFF2-40B4-BE49-F238E27FC236}">
                <a16:creationId xmlns:a16="http://schemas.microsoft.com/office/drawing/2014/main" xmlns="" id="{BB0444B5-A1BC-43CB-B16E-FC47E3F3C839}"/>
              </a:ext>
            </a:extLst>
          </p:cNvPr>
          <p:cNvSpPr txBox="1"/>
          <p:nvPr/>
        </p:nvSpPr>
        <p:spPr>
          <a:xfrm>
            <a:off x="9142839" y="955385"/>
            <a:ext cx="635559" cy="230832"/>
          </a:xfrm>
          <a:prstGeom prst="rect">
            <a:avLst/>
          </a:prstGeom>
          <a:noFill/>
        </p:spPr>
        <p:txBody>
          <a:bodyPr wrap="square" rtlCol="0">
            <a:spAutoFit/>
          </a:bodyPr>
          <a:lstStyle/>
          <a:p>
            <a:pPr algn="ctr"/>
            <a:r>
              <a:rPr lang="en-US" sz="900" b="1" dirty="0">
                <a:solidFill>
                  <a:prstClr val="black"/>
                </a:solidFill>
              </a:rPr>
              <a:t>Gateway</a:t>
            </a:r>
          </a:p>
        </p:txBody>
      </p:sp>
      <p:pic>
        <p:nvPicPr>
          <p:cNvPr id="7" name="Picture 6">
            <a:extLst>
              <a:ext uri="{FF2B5EF4-FFF2-40B4-BE49-F238E27FC236}">
                <a16:creationId xmlns:a16="http://schemas.microsoft.com/office/drawing/2014/main" xmlns="" id="{7F65FDA9-5C7E-41E4-A231-AAB74CFA71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3218" y="0"/>
            <a:ext cx="4868781" cy="4868781"/>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95996" y="3234751"/>
            <a:ext cx="2863055" cy="2147291"/>
          </a:xfrm>
          <a:prstGeom prst="rect">
            <a:avLst/>
          </a:prstGeom>
        </p:spPr>
      </p:pic>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193376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00846" y="1320215"/>
            <a:ext cx="6714308" cy="733116"/>
          </a:xfrm>
        </p:spPr>
        <p:txBody>
          <a:bodyPr>
            <a:normAutofit/>
          </a:bodyPr>
          <a:lstStyle/>
          <a:p>
            <a:r>
              <a:rPr lang="en-US" sz="3600" b="1" dirty="0" smtClean="0">
                <a:latin typeface="Calibri Light" panose="020F0302020204030204" pitchFamily="34" charset="0"/>
                <a:cs typeface="Calibri Light" panose="020F0302020204030204" pitchFamily="34" charset="0"/>
              </a:rPr>
              <a:t>Summary of Propositions</a:t>
            </a:r>
            <a:endParaRPr lang="en-US" sz="3600" b="1" dirty="0">
              <a:latin typeface="Calibri Light" panose="020F0302020204030204" pitchFamily="34" charset="0"/>
              <a:cs typeface="Calibri Light" panose="020F0302020204030204" pitchFamily="34" charset="0"/>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t>33</a:t>
            </a:fld>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391794391"/>
              </p:ext>
            </p:extLst>
          </p:nvPr>
        </p:nvGraphicFramePr>
        <p:xfrm>
          <a:off x="1071155" y="2053333"/>
          <a:ext cx="9744892" cy="4384585"/>
        </p:xfrm>
        <a:graphic>
          <a:graphicData uri="http://schemas.openxmlformats.org/drawingml/2006/table">
            <a:tbl>
              <a:tblPr/>
              <a:tblGrid>
                <a:gridCol w="4435897"/>
                <a:gridCol w="3365649"/>
                <a:gridCol w="1943346"/>
              </a:tblGrid>
              <a:tr h="276402">
                <a:tc>
                  <a:txBody>
                    <a:bodyPr/>
                    <a:lstStyle/>
                    <a:p>
                      <a:pPr algn="l" fontAlgn="b"/>
                      <a:r>
                        <a:rPr lang="en-US" sz="14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fontAlgn="b"/>
                      <a:r>
                        <a:rPr lang="en-US" sz="14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rtl="0" fontAlgn="b"/>
                      <a:r>
                        <a:rPr lang="en-US" sz="1300" b="1" i="0" u="none" strike="noStrike" dirty="0">
                          <a:solidFill>
                            <a:srgbClr val="FFFFFF"/>
                          </a:solidFill>
                          <a:effectLst/>
                          <a:latin typeface="Calibri" panose="020F0502020204030204" pitchFamily="34" charset="0"/>
                        </a:rPr>
                        <a:t>Funding Amount</a:t>
                      </a:r>
                    </a:p>
                  </a:txBody>
                  <a:tcPr marL="7599" marR="7599" marT="7599" marB="0" anchor="b">
                    <a:lnL>
                      <a:noFill/>
                    </a:lnL>
                    <a:lnR>
                      <a:noFill/>
                    </a:lnR>
                    <a:lnT>
                      <a:noFill/>
                    </a:lnT>
                    <a:lnB>
                      <a:noFill/>
                    </a:lnB>
                    <a:solidFill>
                      <a:srgbClr val="1F4E79"/>
                    </a:solidFill>
                  </a:tcPr>
                </a:tc>
              </a:tr>
              <a:tr h="274561">
                <a:tc>
                  <a:txBody>
                    <a:bodyPr/>
                    <a:lstStyle/>
                    <a:p>
                      <a:pPr algn="l" fontAlgn="b"/>
                      <a:endParaRPr lang="en-US" sz="14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r>
              <a:tr h="265646">
                <a:tc>
                  <a:txBody>
                    <a:bodyPr/>
                    <a:lstStyle/>
                    <a:p>
                      <a:pPr algn="l" rtl="0" fontAlgn="b"/>
                      <a:r>
                        <a:rPr lang="en-US" sz="1600" b="1" i="0" u="none" strike="noStrike" dirty="0">
                          <a:solidFill>
                            <a:srgbClr val="000000"/>
                          </a:solidFill>
                          <a:effectLst/>
                          <a:latin typeface="Calibri" panose="020F0502020204030204" pitchFamily="34" charset="0"/>
                        </a:rPr>
                        <a:t>Streets and </a:t>
                      </a:r>
                      <a:r>
                        <a:rPr lang="en-US" sz="1600" b="1" i="0" u="none" strike="noStrike" dirty="0" smtClean="0">
                          <a:solidFill>
                            <a:srgbClr val="000000"/>
                          </a:solidFill>
                          <a:effectLst/>
                          <a:latin typeface="Calibri" panose="020F0502020204030204" pitchFamily="34" charset="0"/>
                        </a:rPr>
                        <a:t>Mobility </a:t>
                      </a:r>
                      <a:r>
                        <a:rPr lang="en-US" sz="1600" b="1" i="0" u="none" strike="noStrike" dirty="0">
                          <a:solidFill>
                            <a:srgbClr val="000000"/>
                          </a:solidFill>
                          <a:effectLst/>
                          <a:latin typeface="Calibri" panose="020F0502020204030204" pitchFamily="34" charset="0"/>
                        </a:rPr>
                        <a:t>Infrastructure</a:t>
                      </a:r>
                    </a:p>
                  </a:txBody>
                  <a:tcPr marL="7599" marR="7599" marT="7599" marB="0" anchor="b">
                    <a:lnL>
                      <a:noFill/>
                    </a:lnL>
                    <a:lnR>
                      <a:noFill/>
                    </a:lnR>
                    <a:lnT>
                      <a:noFill/>
                    </a:lnT>
                    <a:lnB>
                      <a:noFill/>
                    </a:lnB>
                  </a:tcPr>
                </a:tc>
                <a:tc>
                  <a:txBody>
                    <a:bodyPr/>
                    <a:lstStyle/>
                    <a:p>
                      <a:pPr algn="ctr" rtl="0" fontAlgn="b"/>
                      <a:r>
                        <a:rPr lang="en-US" sz="1600" b="1" i="1" u="none" strike="noStrike" dirty="0">
                          <a:solidFill>
                            <a:srgbClr val="000000"/>
                          </a:solidFill>
                          <a:effectLst/>
                          <a:latin typeface="Calibri" panose="020F0502020204030204" pitchFamily="34" charset="0"/>
                        </a:rPr>
                        <a:t>Fort Worth Proposition A</a:t>
                      </a:r>
                    </a:p>
                  </a:txBody>
                  <a:tcPr marL="7599" marR="7599" marT="7599" marB="0" anchor="b">
                    <a:lnL>
                      <a:noFill/>
                    </a:lnL>
                    <a:lnR>
                      <a:noFill/>
                    </a:lnR>
                    <a:lnT>
                      <a:noFill/>
                    </a:lnT>
                    <a:lnB>
                      <a:noFill/>
                    </a:lnB>
                  </a:tcPr>
                </a:tc>
                <a:tc>
                  <a:txBody>
                    <a:bodyPr/>
                    <a:lstStyle/>
                    <a:p>
                      <a:pPr algn="ctr" rtl="0" fontAlgn="b"/>
                      <a:r>
                        <a:rPr lang="en-US" sz="1600" b="1" i="0" u="none" strike="noStrike" dirty="0">
                          <a:solidFill>
                            <a:srgbClr val="000000"/>
                          </a:solidFill>
                          <a:effectLst/>
                          <a:latin typeface="Calibri" panose="020F0502020204030204" pitchFamily="34" charset="0"/>
                        </a:rPr>
                        <a:t>$369,218,300 </a:t>
                      </a:r>
                    </a:p>
                  </a:txBody>
                  <a:tcPr marL="7599" marR="7599" marT="7599" marB="0" anchor="b">
                    <a:lnL>
                      <a:noFill/>
                    </a:lnL>
                    <a:lnR>
                      <a:noFill/>
                    </a:lnR>
                    <a:lnT>
                      <a:noFill/>
                    </a:lnT>
                    <a:lnB>
                      <a:noFill/>
                    </a:lnB>
                  </a:tcPr>
                </a:tc>
              </a:tr>
              <a:tr h="274561">
                <a:tc>
                  <a:txBody>
                    <a:bodyPr/>
                    <a:lstStyle/>
                    <a:p>
                      <a:pPr algn="l" fontAlgn="b"/>
                      <a:r>
                        <a:rPr lang="en-US" sz="14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fontAlgn="b"/>
                      <a:r>
                        <a:rPr lang="en-US" sz="16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l" rtl="0" fontAlgn="b"/>
                      <a:r>
                        <a:rPr lang="en-US" sz="1600" b="1" i="0" u="none" strike="noStrike" dirty="0">
                          <a:solidFill>
                            <a:srgbClr val="FFFFFF"/>
                          </a:solidFill>
                          <a:effectLst/>
                          <a:latin typeface="Calibri" panose="020F0502020204030204" pitchFamily="34" charset="0"/>
                        </a:rPr>
                        <a:t>  </a:t>
                      </a:r>
                    </a:p>
                  </a:txBody>
                  <a:tcPr marL="7599" marR="7599" marT="7599" marB="0" anchor="b">
                    <a:lnL>
                      <a:noFill/>
                    </a:lnL>
                    <a:lnR>
                      <a:noFill/>
                    </a:lnR>
                    <a:lnT>
                      <a:noFill/>
                    </a:lnT>
                    <a:lnB>
                      <a:noFill/>
                    </a:lnB>
                    <a:solidFill>
                      <a:srgbClr val="1F4E79"/>
                    </a:solidFill>
                  </a:tcPr>
                </a:tc>
              </a:tr>
              <a:tr h="274561">
                <a:tc>
                  <a:txBody>
                    <a:bodyPr/>
                    <a:lstStyle/>
                    <a:p>
                      <a:pPr algn="r" fontAlgn="b"/>
                      <a:endParaRPr lang="en-US" sz="14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fontAlgn="b"/>
                      <a:endParaRPr lang="en-US" sz="16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rtl="0" fontAlgn="b"/>
                      <a:r>
                        <a:rPr lang="en-US" sz="1600" b="0" i="0" u="none" strike="noStrike" dirty="0">
                          <a:solidFill>
                            <a:srgbClr val="000000"/>
                          </a:solidFill>
                          <a:effectLst/>
                          <a:latin typeface="Calibri" panose="020F0502020204030204" pitchFamily="34" charset="0"/>
                        </a:rPr>
                        <a:t> </a:t>
                      </a:r>
                    </a:p>
                  </a:txBody>
                  <a:tcPr marL="7599" marR="7599" marT="7599" marB="0" anchor="b">
                    <a:lnL>
                      <a:noFill/>
                    </a:lnL>
                    <a:lnR>
                      <a:noFill/>
                    </a:lnR>
                    <a:lnT>
                      <a:noFill/>
                    </a:lnT>
                    <a:lnB>
                      <a:noFill/>
                    </a:lnB>
                  </a:tcPr>
                </a:tc>
              </a:tr>
              <a:tr h="265646">
                <a:tc>
                  <a:txBody>
                    <a:bodyPr/>
                    <a:lstStyle/>
                    <a:p>
                      <a:pPr algn="l" rtl="0" fontAlgn="b"/>
                      <a:r>
                        <a:rPr lang="en-US" sz="1600" b="1" i="0" u="none" strike="noStrike" dirty="0">
                          <a:solidFill>
                            <a:srgbClr val="000000"/>
                          </a:solidFill>
                          <a:effectLst/>
                          <a:latin typeface="Calibri" panose="020F0502020204030204" pitchFamily="34" charset="0"/>
                        </a:rPr>
                        <a:t>Parks and Recreation Improvements</a:t>
                      </a:r>
                    </a:p>
                  </a:txBody>
                  <a:tcPr marL="7599" marR="7599" marT="7599" marB="0" anchor="b">
                    <a:lnL>
                      <a:noFill/>
                    </a:lnL>
                    <a:lnR>
                      <a:noFill/>
                    </a:lnR>
                    <a:lnT>
                      <a:noFill/>
                    </a:lnT>
                    <a:lnB>
                      <a:noFill/>
                    </a:lnB>
                  </a:tcPr>
                </a:tc>
                <a:tc>
                  <a:txBody>
                    <a:bodyPr/>
                    <a:lstStyle/>
                    <a:p>
                      <a:pPr algn="ctr" rtl="0" fontAlgn="b"/>
                      <a:r>
                        <a:rPr lang="en-US" sz="1600" b="1" i="1" u="none" strike="noStrike" dirty="0">
                          <a:solidFill>
                            <a:srgbClr val="000000"/>
                          </a:solidFill>
                          <a:effectLst/>
                          <a:latin typeface="Calibri" panose="020F0502020204030204" pitchFamily="34" charset="0"/>
                        </a:rPr>
                        <a:t>Fort Worth Proposition B</a:t>
                      </a:r>
                    </a:p>
                  </a:txBody>
                  <a:tcPr marL="7599" marR="7599" marT="7599" marB="0" anchor="b">
                    <a:lnL>
                      <a:noFill/>
                    </a:lnL>
                    <a:lnR>
                      <a:noFill/>
                    </a:lnR>
                    <a:lnT>
                      <a:noFill/>
                    </a:lnT>
                    <a:lnB>
                      <a:noFill/>
                    </a:lnB>
                  </a:tcPr>
                </a:tc>
                <a:tc>
                  <a:txBody>
                    <a:bodyPr/>
                    <a:lstStyle/>
                    <a:p>
                      <a:pPr algn="ctr" rtl="0" fontAlgn="b"/>
                      <a:r>
                        <a:rPr lang="en-US" sz="1600" b="1" i="0" u="none" strike="noStrike" dirty="0">
                          <a:solidFill>
                            <a:srgbClr val="000000"/>
                          </a:solidFill>
                          <a:effectLst/>
                          <a:latin typeface="Calibri" panose="020F0502020204030204" pitchFamily="34" charset="0"/>
                        </a:rPr>
                        <a:t>$123,955,500 </a:t>
                      </a:r>
                    </a:p>
                  </a:txBody>
                  <a:tcPr marL="7599" marR="7599" marT="7599" marB="0" anchor="b">
                    <a:lnL>
                      <a:noFill/>
                    </a:lnL>
                    <a:lnR>
                      <a:noFill/>
                    </a:lnR>
                    <a:lnT>
                      <a:noFill/>
                    </a:lnT>
                    <a:lnB>
                      <a:noFill/>
                    </a:lnB>
                  </a:tcPr>
                </a:tc>
              </a:tr>
              <a:tr h="274561">
                <a:tc>
                  <a:txBody>
                    <a:bodyPr/>
                    <a:lstStyle/>
                    <a:p>
                      <a:pPr algn="l" fontAlgn="b"/>
                      <a:r>
                        <a:rPr lang="en-US" sz="16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fontAlgn="b"/>
                      <a:r>
                        <a:rPr lang="en-US" sz="16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rtl="0" fontAlgn="b"/>
                      <a:r>
                        <a:rPr lang="en-US" sz="1600" b="1" i="0" u="none" strike="noStrike" dirty="0">
                          <a:solidFill>
                            <a:srgbClr val="FFFFFF"/>
                          </a:solidFill>
                          <a:effectLst/>
                          <a:latin typeface="Calibri" panose="020F0502020204030204" pitchFamily="34" charset="0"/>
                        </a:rPr>
                        <a:t> </a:t>
                      </a:r>
                    </a:p>
                  </a:txBody>
                  <a:tcPr marL="7599" marR="7599" marT="7599" marB="0" anchor="b">
                    <a:lnL>
                      <a:noFill/>
                    </a:lnL>
                    <a:lnR>
                      <a:noFill/>
                    </a:lnR>
                    <a:lnT>
                      <a:noFill/>
                    </a:lnT>
                    <a:lnB>
                      <a:noFill/>
                    </a:lnB>
                    <a:solidFill>
                      <a:srgbClr val="1F4E79"/>
                    </a:solidFill>
                  </a:tcPr>
                </a:tc>
              </a:tr>
              <a:tr h="285617">
                <a:tc>
                  <a:txBody>
                    <a:bodyPr/>
                    <a:lstStyle/>
                    <a:p>
                      <a:pPr algn="l" fontAlgn="b"/>
                      <a:endParaRPr lang="en-US" sz="14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fontAlgn="b"/>
                      <a:endParaRPr lang="en-US" sz="16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fontAlgn="b"/>
                      <a:endParaRPr lang="en-US" sz="16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r>
              <a:tr h="265646">
                <a:tc>
                  <a:txBody>
                    <a:bodyPr/>
                    <a:lstStyle/>
                    <a:p>
                      <a:pPr algn="l" rtl="0" fontAlgn="b"/>
                      <a:r>
                        <a:rPr lang="en-US" sz="1600" b="1" i="0" u="none" strike="noStrike" dirty="0">
                          <a:solidFill>
                            <a:srgbClr val="000000"/>
                          </a:solidFill>
                          <a:effectLst/>
                          <a:latin typeface="Calibri" panose="020F0502020204030204" pitchFamily="34" charset="0"/>
                        </a:rPr>
                        <a:t>Public Library Improvements</a:t>
                      </a:r>
                    </a:p>
                  </a:txBody>
                  <a:tcPr marL="7599" marR="7599" marT="7599" marB="0" anchor="b">
                    <a:lnL>
                      <a:noFill/>
                    </a:lnL>
                    <a:lnR>
                      <a:noFill/>
                    </a:lnR>
                    <a:lnT>
                      <a:noFill/>
                    </a:lnT>
                    <a:lnB>
                      <a:noFill/>
                    </a:lnB>
                  </a:tcPr>
                </a:tc>
                <a:tc>
                  <a:txBody>
                    <a:bodyPr/>
                    <a:lstStyle/>
                    <a:p>
                      <a:pPr algn="ctr" rtl="0" fontAlgn="b"/>
                      <a:r>
                        <a:rPr lang="en-US" sz="1600" b="1" i="1" u="none" strike="noStrike" dirty="0">
                          <a:solidFill>
                            <a:srgbClr val="000000"/>
                          </a:solidFill>
                          <a:effectLst/>
                          <a:latin typeface="Calibri" panose="020F0502020204030204" pitchFamily="34" charset="0"/>
                        </a:rPr>
                        <a:t>Fort Worth Proposition C</a:t>
                      </a:r>
                    </a:p>
                  </a:txBody>
                  <a:tcPr marL="7599" marR="7599" marT="7599" marB="0" anchor="b">
                    <a:lnL>
                      <a:noFill/>
                    </a:lnL>
                    <a:lnR>
                      <a:noFill/>
                    </a:lnR>
                    <a:lnT>
                      <a:noFill/>
                    </a:lnT>
                    <a:lnB>
                      <a:noFill/>
                    </a:lnB>
                  </a:tcPr>
                </a:tc>
                <a:tc>
                  <a:txBody>
                    <a:bodyPr/>
                    <a:lstStyle/>
                    <a:p>
                      <a:pPr algn="ctr" rtl="0" fontAlgn="b"/>
                      <a:r>
                        <a:rPr lang="en-US" sz="1600" b="1" i="0" u="none" strike="noStrike" dirty="0">
                          <a:solidFill>
                            <a:srgbClr val="000000"/>
                          </a:solidFill>
                          <a:effectLst/>
                          <a:latin typeface="Calibri" panose="020F0502020204030204" pitchFamily="34" charset="0"/>
                        </a:rPr>
                        <a:t>$12,505,200 </a:t>
                      </a:r>
                    </a:p>
                  </a:txBody>
                  <a:tcPr marL="7599" marR="7599" marT="7599" marB="0" anchor="b">
                    <a:lnL>
                      <a:noFill/>
                    </a:lnL>
                    <a:lnR>
                      <a:noFill/>
                    </a:lnR>
                    <a:lnT>
                      <a:noFill/>
                    </a:lnT>
                    <a:lnB>
                      <a:noFill/>
                    </a:lnB>
                  </a:tcPr>
                </a:tc>
              </a:tr>
              <a:tr h="274561">
                <a:tc>
                  <a:txBody>
                    <a:bodyPr/>
                    <a:lstStyle/>
                    <a:p>
                      <a:pPr algn="l" fontAlgn="b"/>
                      <a:r>
                        <a:rPr lang="en-US" sz="16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fontAlgn="b"/>
                      <a:r>
                        <a:rPr lang="en-US" sz="16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rtl="0" fontAlgn="b"/>
                      <a:r>
                        <a:rPr lang="en-US" sz="1600" b="1" i="0" u="none" strike="noStrike" dirty="0">
                          <a:solidFill>
                            <a:srgbClr val="FFFFFF"/>
                          </a:solidFill>
                          <a:effectLst/>
                          <a:latin typeface="Calibri" panose="020F0502020204030204" pitchFamily="34" charset="0"/>
                        </a:rPr>
                        <a:t> </a:t>
                      </a:r>
                    </a:p>
                  </a:txBody>
                  <a:tcPr marL="7599" marR="7599" marT="7599" marB="0" anchor="b">
                    <a:lnL>
                      <a:noFill/>
                    </a:lnL>
                    <a:lnR>
                      <a:noFill/>
                    </a:lnR>
                    <a:lnT>
                      <a:noFill/>
                    </a:lnT>
                    <a:lnB>
                      <a:noFill/>
                    </a:lnB>
                    <a:solidFill>
                      <a:srgbClr val="1F4E79"/>
                    </a:solidFill>
                  </a:tcPr>
                </a:tc>
              </a:tr>
              <a:tr h="274561">
                <a:tc>
                  <a:txBody>
                    <a:bodyPr/>
                    <a:lstStyle/>
                    <a:p>
                      <a:pPr algn="l" fontAlgn="b"/>
                      <a:endParaRPr lang="en-US" sz="14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fontAlgn="b"/>
                      <a:endParaRPr lang="en-US" sz="16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rtl="0" fontAlgn="b"/>
                      <a:r>
                        <a:rPr lang="en-US" sz="1600" b="0" i="0" u="none" strike="noStrike" dirty="0">
                          <a:solidFill>
                            <a:srgbClr val="000000"/>
                          </a:solidFill>
                          <a:effectLst/>
                          <a:latin typeface="Calibri" panose="020F0502020204030204" pitchFamily="34" charset="0"/>
                        </a:rPr>
                        <a:t> </a:t>
                      </a:r>
                    </a:p>
                  </a:txBody>
                  <a:tcPr marL="7599" marR="7599" marT="7599" marB="0" anchor="b">
                    <a:lnL>
                      <a:noFill/>
                    </a:lnL>
                    <a:lnR>
                      <a:noFill/>
                    </a:lnR>
                    <a:lnT>
                      <a:noFill/>
                    </a:lnT>
                    <a:lnB>
                      <a:noFill/>
                    </a:lnB>
                  </a:tcPr>
                </a:tc>
              </a:tr>
              <a:tr h="265646">
                <a:tc>
                  <a:txBody>
                    <a:bodyPr/>
                    <a:lstStyle/>
                    <a:p>
                      <a:pPr algn="l" rtl="0" fontAlgn="b"/>
                      <a:r>
                        <a:rPr lang="en-US" sz="1600" b="1" i="0" u="none" strike="noStrike" dirty="0">
                          <a:solidFill>
                            <a:srgbClr val="000000"/>
                          </a:solidFill>
                          <a:effectLst/>
                          <a:latin typeface="Calibri" panose="020F0502020204030204" pitchFamily="34" charset="0"/>
                        </a:rPr>
                        <a:t>Police and Fire Public Safety Improvements</a:t>
                      </a:r>
                    </a:p>
                  </a:txBody>
                  <a:tcPr marL="7599" marR="7599" marT="7599" marB="0" anchor="b">
                    <a:lnL>
                      <a:noFill/>
                    </a:lnL>
                    <a:lnR>
                      <a:noFill/>
                    </a:lnR>
                    <a:lnT>
                      <a:noFill/>
                    </a:lnT>
                    <a:lnB>
                      <a:noFill/>
                    </a:lnB>
                  </a:tcPr>
                </a:tc>
                <a:tc>
                  <a:txBody>
                    <a:bodyPr/>
                    <a:lstStyle/>
                    <a:p>
                      <a:pPr algn="ctr" rtl="0" fontAlgn="b"/>
                      <a:r>
                        <a:rPr lang="en-US" sz="1600" b="1" i="1" u="none" strike="noStrike" dirty="0">
                          <a:solidFill>
                            <a:srgbClr val="000000"/>
                          </a:solidFill>
                          <a:effectLst/>
                          <a:latin typeface="Calibri" panose="020F0502020204030204" pitchFamily="34" charset="0"/>
                        </a:rPr>
                        <a:t>Fort Worth Proposition D</a:t>
                      </a:r>
                    </a:p>
                  </a:txBody>
                  <a:tcPr marL="7599" marR="7599" marT="7599" marB="0" anchor="b">
                    <a:lnL>
                      <a:noFill/>
                    </a:lnL>
                    <a:lnR>
                      <a:noFill/>
                    </a:lnR>
                    <a:lnT>
                      <a:noFill/>
                    </a:lnT>
                    <a:lnB>
                      <a:noFill/>
                    </a:lnB>
                  </a:tcPr>
                </a:tc>
                <a:tc>
                  <a:txBody>
                    <a:bodyPr/>
                    <a:lstStyle/>
                    <a:p>
                      <a:pPr algn="ctr" rtl="0" fontAlgn="b"/>
                      <a:r>
                        <a:rPr lang="en-US" sz="1600" b="1" i="0" u="none" strike="noStrike" dirty="0">
                          <a:solidFill>
                            <a:srgbClr val="000000"/>
                          </a:solidFill>
                          <a:effectLst/>
                          <a:latin typeface="Calibri" panose="020F0502020204030204" pitchFamily="34" charset="0"/>
                        </a:rPr>
                        <a:t>$39,321,000 </a:t>
                      </a:r>
                    </a:p>
                  </a:txBody>
                  <a:tcPr marL="7599" marR="7599" marT="7599" marB="0" anchor="b">
                    <a:lnL>
                      <a:noFill/>
                    </a:lnL>
                    <a:lnR>
                      <a:noFill/>
                    </a:lnR>
                    <a:lnT>
                      <a:noFill/>
                    </a:lnT>
                    <a:lnB>
                      <a:noFill/>
                    </a:lnB>
                  </a:tcPr>
                </a:tc>
              </a:tr>
              <a:tr h="274561">
                <a:tc>
                  <a:txBody>
                    <a:bodyPr/>
                    <a:lstStyle/>
                    <a:p>
                      <a:pPr algn="l" fontAlgn="b"/>
                      <a:r>
                        <a:rPr lang="en-US" sz="16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fontAlgn="b"/>
                      <a:r>
                        <a:rPr lang="en-US" sz="1600" b="0" i="0" u="none" strike="noStrike" dirty="0">
                          <a:solidFill>
                            <a:srgbClr val="000000"/>
                          </a:solidFill>
                          <a:effectLst/>
                          <a:latin typeface="Arial" panose="020B0604020202020204" pitchFamily="34" charset="0"/>
                        </a:rPr>
                        <a:t> </a:t>
                      </a:r>
                    </a:p>
                  </a:txBody>
                  <a:tcPr marL="7599" marR="7599" marT="7599" marB="0" anchor="b">
                    <a:lnL>
                      <a:noFill/>
                    </a:lnL>
                    <a:lnR>
                      <a:noFill/>
                    </a:lnR>
                    <a:lnT>
                      <a:noFill/>
                    </a:lnT>
                    <a:lnB>
                      <a:noFill/>
                    </a:lnB>
                    <a:solidFill>
                      <a:srgbClr val="1F4E79"/>
                    </a:solidFill>
                  </a:tcPr>
                </a:tc>
                <a:tc>
                  <a:txBody>
                    <a:bodyPr/>
                    <a:lstStyle/>
                    <a:p>
                      <a:pPr algn="ctr" rtl="0" fontAlgn="b"/>
                      <a:r>
                        <a:rPr lang="en-US" sz="1600" b="1" i="0" u="none" strike="noStrike" dirty="0">
                          <a:solidFill>
                            <a:srgbClr val="FFFFFF"/>
                          </a:solidFill>
                          <a:effectLst/>
                          <a:latin typeface="Calibri" panose="020F0502020204030204" pitchFamily="34" charset="0"/>
                        </a:rPr>
                        <a:t> </a:t>
                      </a:r>
                    </a:p>
                  </a:txBody>
                  <a:tcPr marL="7599" marR="7599" marT="7599" marB="0" anchor="b">
                    <a:lnL>
                      <a:noFill/>
                    </a:lnL>
                    <a:lnR>
                      <a:noFill/>
                    </a:lnR>
                    <a:lnT>
                      <a:noFill/>
                    </a:lnT>
                    <a:lnB>
                      <a:noFill/>
                    </a:lnB>
                    <a:solidFill>
                      <a:srgbClr val="1F4E79"/>
                    </a:solidFill>
                  </a:tcPr>
                </a:tc>
              </a:tr>
              <a:tr h="274561">
                <a:tc>
                  <a:txBody>
                    <a:bodyPr/>
                    <a:lstStyle/>
                    <a:p>
                      <a:pPr algn="l" fontAlgn="b"/>
                      <a:endParaRPr lang="en-US" sz="14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fontAlgn="b"/>
                      <a:endParaRPr lang="en-US" sz="1600" b="0" i="0" u="none" strike="noStrike" dirty="0">
                        <a:solidFill>
                          <a:srgbClr val="000000"/>
                        </a:solidFill>
                        <a:effectLst/>
                        <a:latin typeface="Arial" panose="020B0604020202020204" pitchFamily="34" charset="0"/>
                      </a:endParaRPr>
                    </a:p>
                  </a:txBody>
                  <a:tcPr marL="7599" marR="7599" marT="7599" marB="0" anchor="b">
                    <a:lnL>
                      <a:noFill/>
                    </a:lnL>
                    <a:lnR>
                      <a:noFill/>
                    </a:lnR>
                    <a:lnT>
                      <a:noFill/>
                    </a:lnT>
                    <a:lnB>
                      <a:noFill/>
                    </a:lnB>
                  </a:tcPr>
                </a:tc>
                <a:tc>
                  <a:txBody>
                    <a:bodyPr/>
                    <a:lstStyle/>
                    <a:p>
                      <a:pPr algn="ctr" rtl="0" fontAlgn="b"/>
                      <a:r>
                        <a:rPr lang="en-US" sz="1600" b="0" i="0" u="none" strike="noStrike" dirty="0">
                          <a:solidFill>
                            <a:srgbClr val="000000"/>
                          </a:solidFill>
                          <a:effectLst/>
                          <a:latin typeface="Calibri" panose="020F0502020204030204" pitchFamily="34" charset="0"/>
                        </a:rPr>
                        <a:t> </a:t>
                      </a:r>
                    </a:p>
                  </a:txBody>
                  <a:tcPr marL="7599" marR="7599" marT="7599" marB="0" anchor="b">
                    <a:lnL>
                      <a:noFill/>
                    </a:lnL>
                    <a:lnR>
                      <a:noFill/>
                    </a:lnR>
                    <a:lnT>
                      <a:noFill/>
                    </a:lnT>
                    <a:lnB>
                      <a:noFill/>
                    </a:lnB>
                  </a:tcPr>
                </a:tc>
              </a:tr>
              <a:tr h="265646">
                <a:tc>
                  <a:txBody>
                    <a:bodyPr/>
                    <a:lstStyle/>
                    <a:p>
                      <a:pPr algn="l" rtl="0" fontAlgn="b"/>
                      <a:r>
                        <a:rPr lang="en-US" sz="1600" b="1" i="0" u="none" strike="noStrike" dirty="0" smtClean="0">
                          <a:solidFill>
                            <a:srgbClr val="000000"/>
                          </a:solidFill>
                          <a:effectLst/>
                          <a:latin typeface="Calibri" panose="020F0502020204030204" pitchFamily="34" charset="0"/>
                        </a:rPr>
                        <a:t>Natural Area and Open Space</a:t>
                      </a:r>
                      <a:endParaRPr lang="en-US" sz="1600" b="1" i="0" u="none" strike="noStrike" dirty="0">
                        <a:solidFill>
                          <a:srgbClr val="000000"/>
                        </a:solidFill>
                        <a:effectLst/>
                        <a:latin typeface="Calibri" panose="020F0502020204030204" pitchFamily="34" charset="0"/>
                      </a:endParaRPr>
                    </a:p>
                  </a:txBody>
                  <a:tcPr marL="7599" marR="7599" marT="7599" marB="0" anchor="b">
                    <a:lnL>
                      <a:noFill/>
                    </a:lnL>
                    <a:lnR>
                      <a:noFill/>
                    </a:lnR>
                    <a:lnT>
                      <a:noFill/>
                    </a:lnT>
                    <a:lnB>
                      <a:noFill/>
                    </a:lnB>
                  </a:tcPr>
                </a:tc>
                <a:tc>
                  <a:txBody>
                    <a:bodyPr/>
                    <a:lstStyle/>
                    <a:p>
                      <a:pPr algn="ctr" rtl="0" fontAlgn="b"/>
                      <a:r>
                        <a:rPr lang="en-US" sz="1600" b="1" i="1" u="none" strike="noStrike" dirty="0">
                          <a:solidFill>
                            <a:srgbClr val="000000"/>
                          </a:solidFill>
                          <a:effectLst/>
                          <a:latin typeface="Calibri" panose="020F0502020204030204" pitchFamily="34" charset="0"/>
                        </a:rPr>
                        <a:t>Fort Worth Proposition E</a:t>
                      </a:r>
                    </a:p>
                  </a:txBody>
                  <a:tcPr marL="7599" marR="7599" marT="7599" marB="0" anchor="b">
                    <a:lnL>
                      <a:noFill/>
                    </a:lnL>
                    <a:lnR>
                      <a:noFill/>
                    </a:lnR>
                    <a:lnT>
                      <a:noFill/>
                    </a:lnT>
                    <a:lnB>
                      <a:noFill/>
                    </a:lnB>
                  </a:tcPr>
                </a:tc>
                <a:tc>
                  <a:txBody>
                    <a:bodyPr/>
                    <a:lstStyle/>
                    <a:p>
                      <a:pPr algn="ctr" rtl="0" fontAlgn="b"/>
                      <a:r>
                        <a:rPr lang="en-US" sz="1600" b="1" i="0" u="none" strike="noStrike" dirty="0">
                          <a:solidFill>
                            <a:srgbClr val="000000"/>
                          </a:solidFill>
                          <a:effectLst/>
                          <a:latin typeface="Calibri" panose="020F0502020204030204" pitchFamily="34" charset="0"/>
                        </a:rPr>
                        <a:t>$15,000,000 </a:t>
                      </a:r>
                    </a:p>
                  </a:txBody>
                  <a:tcPr marL="7599" marR="7599" marT="7599" marB="0" anchor="b">
                    <a:lnL>
                      <a:noFill/>
                    </a:lnL>
                    <a:lnR>
                      <a:noFill/>
                    </a:lnR>
                    <a:lnT>
                      <a:noFill/>
                    </a:lnT>
                    <a:lnB>
                      <a:noFill/>
                    </a:lnB>
                  </a:tcPr>
                </a:tc>
              </a:tr>
              <a:tr h="297848">
                <a:tc>
                  <a:txBody>
                    <a:bodyPr/>
                    <a:lstStyle/>
                    <a:p>
                      <a:pPr algn="l" rtl="0" fontAlgn="b"/>
                      <a:endParaRPr lang="en-US" sz="700" b="1" i="0" u="none" strike="noStrike" dirty="0">
                        <a:solidFill>
                          <a:srgbClr val="000000"/>
                        </a:solidFill>
                        <a:effectLst/>
                        <a:latin typeface="Calibri" panose="020F0502020204030204" pitchFamily="34" charset="0"/>
                      </a:endParaRPr>
                    </a:p>
                  </a:txBody>
                  <a:tcPr marL="7599" marR="7599" marT="7599" marB="0" anchor="b">
                    <a:lnL>
                      <a:noFill/>
                    </a:lnL>
                    <a:lnR>
                      <a:noFill/>
                    </a:lnR>
                    <a:lnT>
                      <a:noFill/>
                    </a:lnT>
                    <a:lnB>
                      <a:noFill/>
                    </a:lnB>
                  </a:tcPr>
                </a:tc>
                <a:tc>
                  <a:txBody>
                    <a:bodyPr/>
                    <a:lstStyle/>
                    <a:p>
                      <a:pPr algn="r" rtl="0" fontAlgn="b"/>
                      <a:r>
                        <a:rPr lang="en-US" sz="1800" b="1" i="0" u="none" strike="noStrike" dirty="0" smtClean="0">
                          <a:solidFill>
                            <a:srgbClr val="000000"/>
                          </a:solidFill>
                          <a:effectLst/>
                          <a:latin typeface="Calibri" panose="020F0502020204030204" pitchFamily="34" charset="0"/>
                        </a:rPr>
                        <a:t>Total</a:t>
                      </a:r>
                      <a:endParaRPr lang="en-US" sz="1800" b="1" i="0" u="none" strike="noStrike" dirty="0">
                        <a:solidFill>
                          <a:srgbClr val="000000"/>
                        </a:solidFill>
                        <a:effectLst/>
                        <a:latin typeface="Calibri" panose="020F0502020204030204" pitchFamily="34" charset="0"/>
                      </a:endParaRPr>
                    </a:p>
                  </a:txBody>
                  <a:tcPr marL="7599" marR="7599" marT="7599" marB="0" anchor="b">
                    <a:lnL>
                      <a:noFill/>
                    </a:lnL>
                    <a:lnR>
                      <a:noFill/>
                    </a:lnR>
                    <a:lnT>
                      <a:noFill/>
                    </a:lnT>
                    <a:lnB>
                      <a:noFill/>
                    </a:lnB>
                  </a:tcPr>
                </a:tc>
                <a:tc>
                  <a:txBody>
                    <a:bodyPr/>
                    <a:lstStyle/>
                    <a:p>
                      <a:pPr algn="ctr" rtl="0" fontAlgn="b"/>
                      <a:r>
                        <a:rPr lang="en-US" sz="1800" b="1" i="0" u="none" strike="noStrike" dirty="0">
                          <a:solidFill>
                            <a:srgbClr val="000000"/>
                          </a:solidFill>
                          <a:effectLst/>
                          <a:latin typeface="Calibri" panose="020F0502020204030204" pitchFamily="34" charset="0"/>
                        </a:rPr>
                        <a:t>$560,000,000 </a:t>
                      </a:r>
                    </a:p>
                  </a:txBody>
                  <a:tcPr marL="7599" marR="7599" marT="7599" marB="0" anchor="b">
                    <a:lnL>
                      <a:noFill/>
                    </a:lnL>
                    <a:lnR>
                      <a:noFill/>
                    </a:lnR>
                    <a:lnT>
                      <a:noFill/>
                    </a:lnT>
                    <a:lnB>
                      <a:noFill/>
                    </a:lnB>
                  </a:tcPr>
                </a:tc>
              </a:tr>
            </a:tbl>
          </a:graphicData>
        </a:graphic>
      </p:graphicFrame>
    </p:spTree>
    <p:extLst>
      <p:ext uri="{BB962C8B-B14F-4D97-AF65-F5344CB8AC3E}">
        <p14:creationId xmlns:p14="http://schemas.microsoft.com/office/powerpoint/2010/main" val="1937696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4455" y="1348243"/>
            <a:ext cx="8499764" cy="1285876"/>
          </a:xfrm>
        </p:spPr>
        <p:txBody>
          <a:bodyPr>
            <a:normAutofit/>
          </a:bodyPr>
          <a:lstStyle/>
          <a:p>
            <a:r>
              <a:rPr lang="en-US" sz="3600" b="1" dirty="0"/>
              <a:t>2022 Bond Program </a:t>
            </a:r>
            <a:r>
              <a:rPr lang="en-US" sz="3600" b="1" dirty="0" smtClean="0"/>
              <a:t>Schedule</a:t>
            </a:r>
            <a:endParaRPr lang="en-US" sz="3600" b="1" i="1" dirty="0"/>
          </a:p>
        </p:txBody>
      </p:sp>
      <p:sp>
        <p:nvSpPr>
          <p:cNvPr id="3" name="Content Placeholder 2"/>
          <p:cNvSpPr>
            <a:spLocks noGrp="1"/>
          </p:cNvSpPr>
          <p:nvPr>
            <p:ph idx="1"/>
          </p:nvPr>
        </p:nvSpPr>
        <p:spPr>
          <a:xfrm>
            <a:off x="838200" y="2634119"/>
            <a:ext cx="10515600" cy="4464423"/>
          </a:xfrm>
          <a:ln>
            <a:solidFill>
              <a:schemeClr val="bg1"/>
            </a:solidFill>
          </a:ln>
        </p:spPr>
        <p:txBody>
          <a:bodyPr>
            <a:normAutofit/>
          </a:bodyPr>
          <a:lstStyle/>
          <a:p>
            <a:r>
              <a:rPr lang="en-US" sz="2400" b="1" dirty="0" smtClean="0"/>
              <a:t>March </a:t>
            </a:r>
            <a:r>
              <a:rPr lang="en-US" sz="2400" b="1" dirty="0"/>
              <a:t>– May 2022 – </a:t>
            </a:r>
            <a:r>
              <a:rPr lang="en-US" sz="2400" dirty="0"/>
              <a:t>Public </a:t>
            </a:r>
            <a:r>
              <a:rPr lang="en-US" sz="2400" dirty="0" smtClean="0"/>
              <a:t>information meetings  </a:t>
            </a:r>
          </a:p>
          <a:p>
            <a:r>
              <a:rPr lang="en-US" sz="2400" b="1" dirty="0" smtClean="0"/>
              <a:t>April 25, 2022 – </a:t>
            </a:r>
            <a:r>
              <a:rPr lang="en-US" sz="2400" dirty="0" smtClean="0"/>
              <a:t>Early voting begins</a:t>
            </a:r>
            <a:endParaRPr lang="en-US" sz="2400" dirty="0"/>
          </a:p>
          <a:p>
            <a:r>
              <a:rPr lang="en-US" sz="2400" b="1" dirty="0"/>
              <a:t>May 7, 2022 </a:t>
            </a:r>
            <a:r>
              <a:rPr lang="en-US" sz="2400" dirty="0"/>
              <a:t>– Election Day</a:t>
            </a:r>
          </a:p>
          <a:p>
            <a:pPr marL="0" indent="0">
              <a:buNone/>
            </a:pPr>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4229782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24" y="1373368"/>
            <a:ext cx="11049001" cy="2879655"/>
          </a:xfrm>
        </p:spPr>
        <p:txBody>
          <a:bodyPr>
            <a:normAutofit/>
          </a:bodyPr>
          <a:lstStyle/>
          <a:p>
            <a:r>
              <a:rPr lang="en-US" sz="3600" dirty="0" smtClean="0"/>
              <a:t>Questions</a:t>
            </a:r>
            <a:br>
              <a:rPr lang="en-US" sz="3600" dirty="0" smtClean="0"/>
            </a:br>
            <a:r>
              <a:rPr lang="en-US" sz="3600" dirty="0" smtClean="0"/>
              <a:t> </a:t>
            </a:r>
            <a:r>
              <a:rPr lang="en-US" sz="3600" dirty="0"/>
              <a:t/>
            </a:r>
            <a:br>
              <a:rPr lang="en-US" sz="3600" dirty="0"/>
            </a:br>
            <a:r>
              <a:rPr lang="en-US" sz="3600" dirty="0" smtClean="0"/>
              <a:t>For more information visit: </a:t>
            </a:r>
            <a:br>
              <a:rPr lang="en-US" sz="3600" dirty="0" smtClean="0"/>
            </a:br>
            <a:r>
              <a:rPr lang="en-US" sz="2400" dirty="0" smtClean="0">
                <a:hlinkClick r:id="rId3"/>
              </a:rPr>
              <a:t>www.fortworthtexas.gov/departments/planning-data-analytics/budget/2022bond</a:t>
            </a:r>
            <a:r>
              <a:rPr lang="en-US" sz="2400" dirty="0" smtClean="0"/>
              <a:t/>
            </a:r>
            <a:br>
              <a:rPr lang="en-US" sz="2400" dirty="0" smtClean="0"/>
            </a:br>
            <a:endParaRPr lang="en-US" sz="2400" dirty="0"/>
          </a:p>
        </p:txBody>
      </p:sp>
    </p:spTree>
    <p:extLst>
      <p:ext uri="{BB962C8B-B14F-4D97-AF65-F5344CB8AC3E}">
        <p14:creationId xmlns:p14="http://schemas.microsoft.com/office/powerpoint/2010/main" val="1623635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74818" y="1818700"/>
            <a:ext cx="12886472" cy="163546"/>
          </a:xfrm>
        </p:spPr>
        <p:txBody>
          <a:bodyPr>
            <a:noAutofit/>
          </a:bodyPr>
          <a:lstStyle/>
          <a:p>
            <a:r>
              <a:rPr lang="en-US" sz="3200" b="1" dirty="0"/>
              <a:t>Program Strategy and Highlights</a:t>
            </a:r>
            <a:r>
              <a:rPr lang="en-US" sz="3200" dirty="0"/>
              <a:t/>
            </a:r>
            <a:br>
              <a:rPr lang="en-US" sz="3200" dirty="0"/>
            </a:br>
            <a:endParaRPr lang="en-US" sz="3200" dirty="0"/>
          </a:p>
        </p:txBody>
      </p:sp>
      <p:sp>
        <p:nvSpPr>
          <p:cNvPr id="7" name="Content Placeholder 6"/>
          <p:cNvSpPr>
            <a:spLocks noGrp="1"/>
          </p:cNvSpPr>
          <p:nvPr>
            <p:ph idx="1"/>
          </p:nvPr>
        </p:nvSpPr>
        <p:spPr>
          <a:xfrm>
            <a:off x="701040" y="1900473"/>
            <a:ext cx="10500359" cy="4723354"/>
          </a:xfrm>
        </p:spPr>
        <p:txBody>
          <a:bodyPr>
            <a:noAutofit/>
          </a:bodyPr>
          <a:lstStyle/>
          <a:p>
            <a:pPr marL="0" lvl="0" indent="0">
              <a:buNone/>
            </a:pPr>
            <a:r>
              <a:rPr lang="en-US" sz="2400" b="1" u="sng" dirty="0">
                <a:solidFill>
                  <a:prstClr val="black"/>
                </a:solidFill>
                <a:latin typeface="+mj-lt"/>
              </a:rPr>
              <a:t>Strategy</a:t>
            </a:r>
          </a:p>
          <a:p>
            <a:pPr lvl="0">
              <a:buFont typeface="Wingdings" panose="05000000000000000000" pitchFamily="2" charset="2"/>
              <a:buChar char="§"/>
            </a:pPr>
            <a:r>
              <a:rPr lang="en-US" sz="2000" b="1" dirty="0">
                <a:solidFill>
                  <a:prstClr val="black"/>
                </a:solidFill>
                <a:latin typeface="+mj-lt"/>
              </a:rPr>
              <a:t>Capital Delivery</a:t>
            </a:r>
          </a:p>
          <a:p>
            <a:pPr marL="457200" lvl="1" indent="0">
              <a:buNone/>
            </a:pPr>
            <a:r>
              <a:rPr lang="en-US" sz="1800" b="1" dirty="0">
                <a:solidFill>
                  <a:prstClr val="black"/>
                </a:solidFill>
                <a:latin typeface="+mj-lt"/>
              </a:rPr>
              <a:t>$</a:t>
            </a:r>
            <a:r>
              <a:rPr lang="en-US" sz="1800" b="1" dirty="0" smtClean="0">
                <a:solidFill>
                  <a:prstClr val="black"/>
                </a:solidFill>
                <a:latin typeface="+mj-lt"/>
              </a:rPr>
              <a:t>29.8 million</a:t>
            </a:r>
            <a:r>
              <a:rPr lang="en-US" sz="1800" dirty="0" smtClean="0">
                <a:solidFill>
                  <a:prstClr val="black"/>
                </a:solidFill>
                <a:latin typeface="+mj-lt"/>
              </a:rPr>
              <a:t> </a:t>
            </a:r>
            <a:r>
              <a:rPr lang="en-US" sz="1800" dirty="0">
                <a:solidFill>
                  <a:prstClr val="black"/>
                </a:solidFill>
                <a:latin typeface="+mj-lt"/>
              </a:rPr>
              <a:t>in advance funding to accelerate </a:t>
            </a:r>
            <a:r>
              <a:rPr lang="en-US" sz="1800" b="1" i="1" dirty="0">
                <a:solidFill>
                  <a:prstClr val="black"/>
                </a:solidFill>
                <a:latin typeface="+mj-lt"/>
              </a:rPr>
              <a:t>Capital Delivery </a:t>
            </a:r>
            <a:r>
              <a:rPr lang="en-US" sz="1800" dirty="0">
                <a:solidFill>
                  <a:prstClr val="black"/>
                </a:solidFill>
                <a:latin typeface="+mj-lt"/>
              </a:rPr>
              <a:t>through early design of transportation and park </a:t>
            </a:r>
            <a:r>
              <a:rPr lang="en-US" sz="1800" dirty="0" smtClean="0">
                <a:solidFill>
                  <a:prstClr val="black"/>
                </a:solidFill>
                <a:latin typeface="+mj-lt"/>
              </a:rPr>
              <a:t>projects</a:t>
            </a:r>
          </a:p>
          <a:p>
            <a:pPr lvl="0">
              <a:buFont typeface="Wingdings" panose="05000000000000000000" pitchFamily="2" charset="2"/>
              <a:buChar char="§"/>
            </a:pPr>
            <a:r>
              <a:rPr lang="en-US" sz="2000" b="1" dirty="0" smtClean="0">
                <a:solidFill>
                  <a:prstClr val="black"/>
                </a:solidFill>
                <a:latin typeface="+mj-lt"/>
              </a:rPr>
              <a:t>Resources</a:t>
            </a:r>
            <a:endParaRPr lang="en-US" sz="2000" b="1" dirty="0">
              <a:solidFill>
                <a:prstClr val="black"/>
              </a:solidFill>
              <a:latin typeface="+mj-lt"/>
            </a:endParaRPr>
          </a:p>
          <a:p>
            <a:pPr marL="457200" lvl="1" indent="0">
              <a:buNone/>
            </a:pPr>
            <a:r>
              <a:rPr lang="en-US" sz="1800" b="1" i="1" dirty="0">
                <a:solidFill>
                  <a:prstClr val="black"/>
                </a:solidFill>
                <a:latin typeface="+mj-lt"/>
              </a:rPr>
              <a:t>Reserve Debt Capacity </a:t>
            </a:r>
            <a:r>
              <a:rPr lang="en-US" sz="1800" dirty="0">
                <a:solidFill>
                  <a:prstClr val="black"/>
                </a:solidFill>
                <a:latin typeface="+mj-lt"/>
              </a:rPr>
              <a:t>for grant match opportunities, public-private partnerships, emergency repairs and </a:t>
            </a:r>
            <a:r>
              <a:rPr lang="en-US" sz="1800" dirty="0" smtClean="0">
                <a:solidFill>
                  <a:prstClr val="black"/>
                </a:solidFill>
                <a:latin typeface="+mj-lt"/>
              </a:rPr>
              <a:t>renovations. </a:t>
            </a:r>
            <a:endParaRPr lang="en-US" sz="2000" b="1" dirty="0" smtClean="0">
              <a:solidFill>
                <a:prstClr val="black"/>
              </a:solidFill>
              <a:latin typeface="+mj-lt"/>
            </a:endParaRPr>
          </a:p>
          <a:p>
            <a:pPr marL="0" indent="0">
              <a:buNone/>
            </a:pPr>
            <a:r>
              <a:rPr lang="en-US" sz="2400" b="1" u="sng" dirty="0" smtClean="0">
                <a:latin typeface="+mj-lt"/>
              </a:rPr>
              <a:t>Program Highlights</a:t>
            </a:r>
          </a:p>
          <a:p>
            <a:pPr>
              <a:buFont typeface="Wingdings" panose="05000000000000000000" pitchFamily="2" charset="2"/>
              <a:buChar char="§"/>
            </a:pPr>
            <a:r>
              <a:rPr lang="en-US" sz="1800" b="1" dirty="0" smtClean="0">
                <a:latin typeface="+mj-lt"/>
              </a:rPr>
              <a:t>$365,563,000  </a:t>
            </a:r>
            <a:r>
              <a:rPr lang="en-US" sz="1800" dirty="0" smtClean="0">
                <a:latin typeface="+mj-lt"/>
              </a:rPr>
              <a:t>in 2022 Bond Funds</a:t>
            </a:r>
            <a:r>
              <a:rPr lang="en-US" sz="1800" b="1" dirty="0" smtClean="0">
                <a:latin typeface="+mj-lt"/>
              </a:rPr>
              <a:t>, $71,660,000 </a:t>
            </a:r>
            <a:r>
              <a:rPr lang="en-US" sz="1800" dirty="0" smtClean="0">
                <a:latin typeface="+mj-lt"/>
              </a:rPr>
              <a:t>of</a:t>
            </a:r>
            <a:r>
              <a:rPr lang="en-US" sz="1800" b="1" dirty="0" smtClean="0">
                <a:latin typeface="+mj-lt"/>
              </a:rPr>
              <a:t> </a:t>
            </a:r>
            <a:r>
              <a:rPr lang="en-US" sz="1800" dirty="0" smtClean="0">
                <a:latin typeface="+mj-lt"/>
              </a:rPr>
              <a:t>Tarrant County Bond funds, and </a:t>
            </a:r>
            <a:r>
              <a:rPr lang="en-US" sz="1800" b="1" dirty="0" smtClean="0">
                <a:latin typeface="+mj-lt"/>
              </a:rPr>
              <a:t>$59,857,000 </a:t>
            </a:r>
            <a:r>
              <a:rPr lang="en-US" sz="1800" dirty="0" smtClean="0">
                <a:latin typeface="+mj-lt"/>
              </a:rPr>
              <a:t>of</a:t>
            </a:r>
            <a:r>
              <a:rPr lang="en-US" sz="1800" b="1" dirty="0" smtClean="0">
                <a:latin typeface="+mj-lt"/>
              </a:rPr>
              <a:t> </a:t>
            </a:r>
            <a:r>
              <a:rPr lang="en-US" sz="1800" dirty="0" smtClean="0">
                <a:latin typeface="+mj-lt"/>
              </a:rPr>
              <a:t>other City funding sources, in total </a:t>
            </a:r>
            <a:r>
              <a:rPr lang="en-US" sz="2000" b="1" i="1" u="sng" dirty="0" smtClean="0">
                <a:latin typeface="+mj-lt"/>
              </a:rPr>
              <a:t>$497,808,000 </a:t>
            </a:r>
            <a:r>
              <a:rPr lang="en-US" sz="1800" dirty="0" smtClean="0">
                <a:latin typeface="+mj-lt"/>
              </a:rPr>
              <a:t>for streets and mobility projects. </a:t>
            </a:r>
            <a:endParaRPr lang="en-US" sz="1800" dirty="0">
              <a:latin typeface="+mj-lt"/>
            </a:endParaRPr>
          </a:p>
          <a:p>
            <a:pPr>
              <a:buFont typeface="Wingdings" panose="05000000000000000000" pitchFamily="2" charset="2"/>
              <a:buChar char="§"/>
            </a:pPr>
            <a:r>
              <a:rPr lang="en-US" sz="1800" b="1" dirty="0" smtClean="0">
                <a:latin typeface="+mj-lt"/>
              </a:rPr>
              <a:t>$121,525,000 </a:t>
            </a:r>
            <a:r>
              <a:rPr lang="en-US" sz="1800" dirty="0" smtClean="0">
                <a:latin typeface="+mj-lt"/>
              </a:rPr>
              <a:t>in 2022 bond funds, </a:t>
            </a:r>
            <a:r>
              <a:rPr lang="en-US" sz="1800" b="1" dirty="0" smtClean="0">
                <a:latin typeface="+mj-lt"/>
              </a:rPr>
              <a:t>$13,200,000 </a:t>
            </a:r>
            <a:r>
              <a:rPr lang="en-US" sz="1800" dirty="0" smtClean="0">
                <a:latin typeface="+mj-lt"/>
              </a:rPr>
              <a:t>of partnership funds and </a:t>
            </a:r>
            <a:r>
              <a:rPr lang="en-US" sz="1800" b="1" dirty="0" smtClean="0">
                <a:latin typeface="+mj-lt"/>
              </a:rPr>
              <a:t>$3,986,955 </a:t>
            </a:r>
            <a:r>
              <a:rPr lang="en-US" sz="1800" dirty="0" smtClean="0">
                <a:latin typeface="+mj-lt"/>
              </a:rPr>
              <a:t>of other City funding sources, in total </a:t>
            </a:r>
            <a:r>
              <a:rPr lang="en-US" sz="2000" b="1" i="1" u="sng" dirty="0" smtClean="0">
                <a:solidFill>
                  <a:prstClr val="black"/>
                </a:solidFill>
                <a:latin typeface="+mj-lt"/>
              </a:rPr>
              <a:t>$138,711,955 </a:t>
            </a:r>
            <a:r>
              <a:rPr lang="en-US" sz="1800" dirty="0">
                <a:solidFill>
                  <a:prstClr val="black"/>
                </a:solidFill>
                <a:latin typeface="+mj-lt"/>
              </a:rPr>
              <a:t>for park and recreation improvements and </a:t>
            </a:r>
            <a:r>
              <a:rPr lang="en-US" sz="1800" dirty="0" smtClean="0">
                <a:solidFill>
                  <a:prstClr val="black"/>
                </a:solidFill>
                <a:latin typeface="+mj-lt"/>
              </a:rPr>
              <a:t>natural area and open </a:t>
            </a:r>
            <a:r>
              <a:rPr lang="en-US" sz="1800" dirty="0">
                <a:solidFill>
                  <a:prstClr val="black"/>
                </a:solidFill>
                <a:latin typeface="+mj-lt"/>
              </a:rPr>
              <a:t>space conservation </a:t>
            </a:r>
            <a:endParaRPr lang="en-US" sz="1800" dirty="0" smtClean="0">
              <a:latin typeface="+mj-lt"/>
            </a:endParaRPr>
          </a:p>
          <a:p>
            <a:pPr>
              <a:buFont typeface="Wingdings" panose="05000000000000000000" pitchFamily="2" charset="2"/>
              <a:buChar char="§"/>
            </a:pPr>
            <a:r>
              <a:rPr lang="en-US" sz="2000" b="1" dirty="0" smtClean="0">
                <a:latin typeface="+mj-lt"/>
              </a:rPr>
              <a:t>No Tax Rate Increase</a:t>
            </a:r>
            <a:endParaRPr lang="en-US" sz="2000" b="1" dirty="0">
              <a:latin typeface="+mj-lt"/>
            </a:endParaRPr>
          </a:p>
          <a:p>
            <a:pPr marL="0" indent="0">
              <a:buNone/>
            </a:pPr>
            <a:endParaRPr lang="en-US" sz="2400" b="1" u="sng" dirty="0">
              <a:latin typeface="+mj-lt"/>
            </a:endParaRPr>
          </a:p>
        </p:txBody>
      </p:sp>
      <p:sp>
        <p:nvSpPr>
          <p:cNvPr id="2" name="Slide Number Placeholder 1"/>
          <p:cNvSpPr>
            <a:spLocks noGrp="1"/>
          </p:cNvSpPr>
          <p:nvPr>
            <p:ph type="sldNum" sz="quarter" idx="12"/>
          </p:nvPr>
        </p:nvSpPr>
        <p:spPr/>
        <p:txBody>
          <a:bodyPr/>
          <a:lstStyle/>
          <a:p>
            <a:fld id="{B93A5F3A-C1DE-424A-9F3D-AD4AB00002EA}"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2833560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14709" y="495503"/>
            <a:ext cx="5592613" cy="815873"/>
          </a:xfrm>
        </p:spPr>
        <p:txBody>
          <a:bodyPr>
            <a:normAutofit fontScale="90000"/>
          </a:bodyPr>
          <a:lstStyle/>
          <a:p>
            <a:r>
              <a:rPr lang="en-US" dirty="0"/>
              <a:t/>
            </a:r>
            <a:br>
              <a:rPr lang="en-US" dirty="0"/>
            </a:br>
            <a:r>
              <a:rPr lang="en-US" sz="4000" b="1" dirty="0">
                <a:solidFill>
                  <a:prstClr val="black"/>
                </a:solidFill>
              </a:rPr>
              <a:t>Project Development</a:t>
            </a:r>
            <a:endParaRPr lang="en-US" sz="4000" b="1" dirty="0"/>
          </a:p>
        </p:txBody>
      </p:sp>
      <p:sp>
        <p:nvSpPr>
          <p:cNvPr id="4" name="Rectangle 3"/>
          <p:cNvSpPr/>
          <p:nvPr/>
        </p:nvSpPr>
        <p:spPr>
          <a:xfrm>
            <a:off x="1931095" y="2292351"/>
            <a:ext cx="1795450" cy="737362"/>
          </a:xfrm>
          <a:prstGeom prst="rect">
            <a:avLst/>
          </a:prstGeom>
          <a:solidFill>
            <a:srgbClr val="ED7D31">
              <a:lumMod val="20000"/>
              <a:lumOff val="8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rPr>
              <a:t>Neighborhood</a:t>
            </a:r>
            <a:r>
              <a:rPr lang="en-US" b="1" kern="0" dirty="0">
                <a:solidFill>
                  <a:prstClr val="white"/>
                </a:solidFill>
              </a:rPr>
              <a:t> </a:t>
            </a:r>
            <a:r>
              <a:rPr lang="en-US" b="1" kern="0" dirty="0">
                <a:solidFill>
                  <a:prstClr val="black"/>
                </a:solidFill>
              </a:rPr>
              <a:t>Meetings</a:t>
            </a:r>
          </a:p>
        </p:txBody>
      </p:sp>
      <p:sp>
        <p:nvSpPr>
          <p:cNvPr id="5" name="Rectangle 4"/>
          <p:cNvSpPr/>
          <p:nvPr/>
        </p:nvSpPr>
        <p:spPr>
          <a:xfrm>
            <a:off x="4297132" y="1614300"/>
            <a:ext cx="2004956" cy="748896"/>
          </a:xfrm>
          <a:prstGeom prst="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rPr>
              <a:t>Data</a:t>
            </a:r>
            <a:r>
              <a:rPr lang="en-US" b="1" kern="0" dirty="0">
                <a:solidFill>
                  <a:prstClr val="white"/>
                </a:solidFill>
              </a:rPr>
              <a:t> </a:t>
            </a:r>
            <a:r>
              <a:rPr lang="en-US" b="1" kern="0" dirty="0">
                <a:solidFill>
                  <a:prstClr val="black"/>
                </a:solidFill>
              </a:rPr>
              <a:t>Collection</a:t>
            </a:r>
            <a:r>
              <a:rPr lang="en-US" b="1" kern="0" dirty="0">
                <a:solidFill>
                  <a:prstClr val="white"/>
                </a:solidFill>
              </a:rPr>
              <a:t> </a:t>
            </a:r>
            <a:r>
              <a:rPr lang="en-US" b="1" kern="0" dirty="0">
                <a:solidFill>
                  <a:prstClr val="black"/>
                </a:solidFill>
              </a:rPr>
              <a:t>and</a:t>
            </a:r>
            <a:r>
              <a:rPr lang="en-US" b="1" kern="0" dirty="0">
                <a:solidFill>
                  <a:prstClr val="white"/>
                </a:solidFill>
              </a:rPr>
              <a:t> </a:t>
            </a:r>
            <a:r>
              <a:rPr lang="en-US" b="1" kern="0" dirty="0">
                <a:solidFill>
                  <a:prstClr val="black"/>
                </a:solidFill>
              </a:rPr>
              <a:t>Analysis</a:t>
            </a:r>
          </a:p>
        </p:txBody>
      </p:sp>
      <p:sp>
        <p:nvSpPr>
          <p:cNvPr id="8" name="Rectangle 7"/>
          <p:cNvSpPr/>
          <p:nvPr/>
        </p:nvSpPr>
        <p:spPr>
          <a:xfrm>
            <a:off x="6918843" y="1811664"/>
            <a:ext cx="2018968" cy="700748"/>
          </a:xfrm>
          <a:prstGeom prst="rect">
            <a:avLst/>
          </a:prstGeom>
          <a:solidFill>
            <a:srgbClr val="92D050"/>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rPr>
              <a:t>Master Plans and Strategic Goals</a:t>
            </a:r>
          </a:p>
        </p:txBody>
      </p:sp>
      <p:sp>
        <p:nvSpPr>
          <p:cNvPr id="9" name="Rectangle 8"/>
          <p:cNvSpPr/>
          <p:nvPr/>
        </p:nvSpPr>
        <p:spPr>
          <a:xfrm>
            <a:off x="1583897" y="3771967"/>
            <a:ext cx="1925083" cy="713820"/>
          </a:xfrm>
          <a:prstGeom prst="rect">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b="1" kern="0" dirty="0">
                <a:solidFill>
                  <a:prstClr val="black"/>
                </a:solidFill>
              </a:rPr>
              <a:t>Boards and</a:t>
            </a:r>
            <a:r>
              <a:rPr lang="en-US" b="1" kern="0" dirty="0">
                <a:solidFill>
                  <a:prstClr val="white"/>
                </a:solidFill>
              </a:rPr>
              <a:t> </a:t>
            </a:r>
            <a:r>
              <a:rPr lang="en-US" b="1" kern="0" dirty="0">
                <a:solidFill>
                  <a:prstClr val="black"/>
                </a:solidFill>
              </a:rPr>
              <a:t>Commissions</a:t>
            </a:r>
          </a:p>
        </p:txBody>
      </p:sp>
      <p:sp>
        <p:nvSpPr>
          <p:cNvPr id="10" name="Rectangle 9"/>
          <p:cNvSpPr/>
          <p:nvPr/>
        </p:nvSpPr>
        <p:spPr>
          <a:xfrm>
            <a:off x="8144449" y="4040206"/>
            <a:ext cx="1462785" cy="669241"/>
          </a:xfrm>
          <a:prstGeom prst="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rPr>
              <a:t>City Council</a:t>
            </a:r>
          </a:p>
        </p:txBody>
      </p:sp>
      <p:sp>
        <p:nvSpPr>
          <p:cNvPr id="11" name="Rectangle 10"/>
          <p:cNvSpPr/>
          <p:nvPr/>
        </p:nvSpPr>
        <p:spPr>
          <a:xfrm>
            <a:off x="7895696" y="2915459"/>
            <a:ext cx="1757016" cy="670893"/>
          </a:xfrm>
          <a:prstGeom prst="rect">
            <a:avLst/>
          </a:prstGeom>
          <a:solidFill>
            <a:srgbClr val="FFC000">
              <a:lumMod val="40000"/>
              <a:lumOff val="60000"/>
            </a:srgbClr>
          </a:solidFill>
          <a:ln w="12700" cap="flat" cmpd="sng" algn="ctr">
            <a:solidFill>
              <a:srgbClr val="00B0F0"/>
            </a:solidFill>
            <a:prstDash val="solid"/>
            <a:miter lim="800000"/>
          </a:ln>
          <a:effectLst/>
        </p:spPr>
        <p:txBody>
          <a:bodyPr rtlCol="0" anchor="ctr"/>
          <a:lstStyle/>
          <a:p>
            <a:pPr algn="ctr">
              <a:defRPr/>
            </a:pPr>
            <a:r>
              <a:rPr lang="en-US" b="1" kern="0" dirty="0">
                <a:solidFill>
                  <a:prstClr val="black"/>
                </a:solidFill>
              </a:rPr>
              <a:t>Development Activity</a:t>
            </a:r>
          </a:p>
        </p:txBody>
      </p:sp>
      <p:sp>
        <p:nvSpPr>
          <p:cNvPr id="12" name="Rectangle 11"/>
          <p:cNvSpPr/>
          <p:nvPr/>
        </p:nvSpPr>
        <p:spPr>
          <a:xfrm>
            <a:off x="4950062" y="5616336"/>
            <a:ext cx="1835314" cy="703977"/>
          </a:xfrm>
          <a:prstGeom prst="rect">
            <a:avLst/>
          </a:prstGeom>
          <a:solidFill>
            <a:srgbClr val="ED7D31">
              <a:lumMod val="40000"/>
              <a:lumOff val="60000"/>
            </a:srgbClr>
          </a:solidFill>
          <a:ln w="12700" cap="flat" cmpd="sng" algn="ctr">
            <a:solidFill>
              <a:srgbClr val="00B0F0"/>
            </a:solidFill>
            <a:prstDash val="solid"/>
            <a:miter lim="800000"/>
          </a:ln>
          <a:effectLst/>
        </p:spPr>
        <p:txBody>
          <a:bodyPr rtlCol="0" anchor="ctr"/>
          <a:lstStyle/>
          <a:p>
            <a:pPr algn="ctr">
              <a:defRPr/>
            </a:pPr>
            <a:r>
              <a:rPr lang="en-US" b="1" kern="0" dirty="0">
                <a:solidFill>
                  <a:prstClr val="black"/>
                </a:solidFill>
              </a:rPr>
              <a:t>Service Demand</a:t>
            </a:r>
          </a:p>
        </p:txBody>
      </p:sp>
      <p:sp>
        <p:nvSpPr>
          <p:cNvPr id="13" name="Rectangle 12"/>
          <p:cNvSpPr/>
          <p:nvPr/>
        </p:nvSpPr>
        <p:spPr>
          <a:xfrm>
            <a:off x="2965230" y="5189827"/>
            <a:ext cx="1331902" cy="690171"/>
          </a:xfrm>
          <a:prstGeom prst="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rPr>
              <a:t>Public Meetings</a:t>
            </a:r>
          </a:p>
        </p:txBody>
      </p:sp>
      <p:sp>
        <p:nvSpPr>
          <p:cNvPr id="14" name="Oval 13"/>
          <p:cNvSpPr/>
          <p:nvPr/>
        </p:nvSpPr>
        <p:spPr>
          <a:xfrm>
            <a:off x="4887480" y="3098278"/>
            <a:ext cx="1878469" cy="1727067"/>
          </a:xfrm>
          <a:prstGeom prst="ellipse">
            <a:avLst/>
          </a:prstGeom>
          <a:solidFill>
            <a:srgbClr val="70AD47">
              <a:lumMod val="40000"/>
              <a:lumOff val="6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rPr>
              <a:t>PROJECT</a:t>
            </a:r>
          </a:p>
        </p:txBody>
      </p:sp>
      <p:cxnSp>
        <p:nvCxnSpPr>
          <p:cNvPr id="15" name="Straight Arrow Connector 14"/>
          <p:cNvCxnSpPr/>
          <p:nvPr/>
        </p:nvCxnSpPr>
        <p:spPr>
          <a:xfrm>
            <a:off x="3790234" y="3073828"/>
            <a:ext cx="1057881" cy="482854"/>
          </a:xfrm>
          <a:prstGeom prst="straightConnector1">
            <a:avLst/>
          </a:prstGeom>
          <a:noFill/>
          <a:ln w="28575" cap="flat" cmpd="sng" algn="ctr">
            <a:solidFill>
              <a:srgbClr val="4472C4"/>
            </a:solidFill>
            <a:prstDash val="solid"/>
            <a:miter lim="800000"/>
            <a:tailEnd type="triangle"/>
          </a:ln>
          <a:effectLst/>
        </p:spPr>
      </p:cxnSp>
      <p:cxnSp>
        <p:nvCxnSpPr>
          <p:cNvPr id="16" name="Straight Arrow Connector 15"/>
          <p:cNvCxnSpPr/>
          <p:nvPr/>
        </p:nvCxnSpPr>
        <p:spPr>
          <a:xfrm>
            <a:off x="5178571" y="2473987"/>
            <a:ext cx="256708" cy="599841"/>
          </a:xfrm>
          <a:prstGeom prst="straightConnector1">
            <a:avLst/>
          </a:prstGeom>
          <a:noFill/>
          <a:ln w="28575" cap="flat" cmpd="sng" algn="ctr">
            <a:solidFill>
              <a:srgbClr val="4472C4"/>
            </a:solidFill>
            <a:prstDash val="solid"/>
            <a:miter lim="800000"/>
            <a:tailEnd type="triangle"/>
          </a:ln>
          <a:effectLst/>
        </p:spPr>
      </p:cxnSp>
      <p:cxnSp>
        <p:nvCxnSpPr>
          <p:cNvPr id="17" name="Straight Arrow Connector 16"/>
          <p:cNvCxnSpPr/>
          <p:nvPr/>
        </p:nvCxnSpPr>
        <p:spPr>
          <a:xfrm flipH="1">
            <a:off x="6805314" y="3247518"/>
            <a:ext cx="946638" cy="330456"/>
          </a:xfrm>
          <a:prstGeom prst="straightConnector1">
            <a:avLst/>
          </a:prstGeom>
          <a:noFill/>
          <a:ln w="28575" cap="flat" cmpd="sng" algn="ctr">
            <a:solidFill>
              <a:srgbClr val="4472C4"/>
            </a:solidFill>
            <a:prstDash val="solid"/>
            <a:miter lim="800000"/>
            <a:tailEnd type="triangle"/>
          </a:ln>
          <a:effectLst/>
        </p:spPr>
      </p:cxnSp>
      <p:cxnSp>
        <p:nvCxnSpPr>
          <p:cNvPr id="18" name="Straight Arrow Connector 17"/>
          <p:cNvCxnSpPr/>
          <p:nvPr/>
        </p:nvCxnSpPr>
        <p:spPr>
          <a:xfrm flipH="1" flipV="1">
            <a:off x="6883518" y="4140450"/>
            <a:ext cx="1093460" cy="194456"/>
          </a:xfrm>
          <a:prstGeom prst="straightConnector1">
            <a:avLst/>
          </a:prstGeom>
          <a:noFill/>
          <a:ln w="28575" cap="flat" cmpd="sng" algn="ctr">
            <a:solidFill>
              <a:srgbClr val="4472C4"/>
            </a:solidFill>
            <a:prstDash val="solid"/>
            <a:miter lim="800000"/>
            <a:tailEnd type="triangle"/>
          </a:ln>
          <a:effectLst/>
        </p:spPr>
      </p:cxnSp>
      <p:cxnSp>
        <p:nvCxnSpPr>
          <p:cNvPr id="19" name="Straight Arrow Connector 18"/>
          <p:cNvCxnSpPr/>
          <p:nvPr/>
        </p:nvCxnSpPr>
        <p:spPr>
          <a:xfrm flipH="1" flipV="1">
            <a:off x="6591849" y="4610441"/>
            <a:ext cx="832397" cy="556539"/>
          </a:xfrm>
          <a:prstGeom prst="straightConnector1">
            <a:avLst/>
          </a:prstGeom>
          <a:noFill/>
          <a:ln w="28575" cap="flat" cmpd="sng" algn="ctr">
            <a:solidFill>
              <a:srgbClr val="4472C4"/>
            </a:solidFill>
            <a:prstDash val="solid"/>
            <a:miter lim="800000"/>
            <a:tailEnd type="triangle"/>
          </a:ln>
          <a:effectLst/>
        </p:spPr>
      </p:cxnSp>
      <p:cxnSp>
        <p:nvCxnSpPr>
          <p:cNvPr id="20" name="Straight Arrow Connector 19"/>
          <p:cNvCxnSpPr/>
          <p:nvPr/>
        </p:nvCxnSpPr>
        <p:spPr>
          <a:xfrm flipV="1">
            <a:off x="5695699" y="4920397"/>
            <a:ext cx="53402" cy="489224"/>
          </a:xfrm>
          <a:prstGeom prst="straightConnector1">
            <a:avLst/>
          </a:prstGeom>
          <a:noFill/>
          <a:ln w="28575" cap="flat" cmpd="sng" algn="ctr">
            <a:solidFill>
              <a:srgbClr val="4472C4"/>
            </a:solidFill>
            <a:prstDash val="solid"/>
            <a:miter lim="800000"/>
            <a:tailEnd type="triangle"/>
          </a:ln>
          <a:effectLst/>
        </p:spPr>
      </p:cxnSp>
      <p:cxnSp>
        <p:nvCxnSpPr>
          <p:cNvPr id="21" name="Straight Arrow Connector 20"/>
          <p:cNvCxnSpPr/>
          <p:nvPr/>
        </p:nvCxnSpPr>
        <p:spPr>
          <a:xfrm flipV="1">
            <a:off x="4352852" y="4569845"/>
            <a:ext cx="715054" cy="523983"/>
          </a:xfrm>
          <a:prstGeom prst="straightConnector1">
            <a:avLst/>
          </a:prstGeom>
          <a:noFill/>
          <a:ln w="28575" cap="flat" cmpd="sng" algn="ctr">
            <a:solidFill>
              <a:srgbClr val="4472C4"/>
            </a:solidFill>
            <a:prstDash val="solid"/>
            <a:miter lim="800000"/>
            <a:tailEnd type="triangle"/>
          </a:ln>
          <a:effectLst/>
        </p:spPr>
      </p:cxnSp>
      <p:cxnSp>
        <p:nvCxnSpPr>
          <p:cNvPr id="22" name="Straight Arrow Connector 21"/>
          <p:cNvCxnSpPr/>
          <p:nvPr/>
        </p:nvCxnSpPr>
        <p:spPr>
          <a:xfrm flipV="1">
            <a:off x="3726545" y="4107544"/>
            <a:ext cx="1043366" cy="21333"/>
          </a:xfrm>
          <a:prstGeom prst="straightConnector1">
            <a:avLst/>
          </a:prstGeom>
          <a:noFill/>
          <a:ln w="28575" cap="flat" cmpd="sng" algn="ctr">
            <a:solidFill>
              <a:srgbClr val="4472C4"/>
            </a:solidFill>
            <a:prstDash val="solid"/>
            <a:miter lim="800000"/>
            <a:tailEnd type="triangle"/>
          </a:ln>
          <a:effectLst/>
        </p:spPr>
      </p:cxnSp>
      <p:sp>
        <p:nvSpPr>
          <p:cNvPr id="23" name="Rectangle 22"/>
          <p:cNvSpPr/>
          <p:nvPr/>
        </p:nvSpPr>
        <p:spPr>
          <a:xfrm>
            <a:off x="7493968" y="5270994"/>
            <a:ext cx="2634093" cy="631502"/>
          </a:xfrm>
          <a:prstGeom prst="rect">
            <a:avLst/>
          </a:prstGeom>
          <a:solidFill>
            <a:schemeClr val="accent5">
              <a:lumMod val="20000"/>
              <a:lumOff val="80000"/>
            </a:schemeClr>
          </a:solidFill>
          <a:ln w="12700" cap="flat" cmpd="sng" algn="ctr">
            <a:solidFill>
              <a:srgbClr val="00B0F0"/>
            </a:solidFill>
            <a:prstDash val="solid"/>
            <a:miter lim="800000"/>
          </a:ln>
          <a:effectLst/>
        </p:spPr>
        <p:txBody>
          <a:bodyPr rtlCol="0" anchor="ctr"/>
          <a:lstStyle/>
          <a:p>
            <a:pPr algn="ctr">
              <a:defRPr/>
            </a:pPr>
            <a:r>
              <a:rPr lang="en-US" b="1" kern="0" dirty="0">
                <a:solidFill>
                  <a:prstClr val="black"/>
                </a:solidFill>
              </a:rPr>
              <a:t>Waitlisted Projects from 2018 Bond Program</a:t>
            </a:r>
          </a:p>
        </p:txBody>
      </p:sp>
      <p:cxnSp>
        <p:nvCxnSpPr>
          <p:cNvPr id="26" name="Straight Arrow Connector 25"/>
          <p:cNvCxnSpPr/>
          <p:nvPr/>
        </p:nvCxnSpPr>
        <p:spPr>
          <a:xfrm flipH="1">
            <a:off x="6430949" y="2624370"/>
            <a:ext cx="445344" cy="530663"/>
          </a:xfrm>
          <a:prstGeom prst="straightConnector1">
            <a:avLst/>
          </a:prstGeom>
          <a:noFill/>
          <a:ln w="28575" cap="flat" cmpd="sng" algn="ctr">
            <a:solidFill>
              <a:srgbClr val="4472C4"/>
            </a:solidFill>
            <a:prstDash val="solid"/>
            <a:miter lim="800000"/>
            <a:tailEnd type="triangle"/>
          </a:ln>
          <a:effectLst/>
        </p:spPr>
      </p:cxnSp>
      <p:sp>
        <p:nvSpPr>
          <p:cNvPr id="50" name="Slide Number Placeholder 49"/>
          <p:cNvSpPr>
            <a:spLocks noGrp="1"/>
          </p:cNvSpPr>
          <p:nvPr>
            <p:ph type="sldNum" sz="quarter" idx="12"/>
          </p:nvPr>
        </p:nvSpPr>
        <p:spPr/>
        <p:txBody>
          <a:bodyPr/>
          <a:lstStyle/>
          <a:p>
            <a:fld id="{B93A5F3A-C1DE-424A-9F3D-AD4AB00002EA}"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369756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974" y="797685"/>
            <a:ext cx="5416826" cy="891416"/>
          </a:xfrm>
        </p:spPr>
        <p:txBody>
          <a:bodyPr>
            <a:normAutofit/>
          </a:bodyPr>
          <a:lstStyle/>
          <a:p>
            <a:r>
              <a:rPr lang="en-US" sz="3600" b="1" dirty="0">
                <a:latin typeface="+mn-lt"/>
              </a:rPr>
              <a:t>Project Selection Process</a:t>
            </a:r>
          </a:p>
        </p:txBody>
      </p:sp>
      <p:sp>
        <p:nvSpPr>
          <p:cNvPr id="3" name="Content Placeholder 2"/>
          <p:cNvSpPr>
            <a:spLocks noGrp="1"/>
          </p:cNvSpPr>
          <p:nvPr>
            <p:ph idx="1"/>
          </p:nvPr>
        </p:nvSpPr>
        <p:spPr/>
        <p:txBody>
          <a:bodyPr/>
          <a:lstStyle/>
          <a:p>
            <a:pPr marL="0" indent="0">
              <a:buNone/>
            </a:pPr>
            <a:endParaRPr lang="en-US" dirty="0"/>
          </a:p>
          <a:p>
            <a:endParaRPr lang="en-US" dirty="0"/>
          </a:p>
        </p:txBody>
      </p:sp>
      <p:graphicFrame>
        <p:nvGraphicFramePr>
          <p:cNvPr id="4" name="Diagram 3"/>
          <p:cNvGraphicFramePr/>
          <p:nvPr>
            <p:extLst>
              <p:ext uri="{D42A27DB-BD31-4B8C-83A1-F6EECF244321}">
                <p14:modId xmlns:p14="http://schemas.microsoft.com/office/powerpoint/2010/main" val="264417886"/>
              </p:ext>
            </p:extLst>
          </p:nvPr>
        </p:nvGraphicFramePr>
        <p:xfrm>
          <a:off x="410817" y="1411706"/>
          <a:ext cx="11463131" cy="5446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21567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314" y="923424"/>
            <a:ext cx="5355773" cy="902201"/>
          </a:xfrm>
        </p:spPr>
        <p:txBody>
          <a:bodyPr>
            <a:noAutofit/>
          </a:bodyPr>
          <a:lstStyle/>
          <a:p>
            <a:r>
              <a:rPr lang="en-US" sz="3200" b="1" dirty="0" smtClean="0"/>
              <a:t>Public Input - Program Changes </a:t>
            </a:r>
            <a:endParaRPr lang="en-US" sz="3200" b="1" dirty="0"/>
          </a:p>
        </p:txBody>
      </p:sp>
      <p:sp>
        <p:nvSpPr>
          <p:cNvPr id="3" name="Content Placeholder 2"/>
          <p:cNvSpPr>
            <a:spLocks noGrp="1"/>
          </p:cNvSpPr>
          <p:nvPr>
            <p:ph idx="1"/>
          </p:nvPr>
        </p:nvSpPr>
        <p:spPr>
          <a:xfrm>
            <a:off x="824089" y="1983354"/>
            <a:ext cx="9891487" cy="4719554"/>
          </a:xfrm>
        </p:spPr>
        <p:txBody>
          <a:bodyPr>
            <a:normAutofit/>
          </a:bodyPr>
          <a:lstStyle/>
          <a:p>
            <a:pPr marL="0" indent="0">
              <a:buNone/>
            </a:pPr>
            <a:r>
              <a:rPr lang="en-US" sz="2600" b="1" dirty="0" smtClean="0"/>
              <a:t>Streets and Mobility Infrastructure Improvements - </a:t>
            </a:r>
            <a:r>
              <a:rPr lang="en-US" sz="2600" b="1" i="1" dirty="0" smtClean="0"/>
              <a:t>$45.5 million</a:t>
            </a:r>
          </a:p>
          <a:p>
            <a:pPr>
              <a:buFont typeface="Wingdings" panose="05000000000000000000" pitchFamily="2" charset="2"/>
              <a:buChar char="§"/>
            </a:pPr>
            <a:r>
              <a:rPr lang="en-US" dirty="0" smtClean="0"/>
              <a:t> </a:t>
            </a:r>
            <a:r>
              <a:rPr lang="en-US" sz="2400" dirty="0" smtClean="0"/>
              <a:t>Additional funding for arterials, neighborhood streets, and intersections </a:t>
            </a:r>
          </a:p>
          <a:p>
            <a:pPr marL="0" indent="0">
              <a:buNone/>
            </a:pPr>
            <a:r>
              <a:rPr lang="en-US" sz="2600" b="1" dirty="0" smtClean="0"/>
              <a:t>Park and Recreation Improvements – </a:t>
            </a:r>
            <a:r>
              <a:rPr lang="en-US" sz="2600" b="1" i="1" dirty="0" smtClean="0"/>
              <a:t>$8.1 million</a:t>
            </a:r>
          </a:p>
          <a:p>
            <a:pPr>
              <a:buFont typeface="Wingdings" panose="05000000000000000000" pitchFamily="2" charset="2"/>
              <a:buChar char="§"/>
            </a:pPr>
            <a:r>
              <a:rPr lang="en-US" sz="2400" dirty="0" smtClean="0"/>
              <a:t>Increased funding for Forest Park Pool replacement and Stop Six Aquatic facility</a:t>
            </a:r>
          </a:p>
          <a:p>
            <a:pPr>
              <a:buFont typeface="Wingdings" panose="05000000000000000000" pitchFamily="2" charset="2"/>
              <a:buChar char="§"/>
            </a:pPr>
            <a:r>
              <a:rPr lang="en-US" sz="2400" dirty="0" smtClean="0"/>
              <a:t>Increased funding for Botanic Gardens infrastructure improvements</a:t>
            </a:r>
          </a:p>
          <a:p>
            <a:pPr>
              <a:buFont typeface="Wingdings" panose="05000000000000000000" pitchFamily="2" charset="2"/>
              <a:buChar char="§"/>
            </a:pPr>
            <a:r>
              <a:rPr lang="en-US" sz="2400" dirty="0" smtClean="0"/>
              <a:t>Add Oak Grove Park development with partial funding reallocated from Sycamore Park development </a:t>
            </a:r>
            <a:endParaRPr lang="en-US" sz="2400" b="1" i="1" dirty="0" smtClean="0"/>
          </a:p>
          <a:p>
            <a:pPr marL="0" indent="0">
              <a:buNone/>
            </a:pPr>
            <a:r>
              <a:rPr lang="en-US" sz="2600" b="1" dirty="0" smtClean="0"/>
              <a:t>Facilities - </a:t>
            </a:r>
            <a:r>
              <a:rPr lang="en-US" sz="2600" b="1" i="1" dirty="0" smtClean="0"/>
              <a:t>$3.6 million</a:t>
            </a:r>
          </a:p>
          <a:p>
            <a:pPr>
              <a:buFont typeface="Wingdings" panose="05000000000000000000" pitchFamily="2" charset="2"/>
              <a:buChar char="§"/>
            </a:pPr>
            <a:r>
              <a:rPr lang="en-US" sz="2400" dirty="0" smtClean="0"/>
              <a:t>Increased funding for land acquisition - Fire Stations 16 and 37</a:t>
            </a:r>
            <a:endParaRPr lang="en-US" sz="2400" b="1" i="1" dirty="0" smtClean="0"/>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2366147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1923" y="1324878"/>
            <a:ext cx="7605648" cy="335556"/>
          </a:xfrm>
        </p:spPr>
        <p:txBody>
          <a:bodyPr>
            <a:noAutofit/>
          </a:bodyPr>
          <a:lstStyle/>
          <a:p>
            <a:pPr algn="r"/>
            <a:r>
              <a:rPr lang="en-US" sz="3200" b="1" dirty="0" smtClean="0">
                <a:latin typeface="Calibri" panose="020F0502020204030204" pitchFamily="34" charset="0"/>
                <a:cs typeface="Calibri" panose="020F0502020204030204" pitchFamily="34" charset="0"/>
              </a:rPr>
              <a:t>Projects Distribution by Proposition</a:t>
            </a:r>
            <a:endParaRPr lang="en-US" sz="3200" b="1"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8</a:t>
            </a:fld>
            <a:endParaRPr lang="en-US" dirty="0">
              <a:solidFill>
                <a:prstClr val="black">
                  <a:tint val="75000"/>
                </a:prstClr>
              </a:solidFill>
            </a:endParaRPr>
          </a:p>
        </p:txBody>
      </p:sp>
      <p:sp>
        <p:nvSpPr>
          <p:cNvPr id="6" name="Rectangle 5">
            <a:extLst>
              <a:ext uri="{FF2B5EF4-FFF2-40B4-BE49-F238E27FC236}">
                <a16:creationId xmlns="" xmlns:a16="http://schemas.microsoft.com/office/drawing/2014/main" id="{6166BE71-FFD2-4018-89C9-F233D2682CF2}"/>
              </a:ext>
            </a:extLst>
          </p:cNvPr>
          <p:cNvSpPr/>
          <p:nvPr/>
        </p:nvSpPr>
        <p:spPr>
          <a:xfrm>
            <a:off x="3984882" y="6442137"/>
            <a:ext cx="7341326" cy="246221"/>
          </a:xfrm>
          <a:prstGeom prst="rect">
            <a:avLst/>
          </a:prstGeom>
        </p:spPr>
        <p:txBody>
          <a:bodyPr wrap="square">
            <a:spAutoFit/>
          </a:bodyPr>
          <a:lstStyle/>
          <a:p>
            <a:r>
              <a:rPr lang="en-US" sz="1000" b="1" dirty="0">
                <a:solidFill>
                  <a:prstClr val="black"/>
                </a:solidFill>
              </a:rPr>
              <a:t>*</a:t>
            </a:r>
            <a:r>
              <a:rPr lang="en-US" sz="1000" dirty="0">
                <a:solidFill>
                  <a:prstClr val="black"/>
                </a:solidFill>
              </a:rPr>
              <a:t> Includes Public Art Funding – 1% for Streets &amp; Pedestrian Mobility Infrastructure and 2% for all others except Open Space Conservation</a:t>
            </a:r>
          </a:p>
        </p:txBody>
      </p:sp>
      <p:sp>
        <p:nvSpPr>
          <p:cNvPr id="9" name="TextBox 8"/>
          <p:cNvSpPr txBox="1"/>
          <p:nvPr/>
        </p:nvSpPr>
        <p:spPr>
          <a:xfrm>
            <a:off x="8539556" y="2084018"/>
            <a:ext cx="2680606" cy="400110"/>
          </a:xfrm>
          <a:prstGeom prst="rect">
            <a:avLst/>
          </a:prstGeom>
          <a:noFill/>
        </p:spPr>
        <p:txBody>
          <a:bodyPr wrap="none" rtlCol="0">
            <a:spAutoFit/>
          </a:bodyPr>
          <a:lstStyle/>
          <a:p>
            <a:r>
              <a:rPr lang="en-US" sz="2000" b="1" dirty="0" smtClean="0">
                <a:solidFill>
                  <a:srgbClr val="000000"/>
                </a:solidFill>
                <a:latin typeface="Calibri" panose="020F0502020204030204" pitchFamily="34" charset="0"/>
                <a:cs typeface="Calibri" panose="020F0502020204030204" pitchFamily="34" charset="0"/>
              </a:rPr>
              <a:t>Proposed $560,000,000</a:t>
            </a:r>
            <a:endParaRPr lang="en-US" sz="2000" b="1" dirty="0">
              <a:solidFill>
                <a:srgbClr val="000000"/>
              </a:solidFill>
              <a:latin typeface="Calibri" panose="020F0502020204030204" pitchFamily="34" charset="0"/>
              <a:cs typeface="Calibri" panose="020F0502020204030204" pitchFamily="34" charset="0"/>
            </a:endParaRPr>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3740" y="1871103"/>
            <a:ext cx="6178146" cy="4296136"/>
          </a:xfrm>
          <a:prstGeom prst="rect">
            <a:avLst/>
          </a:prstGeom>
        </p:spPr>
      </p:pic>
    </p:spTree>
    <p:extLst>
      <p:ext uri="{BB962C8B-B14F-4D97-AF65-F5344CB8AC3E}">
        <p14:creationId xmlns:p14="http://schemas.microsoft.com/office/powerpoint/2010/main" val="616745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327" y="1441524"/>
            <a:ext cx="5114946" cy="1699453"/>
          </a:xfrm>
        </p:spPr>
        <p:txBody>
          <a:bodyPr>
            <a:normAutofit/>
          </a:bodyPr>
          <a:lstStyle/>
          <a:p>
            <a:r>
              <a:rPr lang="en-US" sz="3200" b="1" i="1" dirty="0"/>
              <a:t>Fort Worth Proposition A</a:t>
            </a:r>
            <a:r>
              <a:rPr lang="en-US" sz="3200" b="1" dirty="0"/>
              <a:t/>
            </a:r>
            <a:br>
              <a:rPr lang="en-US" sz="3200" b="1" dirty="0"/>
            </a:br>
            <a:r>
              <a:rPr lang="en-US" sz="2800" b="1" dirty="0"/>
              <a:t>Streets and Mobility Infrastructure Improvements - </a:t>
            </a:r>
            <a:r>
              <a:rPr lang="en-US" sz="2800" b="1" i="1" dirty="0"/>
              <a:t>$369,218,300*</a:t>
            </a:r>
          </a:p>
        </p:txBody>
      </p:sp>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9</a:t>
            </a:fld>
            <a:endParaRPr lang="en-US" dirty="0">
              <a:solidFill>
                <a:prstClr val="black">
                  <a:tint val="75000"/>
                </a:prstClr>
              </a:solidFill>
            </a:endParaRPr>
          </a:p>
        </p:txBody>
      </p:sp>
      <p:pic>
        <p:nvPicPr>
          <p:cNvPr id="6" name="Picture 5">
            <a:extLst>
              <a:ext uri="{FF2B5EF4-FFF2-40B4-BE49-F238E27FC236}">
                <a16:creationId xmlns="" xmlns:a16="http://schemas.microsoft.com/office/drawing/2014/main" id="{7046CAC3-5313-400B-AC1B-46A20AACBF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0711" y="0"/>
            <a:ext cx="6511290" cy="6861040"/>
          </a:xfrm>
          <a:prstGeom prst="rect">
            <a:avLst/>
          </a:prstGeom>
        </p:spPr>
      </p:pic>
      <p:sp>
        <p:nvSpPr>
          <p:cNvPr id="5" name="TextBox 4"/>
          <p:cNvSpPr txBox="1"/>
          <p:nvPr/>
        </p:nvSpPr>
        <p:spPr>
          <a:xfrm>
            <a:off x="369327" y="6536267"/>
            <a:ext cx="2138727" cy="276999"/>
          </a:xfrm>
          <a:prstGeom prst="rect">
            <a:avLst/>
          </a:prstGeom>
          <a:noFill/>
        </p:spPr>
        <p:txBody>
          <a:bodyPr wrap="none" rtlCol="0">
            <a:spAutoFit/>
          </a:bodyPr>
          <a:lstStyle/>
          <a:p>
            <a:r>
              <a:rPr lang="en-US" sz="1200" dirty="0">
                <a:solidFill>
                  <a:prstClr val="black"/>
                </a:solidFill>
              </a:rPr>
              <a:t>*Includes 1% public art funding</a:t>
            </a:r>
          </a:p>
        </p:txBody>
      </p:sp>
      <p:pic>
        <p:nvPicPr>
          <p:cNvPr id="7" name="Picture 6">
            <a:extLst>
              <a:ext uri="{FF2B5EF4-FFF2-40B4-BE49-F238E27FC236}">
                <a16:creationId xmlns="" xmlns:a16="http://schemas.microsoft.com/office/drawing/2014/main" id="{4FF929AB-8BC2-4923-85C1-3306A0DE88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117" y="3099284"/>
            <a:ext cx="3639250" cy="3059612"/>
          </a:xfrm>
          <a:prstGeom prst="rect">
            <a:avLst/>
          </a:prstGeom>
        </p:spPr>
      </p:pic>
    </p:spTree>
    <p:extLst>
      <p:ext uri="{BB962C8B-B14F-4D97-AF65-F5344CB8AC3E}">
        <p14:creationId xmlns:p14="http://schemas.microsoft.com/office/powerpoint/2010/main" val="1850573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98A16D8-8218-5342-865F-AC79C23665F5}" vid="{D8728D95-0F92-CA4B-8554-715FA25D87D5}"/>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52239</TotalTime>
  <Words>3840</Words>
  <Application>Microsoft Office PowerPoint</Application>
  <PresentationFormat>Widescreen</PresentationFormat>
  <Paragraphs>541</Paragraphs>
  <Slides>35</Slides>
  <Notes>35</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35</vt:i4>
      </vt:variant>
    </vt:vector>
  </HeadingPairs>
  <TitlesOfParts>
    <vt:vector size="47" baseType="lpstr">
      <vt:lpstr>Arial</vt:lpstr>
      <vt:lpstr>Calibri</vt:lpstr>
      <vt:lpstr>Calibri Light</vt:lpstr>
      <vt:lpstr>Courier New</vt:lpstr>
      <vt:lpstr>Times New Roman</vt:lpstr>
      <vt:lpstr>Wingdings</vt:lpstr>
      <vt:lpstr>Office Theme</vt:lpstr>
      <vt:lpstr>2_Office Theme</vt:lpstr>
      <vt:lpstr>1_Office Theme</vt:lpstr>
      <vt:lpstr>3_Office Theme</vt:lpstr>
      <vt:lpstr>6_Office Theme</vt:lpstr>
      <vt:lpstr>Worksheet</vt:lpstr>
      <vt:lpstr>PowerPoint Presentation</vt:lpstr>
      <vt:lpstr>Presentation Overview</vt:lpstr>
      <vt:lpstr>2022 Bond Program Goals</vt:lpstr>
      <vt:lpstr>Program Strategy and Highlights </vt:lpstr>
      <vt:lpstr> Project Development</vt:lpstr>
      <vt:lpstr>Project Selection Process</vt:lpstr>
      <vt:lpstr>Public Input - Program Changes </vt:lpstr>
      <vt:lpstr>Projects Distribution by Proposition</vt:lpstr>
      <vt:lpstr>Fort Worth Proposition A Streets and Mobility Infrastructure Improvements - $369,218,300*</vt:lpstr>
      <vt:lpstr>Streets and Mobility </vt:lpstr>
      <vt:lpstr>        Fort Worth Proposition A             Streets and Mobility Infrastructure Improvements</vt:lpstr>
      <vt:lpstr>Arterials – Added Capacity</vt:lpstr>
      <vt:lpstr>Arterials </vt:lpstr>
      <vt:lpstr>Intersections</vt:lpstr>
      <vt:lpstr>Established Corridors Supporting Transit</vt:lpstr>
      <vt:lpstr>Safety/Mobility Vision Zero Program – High Injury Network</vt:lpstr>
      <vt:lpstr>High Injury Network - Locations</vt:lpstr>
      <vt:lpstr>Everman Parkway Connector - Grade Separated Railroad Crossing Rosedale Springs to Cameron Hills Point</vt:lpstr>
      <vt:lpstr>Fort Worth Proposition B Park and Recreation Improvements $123,955,500 *</vt:lpstr>
      <vt:lpstr>                   Fort Worth Proposition B        Park and Recreation Improvements</vt:lpstr>
      <vt:lpstr>Park and Recreation</vt:lpstr>
      <vt:lpstr>Park and Recreation</vt:lpstr>
      <vt:lpstr>Park and Recreation</vt:lpstr>
      <vt:lpstr>Park and Recreation</vt:lpstr>
      <vt:lpstr>Park and Recreation</vt:lpstr>
      <vt:lpstr>Park and Recreation</vt:lpstr>
      <vt:lpstr>PowerPoint Presentation</vt:lpstr>
      <vt:lpstr>Park and Recreation</vt:lpstr>
      <vt:lpstr>Fort Worth Proposition C Public Library Improvements - $12,505,200*</vt:lpstr>
      <vt:lpstr>Fort Worth Proposition D Police and Fire Public Safety Improvements - $39,221,000*</vt:lpstr>
      <vt:lpstr>Fort Worth Proposition D  Police and Fire Public Safety Improvements -</vt:lpstr>
      <vt:lpstr> Fort Worth Proposition E  Natural Area and Open Space </vt:lpstr>
      <vt:lpstr>Summary of Propositions</vt:lpstr>
      <vt:lpstr>2022 Bond Program Schedule</vt:lpstr>
      <vt:lpstr>Questions   For more information visit:  www.fortworthtexas.gov/departments/planning-data-analytics/budget/2022bond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Duffie</dc:creator>
  <cp:lastModifiedBy>Venables, Roger M</cp:lastModifiedBy>
  <cp:revision>845</cp:revision>
  <cp:lastPrinted>2022-03-11T20:57:12Z</cp:lastPrinted>
  <dcterms:created xsi:type="dcterms:W3CDTF">2016-11-15T22:06:58Z</dcterms:created>
  <dcterms:modified xsi:type="dcterms:W3CDTF">2022-03-18T20:45:08Z</dcterms:modified>
</cp:coreProperties>
</file>