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6.jpg" ContentType="image/jp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7" r:id="rId6"/>
    <p:sldId id="259" r:id="rId7"/>
    <p:sldId id="387" r:id="rId8"/>
    <p:sldId id="260" r:id="rId9"/>
    <p:sldId id="388" r:id="rId10"/>
    <p:sldId id="385" r:id="rId11"/>
    <p:sldId id="389" r:id="rId12"/>
    <p:sldId id="390" r:id="rId13"/>
    <p:sldId id="373"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DBFD85A-6C80-18A9-5C3A-B93A19BC7367}" name="Todd Buckingham" initials="TB" userId="S::tcb@freese.com::8790d193-bf59-4e5c-97ca-0c97108f3db9" providerId="AD"/>
  <p188:author id="{F8064EDD-0C79-0BD8-1D8B-577119D03DA3}" name="Fahad Rajabali" initials="FR" userId="S::Fahad.Rajabali@freese.com::831976b5-a4d0-4bfe-870a-1f6edaa7f06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19403-08F2-1D98-81E1-781C36A068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118DAD-C6B9-96DA-BA9A-CF37247EDF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A32A4AC-2F0D-FD12-3E52-C125E6A7E514}"/>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5" name="Footer Placeholder 4">
            <a:extLst>
              <a:ext uri="{FF2B5EF4-FFF2-40B4-BE49-F238E27FC236}">
                <a16:creationId xmlns:a16="http://schemas.microsoft.com/office/drawing/2014/main" id="{EF206266-4320-B89F-C70C-58051E43F3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8F3E01-BD4B-D61C-6416-7439476A07C0}"/>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3925765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24DA4-48E1-60DF-EED3-E64819912D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8CB69B-B432-D4A7-B8F7-E0C3E65586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D654C0-E7CD-455D-0F6D-FE7990B8E42A}"/>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5" name="Footer Placeholder 4">
            <a:extLst>
              <a:ext uri="{FF2B5EF4-FFF2-40B4-BE49-F238E27FC236}">
                <a16:creationId xmlns:a16="http://schemas.microsoft.com/office/drawing/2014/main" id="{417E8521-E400-1A6F-F002-95E343E053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DE1C90-71FE-48F0-2BB9-63BF3EA38530}"/>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242200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5C940F-222D-23F3-B3A9-900C31ABC22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C84DC2-5853-9E76-901A-7676587403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D879B7-1CDB-936B-68F6-0FBF72A11E61}"/>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5" name="Footer Placeholder 4">
            <a:extLst>
              <a:ext uri="{FF2B5EF4-FFF2-40B4-BE49-F238E27FC236}">
                <a16:creationId xmlns:a16="http://schemas.microsoft.com/office/drawing/2014/main" id="{996BEFAC-5A76-3692-14E6-5486A32E52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3EF212-41C0-1500-A9C9-C5B97CE6AD4B}"/>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65604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085D-51A8-2EDE-EEA3-4B93CE1E36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BAC293-DE33-7FC1-0526-F2441F1ECC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ACE437-B42C-27FB-1C7D-F9887329F417}"/>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5" name="Footer Placeholder 4">
            <a:extLst>
              <a:ext uri="{FF2B5EF4-FFF2-40B4-BE49-F238E27FC236}">
                <a16:creationId xmlns:a16="http://schemas.microsoft.com/office/drawing/2014/main" id="{17F6F42F-E16F-5147-C28A-592FC2BE83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C38D47-8699-68D8-E561-EB0521DD028E}"/>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142585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55F73-8A4F-BC06-961F-FE35D7D5A5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E711AE-869F-CCB5-DAA1-F26D181275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015294-223C-5DC5-1413-6F1C2F19F35A}"/>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5" name="Footer Placeholder 4">
            <a:extLst>
              <a:ext uri="{FF2B5EF4-FFF2-40B4-BE49-F238E27FC236}">
                <a16:creationId xmlns:a16="http://schemas.microsoft.com/office/drawing/2014/main" id="{A91A07D1-3786-E7DC-E28D-5DD3A31D7E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BB1F54-6A2E-DAAD-D3C8-D2928B28DF5E}"/>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1631593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0AB3-180F-C16F-0993-3F3519FD54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2EF7CA-BFBE-D2AF-7858-32D7250CD4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B1594C-30F5-136C-EC5B-9700954C60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CDDA34-78F5-FD4B-B0D8-C98C07046E94}"/>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6" name="Footer Placeholder 5">
            <a:extLst>
              <a:ext uri="{FF2B5EF4-FFF2-40B4-BE49-F238E27FC236}">
                <a16:creationId xmlns:a16="http://schemas.microsoft.com/office/drawing/2014/main" id="{617E9F59-0F2A-965A-7732-4EE29DB2BC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08CB1C-16E5-DC45-E06F-103955CBFBD3}"/>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2184947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512F8-BDDE-6E8C-043A-DB5C801BA61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3B129E1-E1E1-BC49-A1B9-34F2A5FE9D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B09BE2-0E11-CB6E-ADBE-9FA31662C7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497EE1-E90C-D3B7-D0B2-0E054112EF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D88E2F-51DF-19C2-5089-0958C471EB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11B298-A189-BC9E-43F5-89B8D34CF3BF}"/>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8" name="Footer Placeholder 7">
            <a:extLst>
              <a:ext uri="{FF2B5EF4-FFF2-40B4-BE49-F238E27FC236}">
                <a16:creationId xmlns:a16="http://schemas.microsoft.com/office/drawing/2014/main" id="{8D26E828-5753-F341-930B-D868BE21FA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FE91DF-B182-C0D5-9469-006FCC0874D6}"/>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323639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ADF2B-9A56-B621-4EF8-94F51771A6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E148B0-1BE7-8E07-6355-C8BF38B527FF}"/>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4" name="Footer Placeholder 3">
            <a:extLst>
              <a:ext uri="{FF2B5EF4-FFF2-40B4-BE49-F238E27FC236}">
                <a16:creationId xmlns:a16="http://schemas.microsoft.com/office/drawing/2014/main" id="{B8414AA6-6D06-171C-1202-DCD27DF2C9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0945DE-2469-0A06-47AC-89D4F102169A}"/>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320598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615998-5793-C634-233A-B94A09494A4A}"/>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3" name="Footer Placeholder 2">
            <a:extLst>
              <a:ext uri="{FF2B5EF4-FFF2-40B4-BE49-F238E27FC236}">
                <a16:creationId xmlns:a16="http://schemas.microsoft.com/office/drawing/2014/main" id="{11A8C3EB-9417-1C80-2B8F-C424A87507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346920-3F4A-F27C-E8AA-B2B02D711396}"/>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4277184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1A65-8DE7-5E3A-A01F-0CB8169767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7CF673-B217-3998-013E-5648CEA21D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029800-9B65-AB25-82C2-33E211B094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8F7D81-F6E5-EEE9-F097-4696FCA46DC1}"/>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6" name="Footer Placeholder 5">
            <a:extLst>
              <a:ext uri="{FF2B5EF4-FFF2-40B4-BE49-F238E27FC236}">
                <a16:creationId xmlns:a16="http://schemas.microsoft.com/office/drawing/2014/main" id="{47BB37DA-B34D-6454-0073-31692DE378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22AB61-A075-7011-4B78-3CDA33A95DA0}"/>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3395345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399E3-C5FF-4D3E-A720-7882298E83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29F33C-AE6F-794D-3299-71B1B47B09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33B8D6-C82C-5B62-1EEE-C0A099119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54D1FE-D328-DB29-1291-97CE67034393}"/>
              </a:ext>
            </a:extLst>
          </p:cNvPr>
          <p:cNvSpPr>
            <a:spLocks noGrp="1"/>
          </p:cNvSpPr>
          <p:nvPr>
            <p:ph type="dt" sz="half" idx="10"/>
          </p:nvPr>
        </p:nvSpPr>
        <p:spPr/>
        <p:txBody>
          <a:bodyPr/>
          <a:lstStyle/>
          <a:p>
            <a:fld id="{68086B4A-2071-4D8D-997C-C830D6EF7053}" type="datetimeFigureOut">
              <a:rPr lang="en-US" smtClean="0"/>
              <a:t>4/19/2024</a:t>
            </a:fld>
            <a:endParaRPr lang="en-US"/>
          </a:p>
        </p:txBody>
      </p:sp>
      <p:sp>
        <p:nvSpPr>
          <p:cNvPr id="6" name="Footer Placeholder 5">
            <a:extLst>
              <a:ext uri="{FF2B5EF4-FFF2-40B4-BE49-F238E27FC236}">
                <a16:creationId xmlns:a16="http://schemas.microsoft.com/office/drawing/2014/main" id="{F693B9E3-9A8B-1564-AAFF-81F83419F3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A4D9DA-1BD5-8E5A-6787-C621ADBF711C}"/>
              </a:ext>
            </a:extLst>
          </p:cNvPr>
          <p:cNvSpPr>
            <a:spLocks noGrp="1"/>
          </p:cNvSpPr>
          <p:nvPr>
            <p:ph type="sldNum" sz="quarter" idx="12"/>
          </p:nvPr>
        </p:nvSpPr>
        <p:spPr/>
        <p:txBody>
          <a:bodyPr/>
          <a:lstStyle/>
          <a:p>
            <a:fld id="{167FBC20-34D9-4552-8A34-8C04828DC410}" type="slidenum">
              <a:rPr lang="en-US" smtClean="0"/>
              <a:t>‹#›</a:t>
            </a:fld>
            <a:endParaRPr lang="en-US"/>
          </a:p>
        </p:txBody>
      </p:sp>
    </p:spTree>
    <p:extLst>
      <p:ext uri="{BB962C8B-B14F-4D97-AF65-F5344CB8AC3E}">
        <p14:creationId xmlns:p14="http://schemas.microsoft.com/office/powerpoint/2010/main" val="1847978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CA94A2-A872-201E-81A5-EC54CC4501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1DDBFD-12F5-61E8-0F34-6964C65FE5C6}"/>
              </a:ext>
            </a:extLst>
          </p:cNvPr>
          <p:cNvSpPr>
            <a:spLocks noGrp="1"/>
          </p:cNvSpPr>
          <p:nvPr>
            <p:ph type="body" idx="1"/>
          </p:nvPr>
        </p:nvSpPr>
        <p:spPr>
          <a:xfrm>
            <a:off x="838200" y="3680459"/>
            <a:ext cx="10515600" cy="24965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D1275B-C9AA-31C0-713E-2A8EA7790A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6B4A-2071-4D8D-997C-C830D6EF7053}" type="datetimeFigureOut">
              <a:rPr lang="en-US" smtClean="0"/>
              <a:t>4/19/2024</a:t>
            </a:fld>
            <a:endParaRPr lang="en-US"/>
          </a:p>
        </p:txBody>
      </p:sp>
      <p:sp>
        <p:nvSpPr>
          <p:cNvPr id="5" name="Footer Placeholder 4">
            <a:extLst>
              <a:ext uri="{FF2B5EF4-FFF2-40B4-BE49-F238E27FC236}">
                <a16:creationId xmlns:a16="http://schemas.microsoft.com/office/drawing/2014/main" id="{39570CEA-D5E3-F45B-40D7-E5F59B2C73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9CC933-D382-E769-62EF-2A4885A840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7FBC20-34D9-4552-8A34-8C04828DC410}" type="slidenum">
              <a:rPr lang="en-US" smtClean="0"/>
              <a:t>‹#›</a:t>
            </a:fld>
            <a:endParaRPr lang="en-US"/>
          </a:p>
        </p:txBody>
      </p:sp>
      <p:pic>
        <p:nvPicPr>
          <p:cNvPr id="7" name="Picture 6">
            <a:extLst>
              <a:ext uri="{FF2B5EF4-FFF2-40B4-BE49-F238E27FC236}">
                <a16:creationId xmlns:a16="http://schemas.microsoft.com/office/drawing/2014/main" id="{79F6DFE7-2644-53BF-83FF-804B5DB6CBC8}"/>
              </a:ext>
            </a:extLst>
          </p:cNvPr>
          <p:cNvPicPr>
            <a:picLocks noChangeAspect="1"/>
          </p:cNvPicPr>
          <p:nvPr userDrawn="1"/>
        </p:nvPicPr>
        <p:blipFill>
          <a:blip r:embed="rId13"/>
          <a:stretch>
            <a:fillRect/>
          </a:stretch>
        </p:blipFill>
        <p:spPr>
          <a:xfrm>
            <a:off x="0" y="-4065"/>
            <a:ext cx="12192000" cy="1936232"/>
          </a:xfrm>
          <a:prstGeom prst="rect">
            <a:avLst/>
          </a:prstGeom>
        </p:spPr>
      </p:pic>
    </p:spTree>
    <p:extLst>
      <p:ext uri="{BB962C8B-B14F-4D97-AF65-F5344CB8AC3E}">
        <p14:creationId xmlns:p14="http://schemas.microsoft.com/office/powerpoint/2010/main" val="1999749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dpartain@criadoassociates.com" TargetMode="External"/><Relationship Id="rId2" Type="http://schemas.openxmlformats.org/officeDocument/2006/relationships/hyperlink" Target="mailto:Shweta.Rao@fortworthtexas.go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lay.google.com/store/apps/details?id=gov.fortworthtexas.service&amp;hl=en_U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5AD1-A598-A837-7A71-7B9BB47B80C5}"/>
              </a:ext>
            </a:extLst>
          </p:cNvPr>
          <p:cNvSpPr>
            <a:spLocks noGrp="1"/>
          </p:cNvSpPr>
          <p:nvPr>
            <p:ph type="ctrTitle"/>
          </p:nvPr>
        </p:nvSpPr>
        <p:spPr>
          <a:xfrm>
            <a:off x="1524000" y="1650682"/>
            <a:ext cx="9144000" cy="3337877"/>
          </a:xfrm>
        </p:spPr>
        <p:txBody>
          <a:bodyPr anchor="t">
            <a:noAutofit/>
          </a:bodyPr>
          <a:lstStyle/>
          <a:p>
            <a:r>
              <a:rPr lang="en-US" sz="4000" dirty="0">
                <a:solidFill>
                  <a:schemeClr val="accent1">
                    <a:lumMod val="50000"/>
                  </a:schemeClr>
                </a:solidFill>
              </a:rPr>
              <a:t>Community Meeting for</a:t>
            </a:r>
            <a:br>
              <a:rPr lang="en-US" sz="4000" dirty="0">
                <a:solidFill>
                  <a:schemeClr val="accent1">
                    <a:lumMod val="50000"/>
                  </a:schemeClr>
                </a:solidFill>
              </a:rPr>
            </a:br>
            <a:r>
              <a:rPr lang="en-US" sz="3600" dirty="0">
                <a:solidFill>
                  <a:schemeClr val="accent1">
                    <a:lumMod val="50000"/>
                  </a:schemeClr>
                </a:solidFill>
              </a:rPr>
              <a:t>Sidewalk Improvements for</a:t>
            </a:r>
            <a:br>
              <a:rPr lang="en-US" sz="4000" dirty="0">
                <a:solidFill>
                  <a:schemeClr val="accent1">
                    <a:lumMod val="50000"/>
                  </a:schemeClr>
                </a:solidFill>
              </a:rPr>
            </a:br>
            <a:r>
              <a:rPr lang="en-US" sz="4000" b="1" dirty="0">
                <a:solidFill>
                  <a:schemeClr val="accent1">
                    <a:lumMod val="50000"/>
                  </a:schemeClr>
                </a:solidFill>
              </a:rPr>
              <a:t>Cleckler Avenue</a:t>
            </a:r>
            <a:br>
              <a:rPr lang="en-US" sz="4000" b="1" dirty="0">
                <a:solidFill>
                  <a:schemeClr val="accent1">
                    <a:lumMod val="50000"/>
                  </a:schemeClr>
                </a:solidFill>
              </a:rPr>
            </a:br>
            <a:r>
              <a:rPr lang="en-US" sz="4000" b="1" dirty="0">
                <a:solidFill>
                  <a:schemeClr val="accent1">
                    <a:lumMod val="50000"/>
                  </a:schemeClr>
                </a:solidFill>
              </a:rPr>
              <a:t>From E Belknap Street to Clary Avenue</a:t>
            </a:r>
            <a:br>
              <a:rPr lang="en-US" sz="4000" b="1" dirty="0">
                <a:solidFill>
                  <a:schemeClr val="accent1">
                    <a:lumMod val="50000"/>
                  </a:schemeClr>
                </a:solidFill>
              </a:rPr>
            </a:br>
            <a:r>
              <a:rPr lang="en-US" sz="3600" dirty="0">
                <a:solidFill>
                  <a:schemeClr val="accent1">
                    <a:lumMod val="50000"/>
                  </a:schemeClr>
                </a:solidFill>
              </a:rPr>
              <a:t>Council District: 11</a:t>
            </a:r>
            <a:br>
              <a:rPr lang="en-US" sz="3600" dirty="0">
                <a:solidFill>
                  <a:schemeClr val="accent1">
                    <a:lumMod val="50000"/>
                  </a:schemeClr>
                </a:solidFill>
              </a:rPr>
            </a:br>
            <a:r>
              <a:rPr lang="en-US" sz="3600" dirty="0">
                <a:solidFill>
                  <a:schemeClr val="accent1">
                    <a:lumMod val="50000"/>
                  </a:schemeClr>
                </a:solidFill>
              </a:rPr>
              <a:t>CPN: 104759</a:t>
            </a:r>
          </a:p>
        </p:txBody>
      </p:sp>
      <p:sp>
        <p:nvSpPr>
          <p:cNvPr id="3" name="Subtitle 2">
            <a:extLst>
              <a:ext uri="{FF2B5EF4-FFF2-40B4-BE49-F238E27FC236}">
                <a16:creationId xmlns:a16="http://schemas.microsoft.com/office/drawing/2014/main" id="{C88D2C18-5CED-9DC6-49EA-9C42983DBCF0}"/>
              </a:ext>
            </a:extLst>
          </p:cNvPr>
          <p:cNvSpPr>
            <a:spLocks noGrp="1"/>
          </p:cNvSpPr>
          <p:nvPr>
            <p:ph type="subTitle" idx="1"/>
          </p:nvPr>
        </p:nvSpPr>
        <p:spPr>
          <a:xfrm>
            <a:off x="1524000" y="4988559"/>
            <a:ext cx="9144000" cy="1655762"/>
          </a:xfrm>
        </p:spPr>
        <p:txBody>
          <a:bodyPr>
            <a:normAutofit/>
          </a:bodyPr>
          <a:lstStyle/>
          <a:p>
            <a:r>
              <a:rPr lang="en-US" sz="3600" dirty="0">
                <a:solidFill>
                  <a:schemeClr val="accent1">
                    <a:lumMod val="50000"/>
                  </a:schemeClr>
                </a:solidFill>
              </a:rPr>
              <a:t>Project Manager: Chad Allen</a:t>
            </a:r>
          </a:p>
          <a:p>
            <a:pPr>
              <a:spcBef>
                <a:spcPts val="0"/>
              </a:spcBef>
            </a:pPr>
            <a:r>
              <a:rPr lang="en-US" dirty="0">
                <a:solidFill>
                  <a:schemeClr val="accent1">
                    <a:lumMod val="50000"/>
                  </a:schemeClr>
                </a:solidFill>
              </a:rPr>
              <a:t>Project Engineers: CRIADO and Associates</a:t>
            </a:r>
          </a:p>
          <a:p>
            <a:pPr>
              <a:spcBef>
                <a:spcPts val="0"/>
              </a:spcBef>
            </a:pPr>
            <a:endParaRPr lang="en-US" dirty="0">
              <a:solidFill>
                <a:schemeClr val="accent1">
                  <a:lumMod val="50000"/>
                </a:schemeClr>
              </a:solidFill>
            </a:endParaRPr>
          </a:p>
          <a:p>
            <a:pPr>
              <a:spcBef>
                <a:spcPts val="0"/>
              </a:spcBef>
            </a:pPr>
            <a:r>
              <a:rPr lang="en-US" dirty="0">
                <a:solidFill>
                  <a:schemeClr val="accent1">
                    <a:lumMod val="50000"/>
                  </a:schemeClr>
                </a:solidFill>
              </a:rPr>
              <a:t>April 15, 2024</a:t>
            </a:r>
          </a:p>
        </p:txBody>
      </p:sp>
    </p:spTree>
    <p:extLst>
      <p:ext uri="{BB962C8B-B14F-4D97-AF65-F5344CB8AC3E}">
        <p14:creationId xmlns:p14="http://schemas.microsoft.com/office/powerpoint/2010/main" val="1822358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52"/>
          <p:cNvSpPr/>
          <p:nvPr/>
        </p:nvSpPr>
        <p:spPr>
          <a:xfrm>
            <a:off x="1826087" y="1542564"/>
            <a:ext cx="9311837" cy="73866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defRPr sz="4200" b="1" i="1">
                <a:solidFill>
                  <a:srgbClr val="002060"/>
                </a:solidFill>
              </a:defRPr>
            </a:lvl1pPr>
          </a:lstStyle>
          <a:p>
            <a:pPr algn="r"/>
            <a:r>
              <a:rPr lang="en-US" dirty="0"/>
              <a:t>Project Contact Information</a:t>
            </a:r>
            <a:endParaRPr dirty="0"/>
          </a:p>
        </p:txBody>
      </p:sp>
      <p:sp>
        <p:nvSpPr>
          <p:cNvPr id="2" name="TextBox 1">
            <a:extLst>
              <a:ext uri="{FF2B5EF4-FFF2-40B4-BE49-F238E27FC236}">
                <a16:creationId xmlns:a16="http://schemas.microsoft.com/office/drawing/2014/main" id="{8EC0AC41-B740-0350-479C-00F3700D47A3}"/>
              </a:ext>
            </a:extLst>
          </p:cNvPr>
          <p:cNvSpPr txBox="1"/>
          <p:nvPr/>
        </p:nvSpPr>
        <p:spPr>
          <a:xfrm>
            <a:off x="923925" y="2281228"/>
            <a:ext cx="7353300" cy="4431983"/>
          </a:xfrm>
          <a:prstGeom prst="rect">
            <a:avLst/>
          </a:prstGeom>
          <a:noFill/>
        </p:spPr>
        <p:txBody>
          <a:bodyPr wrap="square" rtlCol="0">
            <a:spAutoFit/>
          </a:bodyPr>
          <a:lstStyle/>
          <a:p>
            <a:r>
              <a:rPr lang="en-US" sz="2400" b="1" u="sng" dirty="0">
                <a:solidFill>
                  <a:schemeClr val="accent1">
                    <a:lumMod val="50000"/>
                  </a:schemeClr>
                </a:solidFill>
              </a:rPr>
              <a:t>City of Fort Worth Project Manager:</a:t>
            </a:r>
          </a:p>
          <a:p>
            <a:r>
              <a:rPr lang="en-US" sz="2400" b="1" dirty="0">
                <a:solidFill>
                  <a:schemeClr val="accent1">
                    <a:lumMod val="50000"/>
                  </a:schemeClr>
                </a:solidFill>
              </a:rPr>
              <a:t>Chad Allen, PE, CFM</a:t>
            </a:r>
          </a:p>
          <a:p>
            <a:r>
              <a:rPr lang="en-US" sz="2400" b="1" dirty="0">
                <a:solidFill>
                  <a:schemeClr val="accent1">
                    <a:lumMod val="50000"/>
                  </a:schemeClr>
                </a:solidFill>
              </a:rPr>
              <a:t>Engineering Manager, Transportation Public Works</a:t>
            </a:r>
          </a:p>
          <a:p>
            <a:r>
              <a:rPr lang="en-US" sz="2400" b="1" i="1" dirty="0"/>
              <a:t>817-392-8021</a:t>
            </a:r>
          </a:p>
          <a:p>
            <a:r>
              <a:rPr lang="en-US" sz="2400" dirty="0">
                <a:hlinkClick r:id="rId2"/>
              </a:rPr>
              <a:t>chad.allen@fortworthtexas.gov</a:t>
            </a:r>
            <a:endParaRPr lang="en-US" sz="2400" dirty="0"/>
          </a:p>
          <a:p>
            <a:endParaRPr lang="en-US" sz="2400" dirty="0"/>
          </a:p>
          <a:p>
            <a:r>
              <a:rPr lang="en-US" sz="2400" b="1" u="sng" dirty="0">
                <a:solidFill>
                  <a:schemeClr val="accent1">
                    <a:lumMod val="50000"/>
                  </a:schemeClr>
                </a:solidFill>
              </a:rPr>
              <a:t>Consultant Project Manager:</a:t>
            </a:r>
          </a:p>
          <a:p>
            <a:r>
              <a:rPr lang="en-US" sz="2400" b="1" dirty="0">
                <a:solidFill>
                  <a:schemeClr val="accent1">
                    <a:lumMod val="50000"/>
                  </a:schemeClr>
                </a:solidFill>
              </a:rPr>
              <a:t>Dakota B. Partain, PE</a:t>
            </a:r>
          </a:p>
          <a:p>
            <a:r>
              <a:rPr lang="en-US" sz="2400" b="1" dirty="0">
                <a:solidFill>
                  <a:schemeClr val="accent1">
                    <a:lumMod val="50000"/>
                  </a:schemeClr>
                </a:solidFill>
              </a:rPr>
              <a:t>CRIADO and Associates</a:t>
            </a:r>
          </a:p>
          <a:p>
            <a:r>
              <a:rPr lang="en-US" sz="2400" b="1" i="1" dirty="0"/>
              <a:t>817-727-9166</a:t>
            </a:r>
          </a:p>
          <a:p>
            <a:r>
              <a:rPr lang="en-US" sz="2400" dirty="0">
                <a:hlinkClick r:id="rId3"/>
              </a:rPr>
              <a:t>dpartain@criadoassociates.com</a:t>
            </a:r>
            <a:r>
              <a:rPr lang="en-US" sz="2400" dirty="0"/>
              <a:t> </a:t>
            </a:r>
          </a:p>
          <a:p>
            <a:endParaRPr lang="en-US" dirty="0"/>
          </a:p>
        </p:txBody>
      </p:sp>
    </p:spTree>
    <p:extLst>
      <p:ext uri="{BB962C8B-B14F-4D97-AF65-F5344CB8AC3E}">
        <p14:creationId xmlns:p14="http://schemas.microsoft.com/office/powerpoint/2010/main" val="2482217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A3253-C274-470C-804B-7F7C5855813C}"/>
              </a:ext>
            </a:extLst>
          </p:cNvPr>
          <p:cNvSpPr>
            <a:spLocks noGrp="1"/>
          </p:cNvSpPr>
          <p:nvPr>
            <p:ph type="title"/>
          </p:nvPr>
        </p:nvSpPr>
        <p:spPr>
          <a:xfrm>
            <a:off x="5303668" y="1172993"/>
            <a:ext cx="4816876" cy="1419287"/>
          </a:xfrm>
        </p:spPr>
        <p:txBody>
          <a:bodyPr/>
          <a:lstStyle/>
          <a:p>
            <a:r>
              <a:rPr lang="en-US" sz="4300" b="1" i="1" dirty="0">
                <a:solidFill>
                  <a:schemeClr val="accent1">
                    <a:lumMod val="50000"/>
                  </a:schemeClr>
                </a:solidFill>
                <a:latin typeface="+mn-lt"/>
              </a:rPr>
              <a:t>Service Requests (</a:t>
            </a:r>
            <a:r>
              <a:rPr lang="en-US" sz="4300" b="1" i="1" dirty="0" err="1">
                <a:solidFill>
                  <a:schemeClr val="accent1">
                    <a:lumMod val="50000"/>
                  </a:schemeClr>
                </a:solidFill>
                <a:latin typeface="+mn-lt"/>
              </a:rPr>
              <a:t>MyFortWorth</a:t>
            </a:r>
            <a:r>
              <a:rPr lang="en-US" sz="4300" b="1" i="1" dirty="0">
                <a:solidFill>
                  <a:schemeClr val="accent1">
                    <a:lumMod val="50000"/>
                  </a:schemeClr>
                </a:solidFill>
                <a:latin typeface="+mn-lt"/>
              </a:rPr>
              <a:t>)</a:t>
            </a:r>
          </a:p>
        </p:txBody>
      </p:sp>
      <p:sp>
        <p:nvSpPr>
          <p:cNvPr id="3" name="Content Placeholder 2">
            <a:extLst>
              <a:ext uri="{FF2B5EF4-FFF2-40B4-BE49-F238E27FC236}">
                <a16:creationId xmlns:a16="http://schemas.microsoft.com/office/drawing/2014/main" id="{75DA8F7C-BE2F-44F9-88FE-E008C508ADCA}"/>
              </a:ext>
            </a:extLst>
          </p:cNvPr>
          <p:cNvSpPr>
            <a:spLocks noGrp="1"/>
          </p:cNvSpPr>
          <p:nvPr>
            <p:ph idx="1"/>
          </p:nvPr>
        </p:nvSpPr>
        <p:spPr>
          <a:xfrm>
            <a:off x="735737" y="2773017"/>
            <a:ext cx="10720526" cy="3826566"/>
          </a:xfrm>
        </p:spPr>
        <p:txBody>
          <a:bodyPr>
            <a:normAutofit lnSpcReduction="10000"/>
          </a:bodyPr>
          <a:lstStyle/>
          <a:p>
            <a:r>
              <a:rPr lang="en-US" dirty="0" err="1"/>
              <a:t>MyFW</a:t>
            </a:r>
            <a:r>
              <a:rPr lang="en-US" dirty="0"/>
              <a:t> App for Apple:</a:t>
            </a:r>
            <a:endParaRPr lang="en-US" dirty="0">
              <a:hlinkClick r:id="" action="ppaction://noaction"/>
            </a:endParaRPr>
          </a:p>
          <a:p>
            <a:pPr lvl="1"/>
            <a:r>
              <a:rPr lang="en-US" dirty="0">
                <a:hlinkClick r:id="" action="ppaction://noaction"/>
              </a:rPr>
              <a:t>https://apps.apple.com/us/app/myfw/id1463082731</a:t>
            </a:r>
            <a:endParaRPr lang="en-US" dirty="0"/>
          </a:p>
          <a:p>
            <a:r>
              <a:rPr lang="en-US" dirty="0" err="1"/>
              <a:t>MyFW</a:t>
            </a:r>
            <a:r>
              <a:rPr lang="en-US" dirty="0"/>
              <a:t> App for Google:</a:t>
            </a:r>
          </a:p>
          <a:p>
            <a:pPr lvl="1"/>
            <a:r>
              <a:rPr lang="en-US" dirty="0">
                <a:hlinkClick r:id="rId2"/>
              </a:rPr>
              <a:t>https://play.google.com/store/apps/details?id=gov.fortworthtexas.service&amp;hl=en_US</a:t>
            </a:r>
            <a:endParaRPr lang="en-US" dirty="0"/>
          </a:p>
          <a:p>
            <a:r>
              <a:rPr lang="en-US" dirty="0"/>
              <a:t>Text </a:t>
            </a:r>
            <a:r>
              <a:rPr lang="en-US" b="1" dirty="0"/>
              <a:t>HELLO</a:t>
            </a:r>
            <a:r>
              <a:rPr lang="en-US" dirty="0"/>
              <a:t> to 817-835-MYFW (6939).</a:t>
            </a:r>
          </a:p>
          <a:p>
            <a:r>
              <a:rPr lang="en-US" b="1" dirty="0"/>
              <a:t>City Call Center:</a:t>
            </a:r>
            <a:br>
              <a:rPr lang="en-US" dirty="0"/>
            </a:br>
            <a:r>
              <a:rPr lang="en-US" dirty="0"/>
              <a:t>817-392-1234</a:t>
            </a:r>
          </a:p>
          <a:p>
            <a:r>
              <a:rPr lang="en-US" dirty="0"/>
              <a:t>Chat Box on City of Fort Worth Website</a:t>
            </a:r>
          </a:p>
        </p:txBody>
      </p:sp>
    </p:spTree>
    <p:extLst>
      <p:ext uri="{BB962C8B-B14F-4D97-AF65-F5344CB8AC3E}">
        <p14:creationId xmlns:p14="http://schemas.microsoft.com/office/powerpoint/2010/main" val="3671010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776582" y="1895740"/>
            <a:ext cx="3380104" cy="647700"/>
          </a:xfrm>
          <a:prstGeom prst="rect">
            <a:avLst/>
          </a:prstGeom>
        </p:spPr>
        <p:txBody>
          <a:bodyPr vert="horz" wrap="square" lIns="0" tIns="16510" rIns="0" bIns="0" rtlCol="0" anchor="ctr">
            <a:spAutoFit/>
          </a:bodyPr>
          <a:lstStyle/>
          <a:p>
            <a:pPr marL="12700">
              <a:lnSpc>
                <a:spcPct val="100000"/>
              </a:lnSpc>
              <a:spcBef>
                <a:spcPts val="130"/>
              </a:spcBef>
            </a:pPr>
            <a:r>
              <a:rPr sz="4050" spc="-5" dirty="0">
                <a:solidFill>
                  <a:srgbClr val="000000"/>
                </a:solidFill>
                <a:latin typeface="Arial"/>
                <a:cs typeface="Arial"/>
              </a:rPr>
              <a:t>Thank </a:t>
            </a:r>
            <a:r>
              <a:rPr sz="4050" spc="-10" dirty="0">
                <a:solidFill>
                  <a:srgbClr val="000000"/>
                </a:solidFill>
                <a:latin typeface="Arial"/>
                <a:cs typeface="Arial"/>
              </a:rPr>
              <a:t>you</a:t>
            </a:r>
            <a:r>
              <a:rPr sz="4050" spc="20" dirty="0">
                <a:solidFill>
                  <a:srgbClr val="000000"/>
                </a:solidFill>
                <a:latin typeface="Arial"/>
                <a:cs typeface="Arial"/>
              </a:rPr>
              <a:t>!</a:t>
            </a:r>
            <a:endParaRPr sz="4050" dirty="0">
              <a:latin typeface="Arial"/>
              <a:cs typeface="Arial"/>
            </a:endParaRPr>
          </a:p>
        </p:txBody>
      </p:sp>
      <p:sp>
        <p:nvSpPr>
          <p:cNvPr id="3" name="object 3"/>
          <p:cNvSpPr/>
          <p:nvPr/>
        </p:nvSpPr>
        <p:spPr>
          <a:xfrm>
            <a:off x="4066369" y="2969581"/>
            <a:ext cx="4307827" cy="215391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620555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2CC14-206B-CFCA-64DB-03D8EA38057A}"/>
              </a:ext>
            </a:extLst>
          </p:cNvPr>
          <p:cNvSpPr>
            <a:spLocks noGrp="1"/>
          </p:cNvSpPr>
          <p:nvPr>
            <p:ph type="title"/>
          </p:nvPr>
        </p:nvSpPr>
        <p:spPr>
          <a:xfrm>
            <a:off x="5943600" y="1244916"/>
            <a:ext cx="5410200" cy="1325563"/>
          </a:xfrm>
        </p:spPr>
        <p:txBody>
          <a:bodyPr>
            <a:normAutofit/>
          </a:bodyPr>
          <a:lstStyle/>
          <a:p>
            <a:pPr algn="ctr"/>
            <a:r>
              <a:rPr lang="en-US" sz="4800" b="1" i="1" dirty="0">
                <a:solidFill>
                  <a:schemeClr val="accent1">
                    <a:lumMod val="50000"/>
                  </a:schemeClr>
                </a:solidFill>
                <a:latin typeface="+mn-lt"/>
              </a:rPr>
              <a:t>Agenda</a:t>
            </a:r>
          </a:p>
        </p:txBody>
      </p:sp>
      <p:sp>
        <p:nvSpPr>
          <p:cNvPr id="3" name="Content Placeholder 2">
            <a:extLst>
              <a:ext uri="{FF2B5EF4-FFF2-40B4-BE49-F238E27FC236}">
                <a16:creationId xmlns:a16="http://schemas.microsoft.com/office/drawing/2014/main" id="{B31A6057-376E-F0AD-BC5B-E2531470AD90}"/>
              </a:ext>
            </a:extLst>
          </p:cNvPr>
          <p:cNvSpPr>
            <a:spLocks noGrp="1"/>
          </p:cNvSpPr>
          <p:nvPr>
            <p:ph idx="1"/>
          </p:nvPr>
        </p:nvSpPr>
        <p:spPr>
          <a:xfrm>
            <a:off x="838200" y="2570479"/>
            <a:ext cx="10515600" cy="3606483"/>
          </a:xfrm>
        </p:spPr>
        <p:txBody>
          <a:bodyPr>
            <a:normAutofit/>
          </a:bodyPr>
          <a:lstStyle/>
          <a:p>
            <a:pPr>
              <a:spcAft>
                <a:spcPts val="600"/>
              </a:spcAft>
            </a:pPr>
            <a:r>
              <a:rPr lang="en-US" sz="3600" dirty="0">
                <a:solidFill>
                  <a:schemeClr val="accent1">
                    <a:lumMod val="50000"/>
                  </a:schemeClr>
                </a:solidFill>
              </a:rPr>
              <a:t>Project Background and Location Map</a:t>
            </a:r>
          </a:p>
          <a:p>
            <a:pPr>
              <a:spcAft>
                <a:spcPts val="600"/>
              </a:spcAft>
            </a:pPr>
            <a:r>
              <a:rPr lang="en-US" sz="3600" dirty="0">
                <a:solidFill>
                  <a:schemeClr val="accent1">
                    <a:lumMod val="50000"/>
                  </a:schemeClr>
                </a:solidFill>
              </a:rPr>
              <a:t>Project Schedule</a:t>
            </a:r>
          </a:p>
          <a:p>
            <a:pPr>
              <a:spcAft>
                <a:spcPts val="600"/>
              </a:spcAft>
            </a:pPr>
            <a:r>
              <a:rPr lang="en-US" sz="3600" dirty="0">
                <a:solidFill>
                  <a:schemeClr val="accent1">
                    <a:lumMod val="50000"/>
                  </a:schemeClr>
                </a:solidFill>
              </a:rPr>
              <a:t>Frequently Asked Questions</a:t>
            </a:r>
          </a:p>
          <a:p>
            <a:pPr>
              <a:spcAft>
                <a:spcPts val="600"/>
              </a:spcAft>
            </a:pPr>
            <a:r>
              <a:rPr lang="en-US" sz="3600" dirty="0">
                <a:solidFill>
                  <a:schemeClr val="accent1">
                    <a:lumMod val="50000"/>
                  </a:schemeClr>
                </a:solidFill>
              </a:rPr>
              <a:t>Project Contact Information</a:t>
            </a:r>
          </a:p>
        </p:txBody>
      </p:sp>
    </p:spTree>
    <p:extLst>
      <p:ext uri="{BB962C8B-B14F-4D97-AF65-F5344CB8AC3E}">
        <p14:creationId xmlns:p14="http://schemas.microsoft.com/office/powerpoint/2010/main" val="654164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2CC14-206B-CFCA-64DB-03D8EA38057A}"/>
              </a:ext>
            </a:extLst>
          </p:cNvPr>
          <p:cNvSpPr>
            <a:spLocks noGrp="1"/>
          </p:cNvSpPr>
          <p:nvPr>
            <p:ph type="title"/>
          </p:nvPr>
        </p:nvSpPr>
        <p:spPr>
          <a:xfrm>
            <a:off x="5943600" y="1244916"/>
            <a:ext cx="5410200" cy="1325563"/>
          </a:xfrm>
        </p:spPr>
        <p:txBody>
          <a:bodyPr>
            <a:normAutofit/>
          </a:bodyPr>
          <a:lstStyle/>
          <a:p>
            <a:pPr algn="ctr"/>
            <a:r>
              <a:rPr lang="en-US" sz="4800" b="1" i="1" dirty="0">
                <a:solidFill>
                  <a:schemeClr val="accent1">
                    <a:lumMod val="50000"/>
                  </a:schemeClr>
                </a:solidFill>
                <a:latin typeface="+mn-lt"/>
              </a:rPr>
              <a:t>Project Background</a:t>
            </a:r>
          </a:p>
        </p:txBody>
      </p:sp>
      <p:sp>
        <p:nvSpPr>
          <p:cNvPr id="3" name="Content Placeholder 2">
            <a:extLst>
              <a:ext uri="{FF2B5EF4-FFF2-40B4-BE49-F238E27FC236}">
                <a16:creationId xmlns:a16="http://schemas.microsoft.com/office/drawing/2014/main" id="{B31A6057-376E-F0AD-BC5B-E2531470AD90}"/>
              </a:ext>
            </a:extLst>
          </p:cNvPr>
          <p:cNvSpPr>
            <a:spLocks noGrp="1"/>
          </p:cNvSpPr>
          <p:nvPr>
            <p:ph idx="1"/>
          </p:nvPr>
        </p:nvSpPr>
        <p:spPr>
          <a:xfrm>
            <a:off x="324091" y="2349661"/>
            <a:ext cx="11609408" cy="4294207"/>
          </a:xfrm>
        </p:spPr>
        <p:txBody>
          <a:bodyPr>
            <a:normAutofit/>
          </a:bodyPr>
          <a:lstStyle/>
          <a:p>
            <a:pPr marL="0" indent="0">
              <a:spcAft>
                <a:spcPts val="600"/>
              </a:spcAft>
              <a:buNone/>
            </a:pPr>
            <a:r>
              <a:rPr lang="en-US" dirty="0">
                <a:solidFill>
                  <a:schemeClr val="accent1">
                    <a:lumMod val="50000"/>
                  </a:schemeClr>
                </a:solidFill>
              </a:rPr>
              <a:t>Objectives include: </a:t>
            </a:r>
          </a:p>
          <a:p>
            <a:pPr>
              <a:spcAft>
                <a:spcPts val="600"/>
              </a:spcAft>
            </a:pPr>
            <a:r>
              <a:rPr lang="en-US" spc="100" dirty="0">
                <a:solidFill>
                  <a:schemeClr val="accent1">
                    <a:lumMod val="50000"/>
                  </a:schemeClr>
                </a:solidFill>
                <a:sym typeface="Arial"/>
              </a:rPr>
              <a:t>Improve pedestrian mobility, connectivity, and safety by constructing sidewalks, and ADA compliant pedestrian curb ramps on the east and west side of Cleckler Avenue between E Belknap Street and Clary Avenue.</a:t>
            </a:r>
          </a:p>
          <a:p>
            <a:pPr>
              <a:spcAft>
                <a:spcPts val="600"/>
              </a:spcAft>
            </a:pPr>
            <a:r>
              <a:rPr lang="en-US" spc="100" dirty="0">
                <a:solidFill>
                  <a:schemeClr val="accent1">
                    <a:lumMod val="50000"/>
                  </a:schemeClr>
                </a:solidFill>
                <a:sym typeface="Arial"/>
              </a:rPr>
              <a:t>Project improvements will provide safe access too surrounding schools and park.</a:t>
            </a:r>
          </a:p>
          <a:p>
            <a:pPr>
              <a:spcAft>
                <a:spcPts val="600"/>
              </a:spcAft>
            </a:pPr>
            <a:r>
              <a:rPr lang="en-US" dirty="0">
                <a:solidFill>
                  <a:schemeClr val="accent1">
                    <a:lumMod val="50000"/>
                  </a:schemeClr>
                </a:solidFill>
              </a:rPr>
              <a:t>Project funded by 2022 Bond Program funds</a:t>
            </a:r>
          </a:p>
        </p:txBody>
      </p:sp>
    </p:spTree>
    <p:extLst>
      <p:ext uri="{BB962C8B-B14F-4D97-AF65-F5344CB8AC3E}">
        <p14:creationId xmlns:p14="http://schemas.microsoft.com/office/powerpoint/2010/main" val="1719862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C7E1B1B-D596-C4C0-9711-7B83F0CA73A0}"/>
              </a:ext>
            </a:extLst>
          </p:cNvPr>
          <p:cNvSpPr/>
          <p:nvPr/>
        </p:nvSpPr>
        <p:spPr>
          <a:xfrm>
            <a:off x="0" y="0"/>
            <a:ext cx="12192000" cy="159313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Title 11">
            <a:extLst>
              <a:ext uri="{FF2B5EF4-FFF2-40B4-BE49-F238E27FC236}">
                <a16:creationId xmlns:a16="http://schemas.microsoft.com/office/drawing/2014/main" id="{EC42949D-ECC0-586B-DC6D-DCF0C09B8867}"/>
              </a:ext>
            </a:extLst>
          </p:cNvPr>
          <p:cNvSpPr>
            <a:spLocks noGrp="1"/>
          </p:cNvSpPr>
          <p:nvPr>
            <p:ph type="title"/>
          </p:nvPr>
        </p:nvSpPr>
        <p:spPr/>
        <p:txBody>
          <a:bodyPr/>
          <a:lstStyle/>
          <a:p>
            <a:endParaRPr lang="en-US"/>
          </a:p>
        </p:txBody>
      </p:sp>
      <p:pic>
        <p:nvPicPr>
          <p:cNvPr id="16" name="Picture 15" descr="A map of a project location&#10;&#10;Description automatically generated">
            <a:extLst>
              <a:ext uri="{FF2B5EF4-FFF2-40B4-BE49-F238E27FC236}">
                <a16:creationId xmlns:a16="http://schemas.microsoft.com/office/drawing/2014/main" id="{F748F9F7-DDA8-473A-643F-C269D45AA3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121547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D329F1A-381B-8AD5-8784-7E311DC14729}"/>
              </a:ext>
            </a:extLst>
          </p:cNvPr>
          <p:cNvSpPr/>
          <p:nvPr/>
        </p:nvSpPr>
        <p:spPr>
          <a:xfrm>
            <a:off x="0" y="0"/>
            <a:ext cx="12192000" cy="204698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6" name="Picture 5">
            <a:extLst>
              <a:ext uri="{FF2B5EF4-FFF2-40B4-BE49-F238E27FC236}">
                <a16:creationId xmlns:a16="http://schemas.microsoft.com/office/drawing/2014/main" id="{FCF231A5-57F5-1429-F1CD-78BB2306BF5C}"/>
              </a:ext>
            </a:extLst>
          </p:cNvPr>
          <p:cNvPicPr>
            <a:picLocks noChangeAspect="1"/>
          </p:cNvPicPr>
          <p:nvPr/>
        </p:nvPicPr>
        <p:blipFill rotWithShape="1">
          <a:blip r:embed="rId2"/>
          <a:srcRect l="8032"/>
          <a:stretch/>
        </p:blipFill>
        <p:spPr>
          <a:xfrm>
            <a:off x="0" y="0"/>
            <a:ext cx="12192000" cy="6858000"/>
          </a:xfrm>
          <a:prstGeom prst="rect">
            <a:avLst/>
          </a:prstGeom>
        </p:spPr>
      </p:pic>
      <p:sp>
        <p:nvSpPr>
          <p:cNvPr id="2" name="Title 1">
            <a:extLst>
              <a:ext uri="{FF2B5EF4-FFF2-40B4-BE49-F238E27FC236}">
                <a16:creationId xmlns:a16="http://schemas.microsoft.com/office/drawing/2014/main" id="{0892CC14-206B-CFCA-64DB-03D8EA38057A}"/>
              </a:ext>
            </a:extLst>
          </p:cNvPr>
          <p:cNvSpPr>
            <a:spLocks noGrp="1"/>
          </p:cNvSpPr>
          <p:nvPr>
            <p:ph type="title"/>
          </p:nvPr>
        </p:nvSpPr>
        <p:spPr>
          <a:xfrm>
            <a:off x="6998393" y="99525"/>
            <a:ext cx="5161531" cy="845877"/>
          </a:xfrm>
          <a:solidFill>
            <a:schemeClr val="bg1"/>
          </a:solidFill>
        </p:spPr>
        <p:txBody>
          <a:bodyPr>
            <a:normAutofit fontScale="90000"/>
          </a:bodyPr>
          <a:lstStyle/>
          <a:p>
            <a:pPr algn="ctr"/>
            <a:r>
              <a:rPr lang="en-US" sz="4800" b="1" i="1" dirty="0">
                <a:solidFill>
                  <a:schemeClr val="accent1">
                    <a:lumMod val="50000"/>
                  </a:schemeClr>
                </a:solidFill>
                <a:latin typeface="+mn-lt"/>
              </a:rPr>
              <a:t>Project Location Map</a:t>
            </a:r>
          </a:p>
        </p:txBody>
      </p:sp>
      <p:sp>
        <p:nvSpPr>
          <p:cNvPr id="24" name="TextBox 23">
            <a:extLst>
              <a:ext uri="{FF2B5EF4-FFF2-40B4-BE49-F238E27FC236}">
                <a16:creationId xmlns:a16="http://schemas.microsoft.com/office/drawing/2014/main" id="{2A8A3B8C-C811-7A7D-0B71-6D69D0D60D7E}"/>
              </a:ext>
            </a:extLst>
          </p:cNvPr>
          <p:cNvSpPr txBox="1"/>
          <p:nvPr/>
        </p:nvSpPr>
        <p:spPr>
          <a:xfrm>
            <a:off x="101102" y="5719541"/>
            <a:ext cx="2399029" cy="1077216"/>
          </a:xfrm>
          <a:prstGeom prst="rect">
            <a:avLst/>
          </a:prstGeom>
          <a:solidFill>
            <a:schemeClr val="accent5">
              <a:lumMod val="60000"/>
              <a:lumOff val="40000"/>
            </a:schemeClr>
          </a:solid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9" tIns="45719" rIns="45719" bIns="45719" numCol="1" spcCol="38100" rtlCol="0" anchor="t">
            <a:spAutoFit/>
          </a:bodyPr>
          <a:lstStyle/>
          <a:p>
            <a:pPr algn="ctr" hangingPunct="0"/>
            <a:r>
              <a:rPr lang="en-US" sz="1600" b="1" dirty="0">
                <a:solidFill>
                  <a:srgbClr val="000000"/>
                </a:solidFill>
                <a:latin typeface="Calibri"/>
                <a:ea typeface="Calibri"/>
                <a:cs typeface="Calibri"/>
                <a:sym typeface="Calibri"/>
              </a:rPr>
              <a:t>Approximately 5,100 Feet</a:t>
            </a:r>
          </a:p>
          <a:p>
            <a:pPr algn="ctr" hangingPunct="0"/>
            <a:r>
              <a:rPr lang="en-US" sz="1600" b="1" dirty="0">
                <a:solidFill>
                  <a:srgbClr val="000000"/>
                </a:solidFill>
                <a:latin typeface="Calibri"/>
                <a:ea typeface="Calibri"/>
                <a:cs typeface="Calibri"/>
                <a:sym typeface="Calibri"/>
              </a:rPr>
              <a:t>of Sidewalk Improvements on South Side of Pinson Street</a:t>
            </a:r>
          </a:p>
        </p:txBody>
      </p:sp>
      <p:pic>
        <p:nvPicPr>
          <p:cNvPr id="4" name="Picture 2" descr="14,900+ North Arrow Stock Photos, Pictures &amp; Royalty-Free ...">
            <a:extLst>
              <a:ext uri="{FF2B5EF4-FFF2-40B4-BE49-F238E27FC236}">
                <a16:creationId xmlns:a16="http://schemas.microsoft.com/office/drawing/2014/main" id="{8B1FA3BE-0064-B169-6E55-949267B6067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205" t="22825" r="23188" b="22411"/>
          <a:stretch/>
        </p:blipFill>
        <p:spPr bwMode="auto">
          <a:xfrm>
            <a:off x="11204294" y="5855374"/>
            <a:ext cx="987706" cy="99054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27B0DA38-11E1-76AC-43AC-CF53C57A194F}"/>
              </a:ext>
            </a:extLst>
          </p:cNvPr>
          <p:cNvSpPr/>
          <p:nvPr/>
        </p:nvSpPr>
        <p:spPr>
          <a:xfrm rot="16200000">
            <a:off x="10057788" y="2643036"/>
            <a:ext cx="893734" cy="584775"/>
          </a:xfrm>
          <a:prstGeom prst="rect">
            <a:avLst/>
          </a:prstGeom>
          <a:solidFill>
            <a:schemeClr val="bg1"/>
          </a:solidFill>
          <a:ln>
            <a:solidFill>
              <a:schemeClr val="tx1"/>
            </a:solidFill>
          </a:ln>
        </p:spPr>
        <p:txBody>
          <a:bodyPr wrap="squar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Carverly Avenue</a:t>
            </a:r>
          </a:p>
        </p:txBody>
      </p:sp>
      <p:sp>
        <p:nvSpPr>
          <p:cNvPr id="9" name="Rectangle 8">
            <a:extLst>
              <a:ext uri="{FF2B5EF4-FFF2-40B4-BE49-F238E27FC236}">
                <a16:creationId xmlns:a16="http://schemas.microsoft.com/office/drawing/2014/main" id="{6826A606-4414-5958-F2F3-02F5ACC4ACC8}"/>
              </a:ext>
            </a:extLst>
          </p:cNvPr>
          <p:cNvSpPr/>
          <p:nvPr/>
        </p:nvSpPr>
        <p:spPr>
          <a:xfrm rot="16200000">
            <a:off x="295550" y="2079323"/>
            <a:ext cx="1164771" cy="584775"/>
          </a:xfrm>
          <a:prstGeom prst="rect">
            <a:avLst/>
          </a:prstGeom>
          <a:solidFill>
            <a:schemeClr val="bg1"/>
          </a:solidFill>
          <a:ln>
            <a:solidFill>
              <a:schemeClr val="tx1"/>
            </a:solidFill>
          </a:ln>
        </p:spPr>
        <p:txBody>
          <a:bodyPr wrap="squar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Village Creek Road</a:t>
            </a:r>
          </a:p>
        </p:txBody>
      </p:sp>
      <p:sp>
        <p:nvSpPr>
          <p:cNvPr id="10" name="Rectangle 9">
            <a:extLst>
              <a:ext uri="{FF2B5EF4-FFF2-40B4-BE49-F238E27FC236}">
                <a16:creationId xmlns:a16="http://schemas.microsoft.com/office/drawing/2014/main" id="{0920A013-2895-D66D-5E92-0F6465AA7258}"/>
              </a:ext>
            </a:extLst>
          </p:cNvPr>
          <p:cNvSpPr/>
          <p:nvPr/>
        </p:nvSpPr>
        <p:spPr>
          <a:xfrm rot="16200000">
            <a:off x="5959593" y="2177236"/>
            <a:ext cx="1311661" cy="338554"/>
          </a:xfrm>
          <a:prstGeom prst="rect">
            <a:avLst/>
          </a:prstGeom>
          <a:solidFill>
            <a:schemeClr val="bg1"/>
          </a:solidFill>
          <a:ln>
            <a:solidFill>
              <a:schemeClr val="tx1"/>
            </a:solidFill>
          </a:ln>
        </p:spPr>
        <p:txBody>
          <a:bodyPr wrap="squar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Stalcup Road</a:t>
            </a:r>
          </a:p>
        </p:txBody>
      </p:sp>
      <p:sp>
        <p:nvSpPr>
          <p:cNvPr id="19" name="Rectangle 18">
            <a:extLst>
              <a:ext uri="{FF2B5EF4-FFF2-40B4-BE49-F238E27FC236}">
                <a16:creationId xmlns:a16="http://schemas.microsoft.com/office/drawing/2014/main" id="{9DB53F58-B68E-2BE8-E0AE-C2621FE7F5FB}"/>
              </a:ext>
            </a:extLst>
          </p:cNvPr>
          <p:cNvSpPr/>
          <p:nvPr/>
        </p:nvSpPr>
        <p:spPr>
          <a:xfrm>
            <a:off x="4288234" y="3471934"/>
            <a:ext cx="1311661" cy="338554"/>
          </a:xfrm>
          <a:prstGeom prst="rect">
            <a:avLst/>
          </a:prstGeom>
          <a:solidFill>
            <a:schemeClr val="bg1"/>
          </a:solidFill>
          <a:ln>
            <a:solidFill>
              <a:schemeClr val="tx1"/>
            </a:solidFill>
          </a:ln>
        </p:spPr>
        <p:txBody>
          <a:bodyPr wrap="square" lIns="91440" tIns="45720" rIns="91440" bIns="45720">
            <a:spAutoFit/>
          </a:bodyPr>
          <a:lstStyle/>
          <a:p>
            <a:pPr algn="ctr"/>
            <a:r>
              <a:rPr lang="en-US" sz="1600" b="0" cap="none" spc="0" dirty="0">
                <a:ln w="0"/>
                <a:solidFill>
                  <a:schemeClr val="tx1"/>
                </a:solidFill>
                <a:effectLst>
                  <a:outerShdw blurRad="38100" dist="19050" dir="2700000" algn="tl" rotWithShape="0">
                    <a:schemeClr val="dk1">
                      <a:alpha val="40000"/>
                    </a:schemeClr>
                  </a:outerShdw>
                </a:effectLst>
              </a:rPr>
              <a:t>Pinson Street</a:t>
            </a:r>
          </a:p>
        </p:txBody>
      </p:sp>
      <p:sp>
        <p:nvSpPr>
          <p:cNvPr id="31" name="Speech Bubble: Rectangle 30">
            <a:extLst>
              <a:ext uri="{FF2B5EF4-FFF2-40B4-BE49-F238E27FC236}">
                <a16:creationId xmlns:a16="http://schemas.microsoft.com/office/drawing/2014/main" id="{7E1F4DC9-7267-53F1-019F-632AD045B5D8}"/>
              </a:ext>
            </a:extLst>
          </p:cNvPr>
          <p:cNvSpPr/>
          <p:nvPr/>
        </p:nvSpPr>
        <p:spPr>
          <a:xfrm>
            <a:off x="285739" y="3678787"/>
            <a:ext cx="1526379" cy="1015663"/>
          </a:xfrm>
          <a:prstGeom prst="wedgeRectCallout">
            <a:avLst>
              <a:gd name="adj1" fmla="val 42658"/>
              <a:gd name="adj2" fmla="val -78699"/>
            </a:avLst>
          </a:prstGeom>
          <a:solidFill>
            <a:schemeClr val="bg1"/>
          </a:solidFill>
          <a:ln w="76200">
            <a:solidFill>
              <a:srgbClr val="FF0000"/>
            </a:solidFill>
          </a:ln>
        </p:spPr>
        <p:txBody>
          <a:bodyPr wrap="square" lIns="91440" tIns="45720" rIns="91440" bIns="45720">
            <a:spAutoFit/>
          </a:bodyPr>
          <a:lstStyle/>
          <a:p>
            <a:pPr algn="ctr"/>
            <a:r>
              <a:rPr lang="en-US" sz="3000" b="1" dirty="0">
                <a:ln w="0"/>
                <a:solidFill>
                  <a:srgbClr val="FF0000"/>
                </a:solidFill>
                <a:effectLst>
                  <a:outerShdw blurRad="38100" dist="19050" dir="2700000" algn="tl" rotWithShape="0">
                    <a:schemeClr val="dk1">
                      <a:alpha val="40000"/>
                    </a:schemeClr>
                  </a:outerShdw>
                </a:effectLst>
              </a:rPr>
              <a:t>Project Location</a:t>
            </a:r>
            <a:endParaRPr lang="en-US" sz="3000" b="1" cap="none" spc="0" dirty="0">
              <a:ln w="0"/>
              <a:solidFill>
                <a:srgbClr val="FF0000"/>
              </a:solidFill>
              <a:effectLst>
                <a:outerShdw blurRad="38100" dist="19050" dir="2700000" algn="tl" rotWithShape="0">
                  <a:schemeClr val="dk1">
                    <a:alpha val="40000"/>
                  </a:schemeClr>
                </a:outerShdw>
              </a:effectLst>
            </a:endParaRPr>
          </a:p>
        </p:txBody>
      </p:sp>
      <p:sp>
        <p:nvSpPr>
          <p:cNvPr id="32" name="TextBox 31">
            <a:extLst>
              <a:ext uri="{FF2B5EF4-FFF2-40B4-BE49-F238E27FC236}">
                <a16:creationId xmlns:a16="http://schemas.microsoft.com/office/drawing/2014/main" id="{3193102C-2FC9-F536-A229-D74FE49634CE}"/>
              </a:ext>
            </a:extLst>
          </p:cNvPr>
          <p:cNvSpPr txBox="1"/>
          <p:nvPr/>
        </p:nvSpPr>
        <p:spPr>
          <a:xfrm>
            <a:off x="6623736" y="4110455"/>
            <a:ext cx="853552" cy="769439"/>
          </a:xfrm>
          <a:prstGeom prst="rect">
            <a:avLst/>
          </a:prstGeom>
          <a:ln/>
        </p:spPr>
        <p:style>
          <a:lnRef idx="2">
            <a:schemeClr val="accent3">
              <a:shade val="15000"/>
            </a:schemeClr>
          </a:lnRef>
          <a:fillRef idx="1">
            <a:schemeClr val="accent3"/>
          </a:fillRef>
          <a:effectRef idx="0">
            <a:schemeClr val="accent3"/>
          </a:effectRef>
          <a:fontRef idx="minor">
            <a:schemeClr val="lt1"/>
          </a:fontRef>
        </p:style>
        <p:txBody>
          <a:bodyPr rot="0" spcFirstLastPara="1" vertOverflow="overflow" horzOverflow="overflow" vert="horz" wrap="square" lIns="45719" tIns="45719" rIns="45719" bIns="45719" numCol="1" spcCol="38100" rtlCol="0" anchor="t">
            <a:spAutoFit/>
          </a:bodyPr>
          <a:lstStyle/>
          <a:p>
            <a:pPr algn="ctr" hangingPunct="0"/>
            <a:r>
              <a:rPr lang="en-US" sz="1100" dirty="0">
                <a:ln w="0"/>
                <a:solidFill>
                  <a:schemeClr val="bg1"/>
                </a:solidFill>
                <a:effectLst>
                  <a:outerShdw blurRad="38100" dist="25400" dir="5400000" algn="ctr" rotWithShape="0">
                    <a:srgbClr val="6E747A">
                      <a:alpha val="43000"/>
                    </a:srgbClr>
                  </a:outerShdw>
                </a:effectLst>
                <a:latin typeface="Calibri"/>
                <a:ea typeface="Calibri"/>
                <a:cs typeface="Calibri"/>
                <a:sym typeface="Calibri"/>
              </a:rPr>
              <a:t>Sunrise McMillan Elementary School</a:t>
            </a:r>
          </a:p>
        </p:txBody>
      </p:sp>
      <p:sp>
        <p:nvSpPr>
          <p:cNvPr id="33" name="TextBox 32">
            <a:extLst>
              <a:ext uri="{FF2B5EF4-FFF2-40B4-BE49-F238E27FC236}">
                <a16:creationId xmlns:a16="http://schemas.microsoft.com/office/drawing/2014/main" id="{44F11B13-6672-3F02-8BE2-FF0204C30514}"/>
              </a:ext>
            </a:extLst>
          </p:cNvPr>
          <p:cNvSpPr txBox="1"/>
          <p:nvPr/>
        </p:nvSpPr>
        <p:spPr>
          <a:xfrm>
            <a:off x="6623736" y="3441454"/>
            <a:ext cx="469050" cy="430885"/>
          </a:xfrm>
          <a:prstGeom prst="rect">
            <a:avLst/>
          </a:prstGeom>
          <a:ln/>
        </p:spPr>
        <p:style>
          <a:lnRef idx="2">
            <a:schemeClr val="accent3">
              <a:shade val="15000"/>
            </a:schemeClr>
          </a:lnRef>
          <a:fillRef idx="1">
            <a:schemeClr val="accent3"/>
          </a:fillRef>
          <a:effectRef idx="0">
            <a:schemeClr val="accent3"/>
          </a:effectRef>
          <a:fontRef idx="minor">
            <a:schemeClr val="lt1"/>
          </a:fontRef>
        </p:style>
        <p:txBody>
          <a:bodyPr rot="0" spcFirstLastPara="1" vertOverflow="overflow" horzOverflow="overflow" vert="horz" wrap="square" lIns="45719" tIns="45719" rIns="45719" bIns="45719" numCol="1" spcCol="38100" rtlCol="0" anchor="t">
            <a:spAutoFit/>
          </a:bodyPr>
          <a:lstStyle/>
          <a:p>
            <a:pPr algn="ctr" hangingPunct="0"/>
            <a:r>
              <a:rPr lang="en-US" sz="1100" dirty="0">
                <a:ln w="0"/>
                <a:solidFill>
                  <a:schemeClr val="bg1"/>
                </a:solidFill>
                <a:effectLst>
                  <a:outerShdw blurRad="38100" dist="25400" dir="5400000" algn="ctr" rotWithShape="0">
                    <a:srgbClr val="6E747A">
                      <a:alpha val="43000"/>
                    </a:srgbClr>
                  </a:outerShdw>
                </a:effectLst>
                <a:latin typeface="Calibri"/>
                <a:ea typeface="Calibri"/>
                <a:cs typeface="Calibri"/>
                <a:sym typeface="Calibri"/>
              </a:rPr>
              <a:t>JPS Clinic</a:t>
            </a:r>
          </a:p>
        </p:txBody>
      </p:sp>
      <p:sp>
        <p:nvSpPr>
          <p:cNvPr id="5" name="Freeform: Shape 4">
            <a:extLst>
              <a:ext uri="{FF2B5EF4-FFF2-40B4-BE49-F238E27FC236}">
                <a16:creationId xmlns:a16="http://schemas.microsoft.com/office/drawing/2014/main" id="{791B416E-7379-C241-6BA6-A744D2A0F523}"/>
              </a:ext>
            </a:extLst>
          </p:cNvPr>
          <p:cNvSpPr/>
          <p:nvPr/>
        </p:nvSpPr>
        <p:spPr>
          <a:xfrm>
            <a:off x="877936" y="3258724"/>
            <a:ext cx="9652225" cy="247136"/>
          </a:xfrm>
          <a:custGeom>
            <a:avLst/>
            <a:gdLst>
              <a:gd name="connsiteX0" fmla="*/ 0 w 2468880"/>
              <a:gd name="connsiteY0" fmla="*/ 7821 h 96922"/>
              <a:gd name="connsiteX1" fmla="*/ 1513840 w 2468880"/>
              <a:gd name="connsiteY1" fmla="*/ 7821 h 96922"/>
              <a:gd name="connsiteX2" fmla="*/ 1767840 w 2468880"/>
              <a:gd name="connsiteY2" fmla="*/ 89101 h 96922"/>
              <a:gd name="connsiteX3" fmla="*/ 2468880 w 2468880"/>
              <a:gd name="connsiteY3" fmla="*/ 89101 h 96922"/>
              <a:gd name="connsiteX0" fmla="*/ 0 w 2468880"/>
              <a:gd name="connsiteY0" fmla="*/ 7821 h 96922"/>
              <a:gd name="connsiteX1" fmla="*/ 1380490 w 2468880"/>
              <a:gd name="connsiteY1" fmla="*/ 7821 h 96922"/>
              <a:gd name="connsiteX2" fmla="*/ 1767840 w 2468880"/>
              <a:gd name="connsiteY2" fmla="*/ 89101 h 96922"/>
              <a:gd name="connsiteX3" fmla="*/ 2468880 w 2468880"/>
              <a:gd name="connsiteY3" fmla="*/ 89101 h 96922"/>
              <a:gd name="connsiteX0" fmla="*/ 0 w 2468880"/>
              <a:gd name="connsiteY0" fmla="*/ 8090 h 99734"/>
              <a:gd name="connsiteX1" fmla="*/ 1380490 w 2468880"/>
              <a:gd name="connsiteY1" fmla="*/ 8090 h 99734"/>
              <a:gd name="connsiteX2" fmla="*/ 1851660 w 2468880"/>
              <a:gd name="connsiteY2" fmla="*/ 93180 h 99734"/>
              <a:gd name="connsiteX3" fmla="*/ 2468880 w 2468880"/>
              <a:gd name="connsiteY3" fmla="*/ 89370 h 99734"/>
              <a:gd name="connsiteX0" fmla="*/ 0 w 2522220"/>
              <a:gd name="connsiteY0" fmla="*/ 8090 h 101001"/>
              <a:gd name="connsiteX1" fmla="*/ 1380490 w 2522220"/>
              <a:gd name="connsiteY1" fmla="*/ 8090 h 101001"/>
              <a:gd name="connsiteX2" fmla="*/ 1851660 w 2522220"/>
              <a:gd name="connsiteY2" fmla="*/ 93180 h 101001"/>
              <a:gd name="connsiteX3" fmla="*/ 2522220 w 2522220"/>
              <a:gd name="connsiteY3" fmla="*/ 93180 h 101001"/>
              <a:gd name="connsiteX0" fmla="*/ 0 w 2522220"/>
              <a:gd name="connsiteY0" fmla="*/ 7554 h 96790"/>
              <a:gd name="connsiteX1" fmla="*/ 1380490 w 2522220"/>
              <a:gd name="connsiteY1" fmla="*/ 7554 h 96790"/>
              <a:gd name="connsiteX2" fmla="*/ 1878330 w 2522220"/>
              <a:gd name="connsiteY2" fmla="*/ 85024 h 96790"/>
              <a:gd name="connsiteX3" fmla="*/ 2522220 w 2522220"/>
              <a:gd name="connsiteY3" fmla="*/ 92644 h 96790"/>
              <a:gd name="connsiteX0" fmla="*/ 0 w 9652225"/>
              <a:gd name="connsiteY0" fmla="*/ 7554 h 254895"/>
              <a:gd name="connsiteX1" fmla="*/ 1380490 w 9652225"/>
              <a:gd name="connsiteY1" fmla="*/ 7554 h 254895"/>
              <a:gd name="connsiteX2" fmla="*/ 1878330 w 9652225"/>
              <a:gd name="connsiteY2" fmla="*/ 85024 h 254895"/>
              <a:gd name="connsiteX3" fmla="*/ 9652225 w 9652225"/>
              <a:gd name="connsiteY3" fmla="*/ 254690 h 254895"/>
              <a:gd name="connsiteX0" fmla="*/ 0 w 9652225"/>
              <a:gd name="connsiteY0" fmla="*/ 18493 h 267535"/>
              <a:gd name="connsiteX1" fmla="*/ 1380490 w 9652225"/>
              <a:gd name="connsiteY1" fmla="*/ 18493 h 267535"/>
              <a:gd name="connsiteX2" fmla="*/ 6392457 w 9652225"/>
              <a:gd name="connsiteY2" fmla="*/ 246434 h 267535"/>
              <a:gd name="connsiteX3" fmla="*/ 9652225 w 9652225"/>
              <a:gd name="connsiteY3" fmla="*/ 265629 h 267535"/>
              <a:gd name="connsiteX0" fmla="*/ 0 w 9652225"/>
              <a:gd name="connsiteY0" fmla="*/ 18493 h 267535"/>
              <a:gd name="connsiteX1" fmla="*/ 5663123 w 9652225"/>
              <a:gd name="connsiteY1" fmla="*/ 18493 h 267535"/>
              <a:gd name="connsiteX2" fmla="*/ 6392457 w 9652225"/>
              <a:gd name="connsiteY2" fmla="*/ 246434 h 267535"/>
              <a:gd name="connsiteX3" fmla="*/ 9652225 w 9652225"/>
              <a:gd name="connsiteY3" fmla="*/ 265629 h 267535"/>
              <a:gd name="connsiteX0" fmla="*/ 0 w 9652225"/>
              <a:gd name="connsiteY0" fmla="*/ 0 h 249042"/>
              <a:gd name="connsiteX1" fmla="*/ 5639974 w 9652225"/>
              <a:gd name="connsiteY1" fmla="*/ 57874 h 249042"/>
              <a:gd name="connsiteX2" fmla="*/ 6392457 w 9652225"/>
              <a:gd name="connsiteY2" fmla="*/ 227941 h 249042"/>
              <a:gd name="connsiteX3" fmla="*/ 9652225 w 9652225"/>
              <a:gd name="connsiteY3" fmla="*/ 247136 h 249042"/>
              <a:gd name="connsiteX0" fmla="*/ 0 w 9652225"/>
              <a:gd name="connsiteY0" fmla="*/ 0 h 266949"/>
              <a:gd name="connsiteX1" fmla="*/ 5639974 w 9652225"/>
              <a:gd name="connsiteY1" fmla="*/ 57874 h 266949"/>
              <a:gd name="connsiteX2" fmla="*/ 6531353 w 9652225"/>
              <a:gd name="connsiteY2" fmla="*/ 262665 h 266949"/>
              <a:gd name="connsiteX3" fmla="*/ 9652225 w 9652225"/>
              <a:gd name="connsiteY3" fmla="*/ 247136 h 266949"/>
              <a:gd name="connsiteX0" fmla="*/ 0 w 9652225"/>
              <a:gd name="connsiteY0" fmla="*/ 0 h 266949"/>
              <a:gd name="connsiteX1" fmla="*/ 5153837 w 9652225"/>
              <a:gd name="connsiteY1" fmla="*/ 11576 h 266949"/>
              <a:gd name="connsiteX2" fmla="*/ 6531353 w 9652225"/>
              <a:gd name="connsiteY2" fmla="*/ 262665 h 266949"/>
              <a:gd name="connsiteX3" fmla="*/ 9652225 w 9652225"/>
              <a:gd name="connsiteY3" fmla="*/ 247136 h 266949"/>
              <a:gd name="connsiteX0" fmla="*/ 0 w 9652225"/>
              <a:gd name="connsiteY0" fmla="*/ 0 h 266949"/>
              <a:gd name="connsiteX1" fmla="*/ 5003367 w 9652225"/>
              <a:gd name="connsiteY1" fmla="*/ 34725 h 266949"/>
              <a:gd name="connsiteX2" fmla="*/ 6531353 w 9652225"/>
              <a:gd name="connsiteY2" fmla="*/ 262665 h 266949"/>
              <a:gd name="connsiteX3" fmla="*/ 9652225 w 9652225"/>
              <a:gd name="connsiteY3" fmla="*/ 247136 h 266949"/>
              <a:gd name="connsiteX0" fmla="*/ 0 w 9652225"/>
              <a:gd name="connsiteY0" fmla="*/ 0 h 262665"/>
              <a:gd name="connsiteX1" fmla="*/ 5003367 w 9652225"/>
              <a:gd name="connsiteY1" fmla="*/ 34725 h 262665"/>
              <a:gd name="connsiteX2" fmla="*/ 6531353 w 9652225"/>
              <a:gd name="connsiteY2" fmla="*/ 262665 h 262665"/>
              <a:gd name="connsiteX3" fmla="*/ 9652225 w 9652225"/>
              <a:gd name="connsiteY3" fmla="*/ 247136 h 262665"/>
              <a:gd name="connsiteX0" fmla="*/ 0 w 9652225"/>
              <a:gd name="connsiteY0" fmla="*/ 0 h 274240"/>
              <a:gd name="connsiteX1" fmla="*/ 5003367 w 9652225"/>
              <a:gd name="connsiteY1" fmla="*/ 34725 h 274240"/>
              <a:gd name="connsiteX2" fmla="*/ 6716548 w 9652225"/>
              <a:gd name="connsiteY2" fmla="*/ 274240 h 274240"/>
              <a:gd name="connsiteX3" fmla="*/ 9652225 w 9652225"/>
              <a:gd name="connsiteY3" fmla="*/ 247136 h 274240"/>
              <a:gd name="connsiteX0" fmla="*/ 0 w 9652225"/>
              <a:gd name="connsiteY0" fmla="*/ 0 h 304297"/>
              <a:gd name="connsiteX1" fmla="*/ 5003367 w 9652225"/>
              <a:gd name="connsiteY1" fmla="*/ 34725 h 304297"/>
              <a:gd name="connsiteX2" fmla="*/ 6716548 w 9652225"/>
              <a:gd name="connsiteY2" fmla="*/ 274240 h 304297"/>
              <a:gd name="connsiteX3" fmla="*/ 9652225 w 9652225"/>
              <a:gd name="connsiteY3" fmla="*/ 247136 h 304297"/>
              <a:gd name="connsiteX0" fmla="*/ 0 w 9652225"/>
              <a:gd name="connsiteY0" fmla="*/ 0 h 276127"/>
              <a:gd name="connsiteX1" fmla="*/ 5003367 w 9652225"/>
              <a:gd name="connsiteY1" fmla="*/ 34725 h 276127"/>
              <a:gd name="connsiteX2" fmla="*/ 6716548 w 9652225"/>
              <a:gd name="connsiteY2" fmla="*/ 274240 h 276127"/>
              <a:gd name="connsiteX3" fmla="*/ 9652225 w 9652225"/>
              <a:gd name="connsiteY3" fmla="*/ 247136 h 276127"/>
              <a:gd name="connsiteX0" fmla="*/ 0 w 9652225"/>
              <a:gd name="connsiteY0" fmla="*/ 0 h 247136"/>
              <a:gd name="connsiteX1" fmla="*/ 5003367 w 9652225"/>
              <a:gd name="connsiteY1" fmla="*/ 34725 h 247136"/>
              <a:gd name="connsiteX2" fmla="*/ 6485054 w 9652225"/>
              <a:gd name="connsiteY2" fmla="*/ 216367 h 247136"/>
              <a:gd name="connsiteX3" fmla="*/ 9652225 w 9652225"/>
              <a:gd name="connsiteY3" fmla="*/ 247136 h 247136"/>
              <a:gd name="connsiteX0" fmla="*/ 0 w 9652225"/>
              <a:gd name="connsiteY0" fmla="*/ 0 h 247136"/>
              <a:gd name="connsiteX1" fmla="*/ 5327458 w 9652225"/>
              <a:gd name="connsiteY1" fmla="*/ 34725 h 247136"/>
              <a:gd name="connsiteX2" fmla="*/ 6485054 w 9652225"/>
              <a:gd name="connsiteY2" fmla="*/ 216367 h 247136"/>
              <a:gd name="connsiteX3" fmla="*/ 9652225 w 9652225"/>
              <a:gd name="connsiteY3" fmla="*/ 247136 h 247136"/>
              <a:gd name="connsiteX0" fmla="*/ 0 w 9652225"/>
              <a:gd name="connsiteY0" fmla="*/ 0 h 247136"/>
              <a:gd name="connsiteX1" fmla="*/ 5327458 w 9652225"/>
              <a:gd name="connsiteY1" fmla="*/ 34725 h 247136"/>
              <a:gd name="connsiteX2" fmla="*/ 6485054 w 9652225"/>
              <a:gd name="connsiteY2" fmla="*/ 216367 h 247136"/>
              <a:gd name="connsiteX3" fmla="*/ 9652225 w 9652225"/>
              <a:gd name="connsiteY3" fmla="*/ 247136 h 247136"/>
              <a:gd name="connsiteX0" fmla="*/ 0 w 9652225"/>
              <a:gd name="connsiteY0" fmla="*/ 23149 h 270285"/>
              <a:gd name="connsiteX1" fmla="*/ 5049666 w 9652225"/>
              <a:gd name="connsiteY1" fmla="*/ 0 h 270285"/>
              <a:gd name="connsiteX2" fmla="*/ 6485054 w 9652225"/>
              <a:gd name="connsiteY2" fmla="*/ 239516 h 270285"/>
              <a:gd name="connsiteX3" fmla="*/ 9652225 w 9652225"/>
              <a:gd name="connsiteY3" fmla="*/ 270285 h 270285"/>
              <a:gd name="connsiteX0" fmla="*/ 0 w 9652225"/>
              <a:gd name="connsiteY0" fmla="*/ 0 h 247136"/>
              <a:gd name="connsiteX1" fmla="*/ 4991792 w 9652225"/>
              <a:gd name="connsiteY1" fmla="*/ 11575 h 247136"/>
              <a:gd name="connsiteX2" fmla="*/ 6485054 w 9652225"/>
              <a:gd name="connsiteY2" fmla="*/ 216367 h 247136"/>
              <a:gd name="connsiteX3" fmla="*/ 9652225 w 9652225"/>
              <a:gd name="connsiteY3" fmla="*/ 247136 h 247136"/>
              <a:gd name="connsiteX0" fmla="*/ 0 w 9652225"/>
              <a:gd name="connsiteY0" fmla="*/ 11575 h 258711"/>
              <a:gd name="connsiteX1" fmla="*/ 5385331 w 9652225"/>
              <a:gd name="connsiteY1" fmla="*/ 0 h 258711"/>
              <a:gd name="connsiteX2" fmla="*/ 6485054 w 9652225"/>
              <a:gd name="connsiteY2" fmla="*/ 227942 h 258711"/>
              <a:gd name="connsiteX3" fmla="*/ 9652225 w 9652225"/>
              <a:gd name="connsiteY3" fmla="*/ 258711 h 258711"/>
              <a:gd name="connsiteX0" fmla="*/ 0 w 9652225"/>
              <a:gd name="connsiteY0" fmla="*/ 11575 h 258711"/>
              <a:gd name="connsiteX1" fmla="*/ 5385331 w 9652225"/>
              <a:gd name="connsiteY1" fmla="*/ 0 h 258711"/>
              <a:gd name="connsiteX2" fmla="*/ 6485054 w 9652225"/>
              <a:gd name="connsiteY2" fmla="*/ 227942 h 258711"/>
              <a:gd name="connsiteX3" fmla="*/ 9652225 w 9652225"/>
              <a:gd name="connsiteY3" fmla="*/ 258711 h 258711"/>
              <a:gd name="connsiteX0" fmla="*/ 0 w 9652225"/>
              <a:gd name="connsiteY0" fmla="*/ 34725 h 281861"/>
              <a:gd name="connsiteX1" fmla="*/ 5524227 w 9652225"/>
              <a:gd name="connsiteY1" fmla="*/ 0 h 281861"/>
              <a:gd name="connsiteX2" fmla="*/ 6485054 w 9652225"/>
              <a:gd name="connsiteY2" fmla="*/ 251092 h 281861"/>
              <a:gd name="connsiteX3" fmla="*/ 9652225 w 9652225"/>
              <a:gd name="connsiteY3" fmla="*/ 281861 h 281861"/>
              <a:gd name="connsiteX0" fmla="*/ 0 w 9652225"/>
              <a:gd name="connsiteY0" fmla="*/ 11576 h 258712"/>
              <a:gd name="connsiteX1" fmla="*/ 5605250 w 9652225"/>
              <a:gd name="connsiteY1" fmla="*/ 0 h 258712"/>
              <a:gd name="connsiteX2" fmla="*/ 6485054 w 9652225"/>
              <a:gd name="connsiteY2" fmla="*/ 227943 h 258712"/>
              <a:gd name="connsiteX3" fmla="*/ 9652225 w 9652225"/>
              <a:gd name="connsiteY3" fmla="*/ 258712 h 258712"/>
              <a:gd name="connsiteX0" fmla="*/ 0 w 9652225"/>
              <a:gd name="connsiteY0" fmla="*/ 0 h 247136"/>
              <a:gd name="connsiteX1" fmla="*/ 5663124 w 9652225"/>
              <a:gd name="connsiteY1" fmla="*/ 23148 h 247136"/>
              <a:gd name="connsiteX2" fmla="*/ 6485054 w 9652225"/>
              <a:gd name="connsiteY2" fmla="*/ 216367 h 247136"/>
              <a:gd name="connsiteX3" fmla="*/ 9652225 w 9652225"/>
              <a:gd name="connsiteY3" fmla="*/ 247136 h 247136"/>
            </a:gdLst>
            <a:ahLst/>
            <a:cxnLst>
              <a:cxn ang="0">
                <a:pos x="connsiteX0" y="connsiteY0"/>
              </a:cxn>
              <a:cxn ang="0">
                <a:pos x="connsiteX1" y="connsiteY1"/>
              </a:cxn>
              <a:cxn ang="0">
                <a:pos x="connsiteX2" y="connsiteY2"/>
              </a:cxn>
              <a:cxn ang="0">
                <a:pos x="connsiteX3" y="connsiteY3"/>
              </a:cxn>
            </a:cxnLst>
            <a:rect l="l" t="t" r="r" b="b"/>
            <a:pathLst>
              <a:path w="9652225" h="247136">
                <a:moveTo>
                  <a:pt x="0" y="0"/>
                </a:moveTo>
                <a:lnTo>
                  <a:pt x="5663124" y="23148"/>
                </a:lnTo>
                <a:cubicBezTo>
                  <a:pt x="6095784" y="70784"/>
                  <a:pt x="5690217" y="9208"/>
                  <a:pt x="6485054" y="216367"/>
                </a:cubicBezTo>
                <a:lnTo>
                  <a:pt x="9652225" y="247136"/>
                </a:lnTo>
              </a:path>
            </a:pathLst>
          </a:custGeom>
          <a:noFill/>
          <a:ln w="127000" cap="rnd" cmpd="sng">
            <a:solidFill>
              <a:srgbClr val="FF0000">
                <a:alpha val="80000"/>
              </a:srgbClr>
            </a:solidFill>
            <a:prstDash val="solid"/>
            <a:bevel/>
          </a:ln>
          <a:effectLst>
            <a:outerShdw blurRad="38100" dist="20000" dir="5400000" rotWithShape="0">
              <a:srgbClr val="000000">
                <a:alpha val="38000"/>
              </a:srgbClr>
            </a:outerShdw>
          </a:effectLst>
          <a:sp3d/>
        </p:spPr>
        <p:style>
          <a:lnRef idx="0">
            <a:scrgbClr r="0" g="0" b="0"/>
          </a:lnRef>
          <a:fillRef idx="0">
            <a:scrgbClr r="0" g="0" b="0"/>
          </a:fillRef>
          <a:effectRef idx="0">
            <a:scrgbClr r="0" g="0" b="0"/>
          </a:effectRef>
          <a:fontRef idx="none"/>
        </p:style>
        <p:txBody>
          <a:bodyPr rtlCol="0" anchor="ctr"/>
          <a:lstStyle/>
          <a:p>
            <a:pPr algn="ctr"/>
            <a:endParaRPr lang="en-US"/>
          </a:p>
        </p:txBody>
      </p:sp>
      <p:pic>
        <p:nvPicPr>
          <p:cNvPr id="17" name="Picture 16" descr="A map of a neighborhood&#10;&#10;Description automatically generated">
            <a:extLst>
              <a:ext uri="{FF2B5EF4-FFF2-40B4-BE49-F238E27FC236}">
                <a16:creationId xmlns:a16="http://schemas.microsoft.com/office/drawing/2014/main" id="{AE187F40-CA07-A725-5267-C78620AC60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949"/>
            <a:ext cx="12192000" cy="6846101"/>
          </a:xfrm>
          <a:prstGeom prst="rect">
            <a:avLst/>
          </a:prstGeom>
        </p:spPr>
      </p:pic>
    </p:spTree>
    <p:extLst>
      <p:ext uri="{BB962C8B-B14F-4D97-AF65-F5344CB8AC3E}">
        <p14:creationId xmlns:p14="http://schemas.microsoft.com/office/powerpoint/2010/main" val="4096222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2CC14-206B-CFCA-64DB-03D8EA38057A}"/>
              </a:ext>
            </a:extLst>
          </p:cNvPr>
          <p:cNvSpPr>
            <a:spLocks noGrp="1"/>
          </p:cNvSpPr>
          <p:nvPr>
            <p:ph type="title"/>
          </p:nvPr>
        </p:nvSpPr>
        <p:spPr>
          <a:xfrm>
            <a:off x="5943600" y="1244916"/>
            <a:ext cx="5410200" cy="1325563"/>
          </a:xfrm>
        </p:spPr>
        <p:txBody>
          <a:bodyPr>
            <a:normAutofit/>
          </a:bodyPr>
          <a:lstStyle/>
          <a:p>
            <a:pPr algn="ctr"/>
            <a:r>
              <a:rPr lang="en-US" sz="4800" b="1" i="1" dirty="0">
                <a:solidFill>
                  <a:schemeClr val="accent1">
                    <a:lumMod val="50000"/>
                  </a:schemeClr>
                </a:solidFill>
                <a:latin typeface="+mn-lt"/>
              </a:rPr>
              <a:t>Project Schedule</a:t>
            </a:r>
          </a:p>
        </p:txBody>
      </p:sp>
      <p:sp>
        <p:nvSpPr>
          <p:cNvPr id="7" name="Content Placeholder 2">
            <a:extLst>
              <a:ext uri="{FF2B5EF4-FFF2-40B4-BE49-F238E27FC236}">
                <a16:creationId xmlns:a16="http://schemas.microsoft.com/office/drawing/2014/main" id="{F59C6E86-963D-568F-29CA-FF8B0F204DCE}"/>
              </a:ext>
            </a:extLst>
          </p:cNvPr>
          <p:cNvSpPr>
            <a:spLocks noGrp="1"/>
          </p:cNvSpPr>
          <p:nvPr>
            <p:ph idx="1"/>
          </p:nvPr>
        </p:nvSpPr>
        <p:spPr>
          <a:xfrm>
            <a:off x="838200" y="2129742"/>
            <a:ext cx="10515600" cy="4479401"/>
          </a:xfrm>
        </p:spPr>
        <p:txBody>
          <a:bodyPr>
            <a:normAutofit/>
          </a:bodyPr>
          <a:lstStyle/>
          <a:p>
            <a:pPr>
              <a:spcAft>
                <a:spcPts val="600"/>
              </a:spcAft>
            </a:pPr>
            <a:r>
              <a:rPr lang="en-US" sz="3600" dirty="0">
                <a:solidFill>
                  <a:schemeClr val="accent1">
                    <a:lumMod val="50000"/>
                  </a:schemeClr>
                </a:solidFill>
              </a:rPr>
              <a:t>Currently in design phase</a:t>
            </a:r>
          </a:p>
          <a:p>
            <a:pPr>
              <a:spcAft>
                <a:spcPts val="600"/>
              </a:spcAft>
            </a:pPr>
            <a:r>
              <a:rPr lang="en-US" sz="3600" dirty="0">
                <a:solidFill>
                  <a:schemeClr val="accent1">
                    <a:lumMod val="50000"/>
                  </a:schemeClr>
                </a:solidFill>
              </a:rPr>
              <a:t>Estimated construction start – Spring 2025</a:t>
            </a:r>
          </a:p>
          <a:p>
            <a:pPr>
              <a:spcAft>
                <a:spcPts val="600"/>
              </a:spcAft>
            </a:pPr>
            <a:r>
              <a:rPr lang="en-US" sz="3600" dirty="0">
                <a:solidFill>
                  <a:schemeClr val="accent1">
                    <a:lumMod val="50000"/>
                  </a:schemeClr>
                </a:solidFill>
              </a:rPr>
              <a:t>Estimated construction duration – 4 months</a:t>
            </a:r>
          </a:p>
          <a:p>
            <a:pPr>
              <a:spcAft>
                <a:spcPts val="600"/>
              </a:spcAft>
            </a:pPr>
            <a:r>
              <a:rPr lang="en-US" sz="3600" dirty="0">
                <a:solidFill>
                  <a:schemeClr val="accent1">
                    <a:lumMod val="50000"/>
                  </a:schemeClr>
                </a:solidFill>
              </a:rPr>
              <a:t>Estimated construction cost - $580K</a:t>
            </a:r>
          </a:p>
        </p:txBody>
      </p:sp>
    </p:spTree>
    <p:extLst>
      <p:ext uri="{BB962C8B-B14F-4D97-AF65-F5344CB8AC3E}">
        <p14:creationId xmlns:p14="http://schemas.microsoft.com/office/powerpoint/2010/main" val="985215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152"/>
          <p:cNvSpPr/>
          <p:nvPr/>
        </p:nvSpPr>
        <p:spPr>
          <a:xfrm>
            <a:off x="4566021" y="1301291"/>
            <a:ext cx="6381826" cy="73866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defRPr sz="4200" b="1" i="1">
                <a:solidFill>
                  <a:srgbClr val="002060"/>
                </a:solidFill>
              </a:defRPr>
            </a:lvl1pPr>
          </a:lstStyle>
          <a:p>
            <a:pPr algn="r"/>
            <a:r>
              <a:rPr lang="en-US" dirty="0"/>
              <a:t>Frequently Asked Questions</a:t>
            </a:r>
            <a:endParaRPr dirty="0"/>
          </a:p>
        </p:txBody>
      </p:sp>
      <p:sp>
        <p:nvSpPr>
          <p:cNvPr id="4" name="Shape 145">
            <a:extLst>
              <a:ext uri="{FF2B5EF4-FFF2-40B4-BE49-F238E27FC236}">
                <a16:creationId xmlns:a16="http://schemas.microsoft.com/office/drawing/2014/main" id="{119F16A1-EA72-4100-B67D-2CB3CC469CD3}"/>
              </a:ext>
            </a:extLst>
          </p:cNvPr>
          <p:cNvSpPr/>
          <p:nvPr/>
        </p:nvSpPr>
        <p:spPr>
          <a:xfrm>
            <a:off x="175917" y="2453096"/>
            <a:ext cx="10958808" cy="3785652"/>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lvl="2">
              <a:spcBef>
                <a:spcPts val="300"/>
              </a:spcBef>
              <a:spcAft>
                <a:spcPts val="300"/>
              </a:spcAft>
              <a:buClr>
                <a:srgbClr val="1F497D"/>
              </a:buClr>
              <a:buSzPct val="100000"/>
              <a:tabLst>
                <a:tab pos="796925" algn="l"/>
              </a:tabLst>
              <a:defRPr sz="2200" b="1"/>
            </a:pPr>
            <a:r>
              <a:rPr lang="en-US" sz="2000" dirty="0">
                <a:solidFill>
                  <a:srgbClr val="002060"/>
                </a:solidFill>
                <a:latin typeface="Arial"/>
                <a:ea typeface="Arial"/>
                <a:cs typeface="Arial"/>
                <a:sym typeface="Arial"/>
              </a:rPr>
              <a:t>Q:  What is the typical width of the proposed sidewalk?</a:t>
            </a:r>
          </a:p>
          <a:p>
            <a:pPr lvl="2">
              <a:spcBef>
                <a:spcPts val="300"/>
              </a:spcBef>
              <a:spcAft>
                <a:spcPts val="300"/>
              </a:spcAft>
              <a:buClr>
                <a:srgbClr val="1F497D"/>
              </a:buClr>
              <a:buSzPct val="100000"/>
              <a:tabLst>
                <a:tab pos="796925" algn="l"/>
              </a:tabLst>
              <a:defRPr sz="2200" b="1"/>
            </a:pPr>
            <a:r>
              <a:rPr lang="en-US" sz="2000" dirty="0">
                <a:solidFill>
                  <a:schemeClr val="accent6"/>
                </a:solidFill>
                <a:latin typeface="Arial"/>
                <a:ea typeface="Arial"/>
                <a:cs typeface="Arial"/>
                <a:sym typeface="Arial"/>
              </a:rPr>
              <a:t>A:  The typical width of the sidewalk will be 5’ when detached from the roadway curb and 6’ when attached to the roadway curb.  Where existing trees are located, the width of the sidewalk maybe reduced to 4’ to preserve the tree and reduce impacts to the base or roots of the tree.</a:t>
            </a:r>
          </a:p>
          <a:p>
            <a:pPr lvl="2">
              <a:spcBef>
                <a:spcPts val="300"/>
              </a:spcBef>
              <a:spcAft>
                <a:spcPts val="300"/>
              </a:spcAft>
              <a:buClr>
                <a:srgbClr val="1F497D"/>
              </a:buClr>
              <a:buSzPct val="100000"/>
              <a:tabLst>
                <a:tab pos="796925" algn="l"/>
              </a:tabLst>
              <a:defRPr sz="2200" b="1"/>
            </a:pPr>
            <a:r>
              <a:rPr lang="en-US" sz="2000" b="1" dirty="0">
                <a:solidFill>
                  <a:srgbClr val="002060"/>
                </a:solidFill>
                <a:latin typeface="Arial"/>
                <a:cs typeface="Arial"/>
              </a:rPr>
              <a:t>Q:  Are we impacting driveways in the project? If so, will there be any access to the property during driveway construction?</a:t>
            </a:r>
          </a:p>
          <a:p>
            <a:pPr lvl="2">
              <a:spcBef>
                <a:spcPts val="300"/>
              </a:spcBef>
              <a:spcAft>
                <a:spcPts val="300"/>
              </a:spcAft>
              <a:buClr>
                <a:srgbClr val="1F497D"/>
              </a:buClr>
              <a:buSzPct val="100000"/>
              <a:tabLst>
                <a:tab pos="796925" algn="l"/>
              </a:tabLst>
              <a:defRPr sz="2200" b="1"/>
            </a:pPr>
            <a:r>
              <a:rPr lang="en-US" sz="2000" b="1" dirty="0">
                <a:solidFill>
                  <a:schemeClr val="accent6"/>
                </a:solidFill>
                <a:latin typeface="Arial"/>
                <a:cs typeface="Arial"/>
              </a:rPr>
              <a:t>A:  There will be multiple driveway reconstructions with this project. We will be replacing one panel at a time and will provide continuous access to the property at all times.</a:t>
            </a:r>
          </a:p>
          <a:p>
            <a:pPr lvl="2">
              <a:spcBef>
                <a:spcPts val="300"/>
              </a:spcBef>
              <a:spcAft>
                <a:spcPts val="300"/>
              </a:spcAft>
              <a:buClr>
                <a:srgbClr val="1F497D"/>
              </a:buClr>
              <a:buSzPct val="100000"/>
              <a:tabLst>
                <a:tab pos="796925" algn="l"/>
              </a:tabLst>
              <a:defRPr sz="2200" b="1"/>
            </a:pPr>
            <a:endParaRPr lang="en-US" sz="2000" dirty="0">
              <a:solidFill>
                <a:srgbClr val="002060"/>
              </a:solidFill>
              <a:latin typeface="Arial"/>
              <a:ea typeface="Arial"/>
              <a:cs typeface="Arial"/>
              <a:sym typeface="Arial"/>
            </a:endParaRPr>
          </a:p>
        </p:txBody>
      </p:sp>
    </p:spTree>
    <p:extLst>
      <p:ext uri="{BB962C8B-B14F-4D97-AF65-F5344CB8AC3E}">
        <p14:creationId xmlns:p14="http://schemas.microsoft.com/office/powerpoint/2010/main" val="4151784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45">
            <a:extLst>
              <a:ext uri="{FF2B5EF4-FFF2-40B4-BE49-F238E27FC236}">
                <a16:creationId xmlns:a16="http://schemas.microsoft.com/office/drawing/2014/main" id="{119F16A1-EA72-4100-B67D-2CB3CC469CD3}"/>
              </a:ext>
            </a:extLst>
          </p:cNvPr>
          <p:cNvSpPr/>
          <p:nvPr/>
        </p:nvSpPr>
        <p:spPr>
          <a:xfrm>
            <a:off x="582706" y="2453096"/>
            <a:ext cx="10497670" cy="2862322"/>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marL="454025" lvl="6">
              <a:spcBef>
                <a:spcPts val="300"/>
              </a:spcBef>
              <a:spcAft>
                <a:spcPts val="300"/>
              </a:spcAft>
              <a:buClr>
                <a:srgbClr val="1F497D"/>
              </a:buClr>
              <a:buSzPct val="100000"/>
              <a:tabLst>
                <a:tab pos="796925" algn="l"/>
              </a:tabLst>
              <a:defRPr sz="2200" b="1"/>
            </a:pPr>
            <a:r>
              <a:rPr lang="en-US" sz="2000" dirty="0">
                <a:solidFill>
                  <a:srgbClr val="002060"/>
                </a:solidFill>
                <a:latin typeface="Arial"/>
                <a:ea typeface="Arial"/>
                <a:cs typeface="Arial"/>
                <a:sym typeface="Arial"/>
              </a:rPr>
              <a:t>Q: Will existing tree and landscaping removals be necessary?</a:t>
            </a:r>
          </a:p>
          <a:p>
            <a:pPr marL="454025" lvl="6">
              <a:spcBef>
                <a:spcPts val="300"/>
              </a:spcBef>
              <a:spcAft>
                <a:spcPts val="300"/>
              </a:spcAft>
              <a:buClr>
                <a:srgbClr val="1F497D"/>
              </a:buClr>
              <a:buSzPct val="100000"/>
              <a:tabLst>
                <a:tab pos="796925" algn="l"/>
              </a:tabLst>
              <a:defRPr sz="2200" b="1"/>
            </a:pPr>
            <a:r>
              <a:rPr lang="en-US" sz="2000" i="1" dirty="0">
                <a:solidFill>
                  <a:schemeClr val="accent6"/>
                </a:solidFill>
                <a:latin typeface="Arial"/>
                <a:ea typeface="Arial"/>
                <a:cs typeface="Arial"/>
                <a:sym typeface="Arial"/>
              </a:rPr>
              <a:t>A: There will be trees being removed to accommodate the proposed concrete sidewalk. City and contractor to coordinate with property owner in regards to existing landscaping.</a:t>
            </a:r>
            <a:endParaRPr lang="en-US" sz="2000" dirty="0">
              <a:solidFill>
                <a:srgbClr val="002060"/>
              </a:solidFill>
              <a:latin typeface="Arial"/>
              <a:ea typeface="Arial"/>
              <a:cs typeface="Arial"/>
              <a:sym typeface="Arial"/>
            </a:endParaRPr>
          </a:p>
          <a:p>
            <a:pPr marL="454025" lvl="6">
              <a:spcBef>
                <a:spcPts val="300"/>
              </a:spcBef>
              <a:spcAft>
                <a:spcPts val="300"/>
              </a:spcAft>
              <a:buClr>
                <a:srgbClr val="1F497D"/>
              </a:buClr>
              <a:buSzPct val="100000"/>
              <a:tabLst>
                <a:tab pos="796925" algn="l"/>
              </a:tabLst>
              <a:defRPr sz="2200" b="1"/>
            </a:pPr>
            <a:r>
              <a:rPr lang="en-US" sz="2000" dirty="0">
                <a:solidFill>
                  <a:srgbClr val="002060"/>
                </a:solidFill>
                <a:latin typeface="Arial"/>
                <a:ea typeface="Arial"/>
                <a:cs typeface="Arial"/>
                <a:sym typeface="Arial"/>
              </a:rPr>
              <a:t>Q: Will traffic lanes be temporary closed or detoured?</a:t>
            </a:r>
          </a:p>
          <a:p>
            <a:pPr marL="454025" lvl="6">
              <a:spcBef>
                <a:spcPts val="300"/>
              </a:spcBef>
              <a:spcAft>
                <a:spcPts val="300"/>
              </a:spcAft>
              <a:buClr>
                <a:srgbClr val="1F497D"/>
              </a:buClr>
              <a:buSzPct val="100000"/>
              <a:tabLst>
                <a:tab pos="796925" algn="l"/>
              </a:tabLst>
              <a:defRPr sz="2200" b="1"/>
            </a:pPr>
            <a:r>
              <a:rPr lang="en-US" sz="2000" i="1" dirty="0">
                <a:solidFill>
                  <a:schemeClr val="accent6"/>
                </a:solidFill>
                <a:latin typeface="Arial"/>
                <a:ea typeface="Arial"/>
                <a:cs typeface="Arial"/>
                <a:sym typeface="Arial"/>
              </a:rPr>
              <a:t>A: We do not anticipate any street closures or detoured streets associated with this project.  </a:t>
            </a:r>
          </a:p>
          <a:p>
            <a:pPr lvl="2">
              <a:spcBef>
                <a:spcPts val="300"/>
              </a:spcBef>
              <a:spcAft>
                <a:spcPts val="300"/>
              </a:spcAft>
              <a:buClr>
                <a:srgbClr val="1F497D"/>
              </a:buClr>
              <a:buSzPct val="100000"/>
              <a:tabLst>
                <a:tab pos="796925" algn="l"/>
              </a:tabLst>
              <a:defRPr sz="2200" b="1"/>
            </a:pPr>
            <a:endParaRPr lang="en-US" sz="2000" dirty="0">
              <a:solidFill>
                <a:srgbClr val="002060"/>
              </a:solidFill>
              <a:latin typeface="Arial"/>
              <a:ea typeface="Arial"/>
              <a:cs typeface="Arial"/>
              <a:sym typeface="Arial"/>
            </a:endParaRPr>
          </a:p>
        </p:txBody>
      </p:sp>
      <p:sp>
        <p:nvSpPr>
          <p:cNvPr id="2" name="Shape 152">
            <a:extLst>
              <a:ext uri="{FF2B5EF4-FFF2-40B4-BE49-F238E27FC236}">
                <a16:creationId xmlns:a16="http://schemas.microsoft.com/office/drawing/2014/main" id="{DA2C9F28-63A9-AD6B-66BE-CA5F51B06153}"/>
              </a:ext>
            </a:extLst>
          </p:cNvPr>
          <p:cNvSpPr/>
          <p:nvPr/>
        </p:nvSpPr>
        <p:spPr>
          <a:xfrm>
            <a:off x="4566021" y="1301291"/>
            <a:ext cx="6381826" cy="73866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defRPr sz="4200" b="1" i="1">
                <a:solidFill>
                  <a:srgbClr val="002060"/>
                </a:solidFill>
              </a:defRPr>
            </a:lvl1pPr>
          </a:lstStyle>
          <a:p>
            <a:pPr algn="r"/>
            <a:r>
              <a:rPr lang="en-US" dirty="0"/>
              <a:t>Frequently Asked Questions</a:t>
            </a:r>
            <a:endParaRPr dirty="0"/>
          </a:p>
        </p:txBody>
      </p:sp>
    </p:spTree>
    <p:extLst>
      <p:ext uri="{BB962C8B-B14F-4D97-AF65-F5344CB8AC3E}">
        <p14:creationId xmlns:p14="http://schemas.microsoft.com/office/powerpoint/2010/main" val="18335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45">
            <a:extLst>
              <a:ext uri="{FF2B5EF4-FFF2-40B4-BE49-F238E27FC236}">
                <a16:creationId xmlns:a16="http://schemas.microsoft.com/office/drawing/2014/main" id="{119F16A1-EA72-4100-B67D-2CB3CC469CD3}"/>
              </a:ext>
            </a:extLst>
          </p:cNvPr>
          <p:cNvSpPr/>
          <p:nvPr/>
        </p:nvSpPr>
        <p:spPr>
          <a:xfrm>
            <a:off x="279385" y="2453096"/>
            <a:ext cx="10863743" cy="4093428"/>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p>
            <a:pPr lvl="2" hangingPunct="0">
              <a:spcBef>
                <a:spcPts val="300"/>
              </a:spcBef>
              <a:spcAft>
                <a:spcPts val="300"/>
              </a:spcAft>
              <a:buClr>
                <a:srgbClr val="1F497D"/>
              </a:buClr>
              <a:buSzPct val="100000"/>
              <a:tabLst>
                <a:tab pos="796925" algn="l"/>
              </a:tabLst>
              <a:defRPr sz="2200" b="1"/>
            </a:pPr>
            <a:r>
              <a:rPr lang="en-US" sz="2000" b="1" kern="0" dirty="0">
                <a:solidFill>
                  <a:srgbClr val="002060"/>
                </a:solidFill>
                <a:latin typeface="Arial"/>
                <a:cs typeface="Arial"/>
                <a:sym typeface="Calibri"/>
              </a:rPr>
              <a:t>Q: Will existing irrigation systems or grass be impacted with this project?</a:t>
            </a:r>
          </a:p>
          <a:p>
            <a:pPr lvl="2" hangingPunct="0">
              <a:spcBef>
                <a:spcPts val="300"/>
              </a:spcBef>
              <a:spcAft>
                <a:spcPts val="300"/>
              </a:spcAft>
              <a:buClr>
                <a:srgbClr val="1F497D"/>
              </a:buClr>
              <a:buSzPct val="100000"/>
              <a:tabLst>
                <a:tab pos="796925" algn="l"/>
              </a:tabLst>
              <a:defRPr sz="2200" b="1"/>
            </a:pPr>
            <a:r>
              <a:rPr lang="en-US" sz="2000" b="1" kern="0" dirty="0">
                <a:solidFill>
                  <a:srgbClr val="70AD47"/>
                </a:solidFill>
                <a:latin typeface="Arial"/>
                <a:cs typeface="Arial"/>
                <a:sym typeface="Calibri"/>
              </a:rPr>
              <a:t>A: If an existing irrigation system or grass parkway is impacted by the construction, the contractor will be required to repair the site to pre-construction conditions.  If an irrigation system is within the limits of the proposed improvements, the system will be adjusted by the contractor.</a:t>
            </a:r>
          </a:p>
          <a:p>
            <a:pPr lvl="2" hangingPunct="0">
              <a:spcBef>
                <a:spcPts val="300"/>
              </a:spcBef>
              <a:spcAft>
                <a:spcPts val="300"/>
              </a:spcAft>
              <a:buClr>
                <a:srgbClr val="1F497D"/>
              </a:buClr>
              <a:buSzPct val="100000"/>
              <a:tabLst>
                <a:tab pos="796925" algn="l"/>
              </a:tabLst>
              <a:defRPr sz="2200" b="1"/>
            </a:pPr>
            <a:r>
              <a:rPr lang="en-US" sz="2000" b="1" kern="0" dirty="0">
                <a:solidFill>
                  <a:srgbClr val="002060"/>
                </a:solidFill>
                <a:latin typeface="Arial"/>
                <a:cs typeface="Arial"/>
                <a:sym typeface="Calibri"/>
              </a:rPr>
              <a:t>Q: Will the construction materials and equipment be left on-site during construction?</a:t>
            </a:r>
          </a:p>
          <a:p>
            <a:pPr lvl="2" hangingPunct="0">
              <a:spcBef>
                <a:spcPts val="300"/>
              </a:spcBef>
              <a:spcAft>
                <a:spcPts val="300"/>
              </a:spcAft>
              <a:buClr>
                <a:srgbClr val="1F497D"/>
              </a:buClr>
              <a:buSzPct val="100000"/>
              <a:tabLst>
                <a:tab pos="796925" algn="l"/>
              </a:tabLst>
              <a:defRPr sz="2200" b="1"/>
            </a:pPr>
            <a:r>
              <a:rPr lang="en-US" sz="2000" b="1" kern="0" dirty="0">
                <a:solidFill>
                  <a:srgbClr val="70AD47"/>
                </a:solidFill>
                <a:latin typeface="Arial"/>
                <a:cs typeface="Arial"/>
                <a:sym typeface="Calibri"/>
              </a:rPr>
              <a:t>A: Yes, the contractor will keep materials and equipment on-site during construction.  However, the travel lanes will be re-opened when the contractor is not on-site.  In addition, the contractor will clean the work site every day prior to leaving for the day.</a:t>
            </a:r>
            <a:endParaRPr lang="en-US" sz="2000" b="1" kern="0" dirty="0">
              <a:solidFill>
                <a:srgbClr val="002060"/>
              </a:solidFill>
              <a:latin typeface="Arial"/>
              <a:ea typeface="Arial"/>
              <a:cs typeface="Arial"/>
              <a:sym typeface="Arial"/>
            </a:endParaRPr>
          </a:p>
          <a:p>
            <a:pPr lvl="2">
              <a:spcBef>
                <a:spcPts val="300"/>
              </a:spcBef>
              <a:spcAft>
                <a:spcPts val="300"/>
              </a:spcAft>
              <a:buClr>
                <a:srgbClr val="1F497D"/>
              </a:buClr>
              <a:buSzPct val="100000"/>
              <a:tabLst>
                <a:tab pos="796925" algn="l"/>
              </a:tabLst>
              <a:defRPr sz="2200" b="1"/>
            </a:pPr>
            <a:endParaRPr lang="en-US" sz="2000" dirty="0">
              <a:solidFill>
                <a:srgbClr val="002060"/>
              </a:solidFill>
              <a:latin typeface="Arial"/>
              <a:ea typeface="Arial"/>
              <a:cs typeface="Arial"/>
              <a:sym typeface="Arial"/>
            </a:endParaRPr>
          </a:p>
        </p:txBody>
      </p:sp>
      <p:sp>
        <p:nvSpPr>
          <p:cNvPr id="2" name="Shape 152">
            <a:extLst>
              <a:ext uri="{FF2B5EF4-FFF2-40B4-BE49-F238E27FC236}">
                <a16:creationId xmlns:a16="http://schemas.microsoft.com/office/drawing/2014/main" id="{0483A0A8-AB99-320A-7A1F-DB40E352873F}"/>
              </a:ext>
            </a:extLst>
          </p:cNvPr>
          <p:cNvSpPr/>
          <p:nvPr/>
        </p:nvSpPr>
        <p:spPr>
          <a:xfrm>
            <a:off x="4566021" y="1301291"/>
            <a:ext cx="6381826" cy="738664"/>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defRPr sz="4200" b="1" i="1">
                <a:solidFill>
                  <a:srgbClr val="002060"/>
                </a:solidFill>
              </a:defRPr>
            </a:lvl1pPr>
          </a:lstStyle>
          <a:p>
            <a:pPr algn="r"/>
            <a:r>
              <a:rPr lang="en-US" dirty="0"/>
              <a:t>Frequently Asked Questions</a:t>
            </a:r>
            <a:endParaRPr dirty="0"/>
          </a:p>
        </p:txBody>
      </p:sp>
    </p:spTree>
    <p:extLst>
      <p:ext uri="{BB962C8B-B14F-4D97-AF65-F5344CB8AC3E}">
        <p14:creationId xmlns:p14="http://schemas.microsoft.com/office/powerpoint/2010/main" val="2475697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fb0d3158-d7b1-4b06-aa1c-1df18fba1b0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F6270CE8C481549BC311E9AFA114EF0" ma:contentTypeVersion="16" ma:contentTypeDescription="Create a new document." ma:contentTypeScope="" ma:versionID="6a40ca47948b66e3857952503d77c836">
  <xsd:schema xmlns:xsd="http://www.w3.org/2001/XMLSchema" xmlns:xs="http://www.w3.org/2001/XMLSchema" xmlns:p="http://schemas.microsoft.com/office/2006/metadata/properties" xmlns:ns3="fb0d3158-d7b1-4b06-aa1c-1df18fba1b0e" xmlns:ns4="967f3d88-ff0b-4db2-ab76-9ace294122f2" targetNamespace="http://schemas.microsoft.com/office/2006/metadata/properties" ma:root="true" ma:fieldsID="ea068430a8eb7f0bc582033ca4b1561f" ns3:_="" ns4:_="">
    <xsd:import namespace="fb0d3158-d7b1-4b06-aa1c-1df18fba1b0e"/>
    <xsd:import namespace="967f3d88-ff0b-4db2-ab76-9ace294122f2"/>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LengthInSeconds"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0d3158-d7b1-4b06-aa1c-1df18fba1b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67f3d88-ff0b-4db2-ab76-9ace294122f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D364EF-01CE-4807-A7C0-5D73E5579BD7}">
  <ds:schemaRefs>
    <ds:schemaRef ds:uri="http://schemas.microsoft.com/sharepoint/v3/contenttype/forms"/>
  </ds:schemaRefs>
</ds:datastoreItem>
</file>

<file path=customXml/itemProps2.xml><?xml version="1.0" encoding="utf-8"?>
<ds:datastoreItem xmlns:ds="http://schemas.openxmlformats.org/officeDocument/2006/customXml" ds:itemID="{9614CF2E-996E-476E-95A5-8ABB45B8E837}">
  <ds:schemaRefs>
    <ds:schemaRef ds:uri="http://schemas.openxmlformats.org/package/2006/metadata/core-properties"/>
    <ds:schemaRef ds:uri="http://schemas.microsoft.com/office/2006/documentManagement/types"/>
    <ds:schemaRef ds:uri="http://schemas.microsoft.com/office/infopath/2007/PartnerControls"/>
    <ds:schemaRef ds:uri="fb0d3158-d7b1-4b06-aa1c-1df18fba1b0e"/>
    <ds:schemaRef ds:uri="http://purl.org/dc/elements/1.1/"/>
    <ds:schemaRef ds:uri="http://schemas.microsoft.com/office/2006/metadata/properties"/>
    <ds:schemaRef ds:uri="http://purl.org/dc/terms/"/>
    <ds:schemaRef ds:uri="967f3d88-ff0b-4db2-ab76-9ace294122f2"/>
    <ds:schemaRef ds:uri="http://www.w3.org/XML/1998/namespace"/>
    <ds:schemaRef ds:uri="http://purl.org/dc/dcmitype/"/>
  </ds:schemaRefs>
</ds:datastoreItem>
</file>

<file path=customXml/itemProps3.xml><?xml version="1.0" encoding="utf-8"?>
<ds:datastoreItem xmlns:ds="http://schemas.openxmlformats.org/officeDocument/2006/customXml" ds:itemID="{DC767EB3-41F1-4EC3-A275-40381D25ED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0d3158-d7b1-4b06-aa1c-1df18fba1b0e"/>
    <ds:schemaRef ds:uri="967f3d88-ff0b-4db2-ab76-9ace294122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4020</TotalTime>
  <Words>638</Words>
  <Application>Microsoft Office PowerPoint</Application>
  <PresentationFormat>Widescreen</PresentationFormat>
  <Paragraphs>66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Community Meeting for Sidewalk Improvements for Cleckler Avenue From E Belknap Street to Clary Avenue Council District: 11 CPN: 104759</vt:lpstr>
      <vt:lpstr>Agenda</vt:lpstr>
      <vt:lpstr>Project Background</vt:lpstr>
      <vt:lpstr>PowerPoint Presentation</vt:lpstr>
      <vt:lpstr>Project Location Map</vt:lpstr>
      <vt:lpstr>Project Schedule</vt:lpstr>
      <vt:lpstr>PowerPoint Presentation</vt:lpstr>
      <vt:lpstr>PowerPoint Presentation</vt:lpstr>
      <vt:lpstr>PowerPoint Presentation</vt:lpstr>
      <vt:lpstr>PowerPoint Presentation</vt:lpstr>
      <vt:lpstr>Service Requests (MyFortWorth)</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Booth</dc:creator>
  <cp:lastModifiedBy>Ingram, Lara M</cp:lastModifiedBy>
  <cp:revision>46</cp:revision>
  <dcterms:created xsi:type="dcterms:W3CDTF">2023-03-05T17:30:49Z</dcterms:created>
  <dcterms:modified xsi:type="dcterms:W3CDTF">2024-04-19T19:36:07Z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0x0101007F6270CE8C481549BC311E9AFA114EF0</vt:lpwstr>
  </property>
</Properties>
</file>