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88" r:id="rId5"/>
    <p:sldId id="289" r:id="rId6"/>
    <p:sldId id="290" r:id="rId7"/>
    <p:sldId id="310" r:id="rId8"/>
    <p:sldId id="312" r:id="rId9"/>
    <p:sldId id="341" r:id="rId10"/>
    <p:sldId id="351" r:id="rId11"/>
    <p:sldId id="352" r:id="rId12"/>
    <p:sldId id="354" r:id="rId13"/>
    <p:sldId id="344" r:id="rId14"/>
    <p:sldId id="355" r:id="rId15"/>
    <p:sldId id="345" r:id="rId16"/>
    <p:sldId id="339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9ACBE50-27C0-435E-A0E0-36AC25409A2A}">
          <p14:sldIdLst>
            <p14:sldId id="288"/>
            <p14:sldId id="289"/>
            <p14:sldId id="290"/>
            <p14:sldId id="310"/>
            <p14:sldId id="312"/>
            <p14:sldId id="341"/>
            <p14:sldId id="351"/>
            <p14:sldId id="352"/>
            <p14:sldId id="354"/>
            <p14:sldId id="344"/>
            <p14:sldId id="355"/>
          </p14:sldIdLst>
        </p14:section>
        <p14:section name="Untitled Section" id="{B22D3A00-DD26-4CDD-BB37-D1F793B05D28}">
          <p14:sldIdLst>
            <p14:sldId id="345"/>
            <p14:sldId id="3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umard, Dana" initials="SD" lastIdx="11" clrIdx="0">
    <p:extLst>
      <p:ext uri="{19B8F6BF-5375-455C-9EA6-DF929625EA0E}">
        <p15:presenceInfo xmlns:p15="http://schemas.microsoft.com/office/powerpoint/2012/main" userId="S::dana.shumard@kimley-horn.com::c962bbe5-18de-4804-8b6f-3961f83d331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C33"/>
    <a:srgbClr val="005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70ECCD-DAB8-47E5-A11E-41BF958DA3A3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C3B1FF-4948-42D5-A64C-A9276AA4D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52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3B1FF-4948-42D5-A64C-A9276AA4DE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68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3B1FF-4948-42D5-A64C-A9276AA4DE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30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3B1FF-4948-42D5-A64C-A9276AA4DE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26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3B1FF-4948-42D5-A64C-A9276AA4DE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3B1FF-4948-42D5-A64C-A9276AA4DE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40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3B1FF-4948-42D5-A64C-A9276AA4DE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96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3B1FF-4948-42D5-A64C-A9276AA4DE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12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3B1FF-4948-42D5-A64C-A9276AA4DE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61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3B1FF-4948-42D5-A64C-A9276AA4DE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00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3B1FF-4948-42D5-A64C-A9276AA4DE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17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686E-5FFF-493E-8DAF-60CBA6ECFE5B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76893"/>
      </p:ext>
    </p:extLst>
  </p:cSld>
  <p:clrMapOvr>
    <a:masterClrMapping/>
  </p:clrMapOvr>
  <p:transition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6062-F9B7-4A1E-A0DA-56720D528EC9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17964"/>
      </p:ext>
    </p:extLst>
  </p:cSld>
  <p:clrMapOvr>
    <a:masterClrMapping/>
  </p:clrMapOvr>
  <p:transition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EA230-C4DB-4D80-8496-FE649F761E61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58776"/>
      </p:ext>
    </p:extLst>
  </p:cSld>
  <p:clrMapOvr>
    <a:masterClrMapping/>
  </p:clrMapOvr>
  <p:transition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E27C4-BFA1-4BAD-80DD-263F98D6E075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64828"/>
      </p:ext>
    </p:extLst>
  </p:cSld>
  <p:clrMapOvr>
    <a:masterClrMapping/>
  </p:clrMapOvr>
  <p:transition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8F009-9814-4F85-A0E9-A11466DBA4C0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24843"/>
      </p:ext>
    </p:extLst>
  </p:cSld>
  <p:clrMapOvr>
    <a:masterClrMapping/>
  </p:clrMapOvr>
  <p:transition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EDA6-C016-4CA1-BE21-01935DBF5E1B}" type="datetime1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6800"/>
      </p:ext>
    </p:extLst>
  </p:cSld>
  <p:clrMapOvr>
    <a:masterClrMapping/>
  </p:clrMapOvr>
  <p:transition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5972-7886-486B-8C6E-988236B03D78}" type="datetime1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86443"/>
      </p:ext>
    </p:extLst>
  </p:cSld>
  <p:clrMapOvr>
    <a:masterClrMapping/>
  </p:clrMapOvr>
  <p:transition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50A8-A205-400B-9EDA-0FB54726877F}" type="datetime1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7039"/>
      </p:ext>
    </p:extLst>
  </p:cSld>
  <p:clrMapOvr>
    <a:masterClrMapping/>
  </p:clrMapOvr>
  <p:transition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3D84-CB11-466E-89F2-3C8D70548BDE}" type="datetime1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64411"/>
      </p:ext>
    </p:extLst>
  </p:cSld>
  <p:clrMapOvr>
    <a:masterClrMapping/>
  </p:clrMapOvr>
  <p:transition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1895-FAC6-44F4-82E0-186BD6C3CE66}" type="datetime1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7067"/>
      </p:ext>
    </p:extLst>
  </p:cSld>
  <p:clrMapOvr>
    <a:masterClrMapping/>
  </p:clrMapOvr>
  <p:transition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8A49B-4CE9-4901-8B46-29E856171DC0}" type="datetime1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23429"/>
      </p:ext>
    </p:extLst>
  </p:cSld>
  <p:clrMapOvr>
    <a:masterClrMapping/>
  </p:clrMapOvr>
  <p:transition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5D587-E415-48F3-A6C5-E3EDFBB4F174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A5F3A-C1DE-424A-9F3D-AD4AB000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Trenton.Tidwell@kimley-horn.com" TargetMode="External"/><Relationship Id="rId2" Type="http://schemas.openxmlformats.org/officeDocument/2006/relationships/hyperlink" Target="mailto:Shweta.Rao@fortworthtexas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bhishek.Acharya@kimley-Horn.com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subTitle" idx="1"/>
          </p:nvPr>
        </p:nvSpPr>
        <p:spPr>
          <a:xfrm>
            <a:off x="2905994" y="5019416"/>
            <a:ext cx="6400800" cy="199948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defRPr sz="2900"/>
            </a:pPr>
            <a:br>
              <a:rPr lang="en-US" sz="1600" i="1" dirty="0">
                <a:solidFill>
                  <a:srgbClr val="1A3662"/>
                </a:solidFill>
              </a:rPr>
            </a:br>
            <a:r>
              <a:rPr lang="en-US" i="1" dirty="0">
                <a:solidFill>
                  <a:srgbClr val="1A3662"/>
                </a:solidFill>
              </a:rPr>
              <a:t>Project Manager: Chad Allen, PE, CFM</a:t>
            </a:r>
            <a:br>
              <a:rPr lang="en-US" i="1" dirty="0">
                <a:solidFill>
                  <a:srgbClr val="1A3662"/>
                </a:solidFill>
              </a:rPr>
            </a:br>
            <a:r>
              <a:rPr lang="en-US" sz="1600" dirty="0">
                <a:solidFill>
                  <a:srgbClr val="1A3662"/>
                </a:solidFill>
              </a:rPr>
              <a:t>Project Engineer: Kimley-Horn and Associates, Inc.</a:t>
            </a:r>
          </a:p>
        </p:txBody>
      </p:sp>
      <p:sp>
        <p:nvSpPr>
          <p:cNvPr id="9" name="Shape 129"/>
          <p:cNvSpPr txBox="1">
            <a:spLocks/>
          </p:cNvSpPr>
          <p:nvPr/>
        </p:nvSpPr>
        <p:spPr>
          <a:xfrm>
            <a:off x="2905994" y="6075903"/>
            <a:ext cx="6400800" cy="369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 sz="2900"/>
            </a:pPr>
            <a:r>
              <a:rPr lang="en-US" sz="2400" i="1" dirty="0">
                <a:solidFill>
                  <a:srgbClr val="1A3662"/>
                </a:solidFill>
                <a:latin typeface="+mn-lt"/>
                <a:ea typeface="+mn-ea"/>
                <a:cs typeface="+mn-cs"/>
              </a:rPr>
              <a:t>April 18, 2024</a:t>
            </a:r>
          </a:p>
        </p:txBody>
      </p:sp>
      <p:sp>
        <p:nvSpPr>
          <p:cNvPr id="12" name="Shape 129">
            <a:extLst>
              <a:ext uri="{FF2B5EF4-FFF2-40B4-BE49-F238E27FC236}">
                <a16:creationId xmlns:a16="http://schemas.microsoft.com/office/drawing/2014/main" id="{8F2E4860-C999-47E5-B19F-84E998E7A3E5}"/>
              </a:ext>
            </a:extLst>
          </p:cNvPr>
          <p:cNvSpPr txBox="1">
            <a:spLocks/>
          </p:cNvSpPr>
          <p:nvPr/>
        </p:nvSpPr>
        <p:spPr>
          <a:xfrm>
            <a:off x="1824165" y="1425676"/>
            <a:ext cx="8564458" cy="3593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 sz="2900"/>
            </a:pPr>
            <a:r>
              <a:rPr lang="en-US" sz="3900" i="1" dirty="0">
                <a:solidFill>
                  <a:srgbClr val="1A3662"/>
                </a:solidFill>
              </a:rPr>
              <a:t>Community Meeting for</a:t>
            </a:r>
            <a:br>
              <a:rPr lang="en-US" sz="3900" i="1" dirty="0">
                <a:solidFill>
                  <a:srgbClr val="1A3662"/>
                </a:solidFill>
              </a:rPr>
            </a:br>
            <a:endParaRPr lang="en-US" sz="3900" i="1" dirty="0">
              <a:solidFill>
                <a:srgbClr val="1A3662"/>
              </a:solidFill>
            </a:endParaRPr>
          </a:p>
          <a:p>
            <a:pPr>
              <a:spcBef>
                <a:spcPts val="600"/>
              </a:spcBef>
              <a:defRPr sz="2900"/>
            </a:pPr>
            <a:r>
              <a:rPr lang="en-US" sz="3900" dirty="0">
                <a:solidFill>
                  <a:srgbClr val="1A3662"/>
                </a:solidFill>
              </a:rPr>
              <a:t>Camp Bowie Blvd at Bryant Irvin Rd</a:t>
            </a:r>
          </a:p>
          <a:p>
            <a:pPr>
              <a:spcBef>
                <a:spcPts val="600"/>
              </a:spcBef>
              <a:defRPr sz="2900"/>
            </a:pPr>
            <a:r>
              <a:rPr lang="en-US" sz="3900" dirty="0">
                <a:solidFill>
                  <a:srgbClr val="1A3662"/>
                </a:solidFill>
              </a:rPr>
              <a:t>&amp;</a:t>
            </a:r>
          </a:p>
          <a:p>
            <a:pPr>
              <a:spcBef>
                <a:spcPts val="600"/>
              </a:spcBef>
              <a:defRPr sz="2900"/>
            </a:pPr>
            <a:r>
              <a:rPr lang="en-US" sz="3900" dirty="0">
                <a:solidFill>
                  <a:srgbClr val="1A3662"/>
                </a:solidFill>
              </a:rPr>
              <a:t>Camp Bowie Blvd at Horne St</a:t>
            </a:r>
          </a:p>
          <a:p>
            <a:pPr>
              <a:spcBef>
                <a:spcPts val="600"/>
              </a:spcBef>
              <a:defRPr sz="2900"/>
            </a:pPr>
            <a:r>
              <a:rPr lang="en-US" sz="3900" dirty="0">
                <a:solidFill>
                  <a:srgbClr val="1A3662"/>
                </a:solidFill>
              </a:rPr>
              <a:t>Intersection Improvements</a:t>
            </a:r>
          </a:p>
          <a:p>
            <a:pPr>
              <a:spcBef>
                <a:spcPts val="600"/>
              </a:spcBef>
              <a:defRPr sz="2900"/>
            </a:pPr>
            <a:br>
              <a:rPr lang="en-US" sz="2800" b="1" i="1" dirty="0">
                <a:solidFill>
                  <a:srgbClr val="1A3662"/>
                </a:solidFill>
              </a:rPr>
            </a:br>
            <a:r>
              <a:rPr lang="en-US" sz="2800" i="1" dirty="0">
                <a:solidFill>
                  <a:srgbClr val="1A3662"/>
                </a:solidFill>
              </a:rPr>
              <a:t>CPN: 103305 &amp; 103313</a:t>
            </a:r>
            <a:endParaRPr lang="en-US" sz="2800" dirty="0">
              <a:solidFill>
                <a:srgbClr val="1A366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5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42439" y="1554544"/>
            <a:ext cx="3932237" cy="1255728"/>
          </a:xfr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r>
              <a:rPr lang="en-US" sz="4200" b="1" i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Schedule</a:t>
            </a:r>
            <a:br>
              <a:rPr lang="en-US" sz="4200" b="1" i="1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endParaRPr lang="en-US" sz="4200" b="1" i="1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2"/>
          </p:nvPr>
        </p:nvSpPr>
        <p:spPr>
          <a:xfrm>
            <a:off x="450850" y="2414040"/>
            <a:ext cx="9154789" cy="3862473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4500" b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Camp Bowie Blvd at Bryant Irvin Rd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900" b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90% design Submittal – April 2024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900" b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Design Complete – July 2024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900" b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Bid and award –  April</a:t>
            </a:r>
            <a:r>
              <a:rPr lang="en-US" sz="29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900" b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2025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900" b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Contractor Notice to Proceed – September 2025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900" b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Substantial Completion – June 2026</a:t>
            </a:r>
            <a:endParaRPr lang="en-US" sz="4900" b="1" dirty="0">
              <a:solidFill>
                <a:srgbClr val="002060"/>
              </a:solidFill>
              <a:latin typeface="Arial"/>
              <a:ea typeface="Arial"/>
              <a:cs typeface="Arial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4500" b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Camp Bowie Blvd at Horne St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900" b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60% design Submittal – March 2024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900" b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Design Complete – September 2024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900" b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Bid and award – April 2025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900" b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Contractor Notice to Proceed – September 2025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900" b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Substantial Completion – September 2026</a:t>
            </a:r>
          </a:p>
          <a:p>
            <a:pPr lvl="1">
              <a:lnSpc>
                <a:spcPct val="100000"/>
              </a:lnSpc>
            </a:pPr>
            <a:endParaRPr lang="en-US" sz="2000" b="1" dirty="0">
              <a:solidFill>
                <a:srgbClr val="002060"/>
              </a:solidFill>
              <a:latin typeface="Arial"/>
              <a:ea typeface="Arial"/>
              <a:cs typeface="Arial"/>
            </a:endParaRP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10</a:t>
            </a:fld>
            <a:endParaRPr lang="en-US"/>
          </a:p>
        </p:txBody>
      </p:sp>
      <p:pic>
        <p:nvPicPr>
          <p:cNvPr id="1032" name="Picture 8" descr="Schedule - Credit Icon - 500x492 PNG Download - PNGkit">
            <a:extLst>
              <a:ext uri="{FF2B5EF4-FFF2-40B4-BE49-F238E27FC236}">
                <a16:creationId xmlns:a16="http://schemas.microsoft.com/office/drawing/2014/main" id="{03CC2E66-1DF5-417B-A1AF-453749553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582" y="2510100"/>
            <a:ext cx="3948113" cy="27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98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94004" y="1539072"/>
            <a:ext cx="7123094" cy="1255728"/>
          </a:xfr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r>
              <a:rPr lang="en-US" sz="42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Adjacent Project – Horne Street</a:t>
            </a:r>
            <a:br>
              <a:rPr lang="en-US" sz="42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endParaRPr lang="en-US" sz="4200" b="1" i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7BE4E5-9FE0-0982-1E98-1D2CD989C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23310" y="1009263"/>
            <a:ext cx="458776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2643A6-D779-F6D0-0E94-8DAC941CD90B}"/>
              </a:ext>
            </a:extLst>
          </p:cNvPr>
          <p:cNvSpPr/>
          <p:nvPr/>
        </p:nvSpPr>
        <p:spPr>
          <a:xfrm>
            <a:off x="4573964" y="4466114"/>
            <a:ext cx="92563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cap="none" spc="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HORNE 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37B2F2-B20B-23C0-1FD3-F1961377F73C}"/>
              </a:ext>
            </a:extLst>
          </p:cNvPr>
          <p:cNvSpPr/>
          <p:nvPr/>
        </p:nvSpPr>
        <p:spPr>
          <a:xfrm rot="3806383">
            <a:off x="6441730" y="3892439"/>
            <a:ext cx="159332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cap="none" spc="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CAMP BOWIE BLVD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839A48-BAC5-E7A3-3021-F1C5D085E596}"/>
              </a:ext>
            </a:extLst>
          </p:cNvPr>
          <p:cNvSpPr/>
          <p:nvPr/>
        </p:nvSpPr>
        <p:spPr>
          <a:xfrm rot="16200000">
            <a:off x="7608891" y="3673875"/>
            <a:ext cx="126066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cap="none" spc="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INTERSTATE 30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DA7C05-227A-9586-ED4D-4DDA1272E159}"/>
              </a:ext>
            </a:extLst>
          </p:cNvPr>
          <p:cNvCxnSpPr>
            <a:cxnSpLocks/>
          </p:cNvCxnSpPr>
          <p:nvPr/>
        </p:nvCxnSpPr>
        <p:spPr>
          <a:xfrm>
            <a:off x="2423901" y="4691063"/>
            <a:ext cx="5084064" cy="52387"/>
          </a:xfrm>
          <a:prstGeom prst="line">
            <a:avLst/>
          </a:prstGeom>
          <a:ln w="44450">
            <a:solidFill>
              <a:srgbClr val="A20C3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06F2407E-2550-2A55-63B4-E6CED5F47FAD}"/>
              </a:ext>
            </a:extLst>
          </p:cNvPr>
          <p:cNvSpPr/>
          <p:nvPr/>
        </p:nvSpPr>
        <p:spPr>
          <a:xfrm rot="4065592">
            <a:off x="1925701" y="5383088"/>
            <a:ext cx="140666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cap="none" spc="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 VICKERY BLVD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5EB9BD-A5C9-080B-3F79-F4AB3A69D305}"/>
              </a:ext>
            </a:extLst>
          </p:cNvPr>
          <p:cNvSpPr/>
          <p:nvPr/>
        </p:nvSpPr>
        <p:spPr>
          <a:xfrm>
            <a:off x="4233103" y="3275111"/>
            <a:ext cx="160736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cap="none" spc="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BRYANT IRVIN RD N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2E295B1D-3945-9823-2FA8-A905DC560B92}"/>
              </a:ext>
            </a:extLst>
          </p:cNvPr>
          <p:cNvSpPr/>
          <p:nvPr/>
        </p:nvSpPr>
        <p:spPr>
          <a:xfrm rot="5400000">
            <a:off x="9706462" y="2117063"/>
            <a:ext cx="370967" cy="446873"/>
          </a:xfrm>
          <a:prstGeom prst="up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8D51BB-2E14-5C1A-2BAB-3662622660F8}"/>
              </a:ext>
            </a:extLst>
          </p:cNvPr>
          <p:cNvSpPr/>
          <p:nvPr/>
        </p:nvSpPr>
        <p:spPr>
          <a:xfrm rot="5400000">
            <a:off x="9155206" y="1982238"/>
            <a:ext cx="420046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28575" cmpd="sng">
                  <a:solidFill>
                    <a:schemeClr val="bg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</a:t>
            </a:r>
            <a:endParaRPr lang="en-US" sz="4000" b="1" cap="none" spc="50" dirty="0">
              <a:ln w="28575" cmpd="sng">
                <a:solidFill>
                  <a:schemeClr val="bg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00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9466" y="2468665"/>
            <a:ext cx="10853954" cy="3727174"/>
          </a:xfrm>
          <a:prstGeom prst="rect">
            <a:avLst/>
          </a:prstGeom>
          <a:noFill/>
        </p:spPr>
        <p:txBody>
          <a:bodyPr wrap="square" numCol="1" rtlCol="0" anchor="t"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400" b="1" dirty="0">
                <a:solidFill>
                  <a:srgbClr val="1A3763"/>
                </a:solidFill>
              </a:rPr>
              <a:t>Chad Allen, PE, CFM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400" b="1" dirty="0">
                <a:solidFill>
                  <a:srgbClr val="1A3763"/>
                </a:solidFill>
              </a:rPr>
              <a:t>City Project Manager</a:t>
            </a:r>
            <a:endParaRPr lang="en-US" sz="2400" dirty="0">
              <a:solidFill>
                <a:prstClr val="black"/>
              </a:solidFill>
            </a:endParaRPr>
          </a:p>
          <a:p>
            <a:r>
              <a:rPr lang="en-US" sz="2400" dirty="0">
                <a:solidFill>
                  <a:prstClr val="black"/>
                </a:solidFill>
                <a:hlinkClick r:id="rId2"/>
              </a:rPr>
              <a:t>Chad.Allen@fortworthtexas.gov</a:t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Office Phone:  </a:t>
            </a:r>
            <a:r>
              <a:rPr lang="en-US" sz="2400" dirty="0"/>
              <a:t>817-392-8021</a:t>
            </a:r>
          </a:p>
          <a:p>
            <a:endParaRPr lang="en-US" sz="2400" dirty="0"/>
          </a:p>
          <a:p>
            <a:pPr>
              <a:lnSpc>
                <a:spcPct val="70000"/>
              </a:lnSpc>
              <a:spcBef>
                <a:spcPts val="1000"/>
              </a:spcBef>
              <a:tabLst>
                <a:tab pos="5946775" algn="l"/>
              </a:tabLst>
            </a:pPr>
            <a:r>
              <a:rPr lang="en-US" sz="2400" b="1" dirty="0">
                <a:solidFill>
                  <a:srgbClr val="1A3763"/>
                </a:solidFill>
              </a:rPr>
              <a:t>Trenton Tidwell, PE	Abhishek Acharya, PE</a:t>
            </a:r>
          </a:p>
          <a:p>
            <a:pPr>
              <a:lnSpc>
                <a:spcPct val="70000"/>
              </a:lnSpc>
              <a:spcBef>
                <a:spcPts val="1000"/>
              </a:spcBef>
              <a:tabLst>
                <a:tab pos="5946775" algn="l"/>
              </a:tabLst>
            </a:pPr>
            <a:r>
              <a:rPr lang="en-US" sz="2400" b="1" dirty="0">
                <a:solidFill>
                  <a:srgbClr val="1A3763"/>
                </a:solidFill>
              </a:rPr>
              <a:t>Project Manager (CB @ Bryant Irvin)	Project Manager (CB @ Horne)</a:t>
            </a:r>
            <a:endParaRPr lang="en-US" sz="2400" dirty="0">
              <a:solidFill>
                <a:prstClr val="black"/>
              </a:solidFill>
            </a:endParaRPr>
          </a:p>
          <a:p>
            <a:pPr>
              <a:tabLst>
                <a:tab pos="5946775" algn="l"/>
              </a:tabLst>
            </a:pPr>
            <a:r>
              <a:rPr lang="en-US" sz="2400" dirty="0">
                <a:solidFill>
                  <a:prstClr val="black"/>
                </a:solidFill>
                <a:hlinkClick r:id="rId3"/>
              </a:rPr>
              <a:t>Trenton.Tidwell@kimley-horn.com</a:t>
            </a:r>
            <a:r>
              <a:rPr lang="en-US" sz="2400" dirty="0">
                <a:solidFill>
                  <a:prstClr val="black"/>
                </a:solidFill>
              </a:rPr>
              <a:t> 	</a:t>
            </a:r>
            <a:r>
              <a:rPr lang="en-US" sz="2400" dirty="0">
                <a:solidFill>
                  <a:prstClr val="black"/>
                </a:solidFill>
                <a:hlinkClick r:id="rId4"/>
              </a:rPr>
              <a:t>Abhishek.Acharya@kimley-horn.com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/>
              <a:t>	</a:t>
            </a:r>
          </a:p>
          <a:p>
            <a:endParaRPr lang="en-US" sz="2400" dirty="0"/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BF9D646C-8B27-4D84-AFD5-D5215CC44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439" y="1554544"/>
            <a:ext cx="4753900" cy="1255728"/>
          </a:xfr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r>
              <a:rPr lang="en-US" sz="42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Contact Information:</a:t>
            </a:r>
            <a:br>
              <a:rPr lang="en-US" sz="42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endParaRPr lang="en-US" sz="4200" b="1" i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76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579C0C-DD47-4D3A-A089-AD40875A1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165" y="2369074"/>
            <a:ext cx="4301671" cy="2150836"/>
          </a:xfrm>
          <a:prstGeom prst="rect">
            <a:avLst/>
          </a:prstGeom>
        </p:spPr>
      </p:pic>
      <p:sp>
        <p:nvSpPr>
          <p:cNvPr id="2" name="Title 9">
            <a:extLst>
              <a:ext uri="{FF2B5EF4-FFF2-40B4-BE49-F238E27FC236}">
                <a16:creationId xmlns:a16="http://schemas.microsoft.com/office/drawing/2014/main" id="{02074C86-32F5-E051-F81A-28E78C718289}"/>
              </a:ext>
            </a:extLst>
          </p:cNvPr>
          <p:cNvSpPr txBox="1">
            <a:spLocks/>
          </p:cNvSpPr>
          <p:nvPr/>
        </p:nvSpPr>
        <p:spPr>
          <a:xfrm>
            <a:off x="4764024" y="1809881"/>
            <a:ext cx="4753900" cy="674031"/>
          </a:xfrm>
          <a:prstGeom prst="rect">
            <a:avLst/>
          </a:prstGeom>
          <a:ln w="12700">
            <a:miter lim="400000"/>
          </a:ln>
        </p:spPr>
        <p:txBody>
          <a:bodyPr vert="horz" wrap="square" lIns="45719" tIns="45720" rIns="45719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352597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66339" y="1758730"/>
            <a:ext cx="3932237" cy="1255728"/>
          </a:xfr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r>
              <a:rPr lang="en-US" sz="42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Agenda</a:t>
            </a:r>
            <a:br>
              <a:rPr lang="en-US" sz="42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endParaRPr lang="en-US" sz="4200" b="1" i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2"/>
          </p:nvPr>
        </p:nvSpPr>
        <p:spPr>
          <a:xfrm>
            <a:off x="1466339" y="2772243"/>
            <a:ext cx="6382261" cy="3045577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Project Background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Camp Bowie Boulevard &amp; Bryant Irvin Road Existing Condition and Proposed Improvements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Camp Bowie Boulevard &amp; Horne Street    Existing Condition and Proposed Improvements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Schedule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Adjacent Projects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Questions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F77423-E673-4B09-80B3-81481F271E6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8" t="12422" r="12550" b="10747"/>
          <a:stretch/>
        </p:blipFill>
        <p:spPr>
          <a:xfrm>
            <a:off x="8151137" y="2772243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3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D598E15-1646-8447-1C9D-BBCCE6AB3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58" y="1978500"/>
            <a:ext cx="9148095" cy="4418399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00A6A3D5-62D4-4C70-91A0-4255713FD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829" y="4187700"/>
            <a:ext cx="10623142" cy="246911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2000">
              <a:latin typeface="Arial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en-US" sz="2000">
              <a:latin typeface="Arial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066274" y="6356350"/>
            <a:ext cx="2743200" cy="365125"/>
          </a:xfrm>
        </p:spPr>
        <p:txBody>
          <a:bodyPr/>
          <a:lstStyle/>
          <a:p>
            <a:fld id="{B93A5F3A-C1DE-424A-9F3D-AD4AB00002EA}" type="slidenum">
              <a:rPr lang="en-US" smtClean="0"/>
              <a:t>3</a:t>
            </a:fld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D5C415-188E-4E3F-9A8B-4FD34EFEEEF7}"/>
              </a:ext>
            </a:extLst>
          </p:cNvPr>
          <p:cNvSpPr/>
          <p:nvPr/>
        </p:nvSpPr>
        <p:spPr>
          <a:xfrm rot="19939421">
            <a:off x="2488279" y="4821038"/>
            <a:ext cx="201543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Camp Bowie Blvd</a:t>
            </a:r>
            <a:endParaRPr lang="en-US" sz="1400" cap="none" spc="0">
              <a:ln w="0">
                <a:solidFill>
                  <a:srgbClr val="000000"/>
                </a:solidFill>
              </a:ln>
              <a:solidFill>
                <a:srgbClr val="000000"/>
              </a:solidFill>
              <a:effectLst>
                <a:glow rad="203200">
                  <a:schemeClr val="bg1"/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F428197-AC5B-4B92-AF05-405E6D0C1377}"/>
              </a:ext>
            </a:extLst>
          </p:cNvPr>
          <p:cNvSpPr/>
          <p:nvPr/>
        </p:nvSpPr>
        <p:spPr>
          <a:xfrm rot="16200000">
            <a:off x="3944569" y="5386927"/>
            <a:ext cx="126489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cap="none" spc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Bryant Irvin Rd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CE3774E-F5DC-4AD2-8839-1551E996C441}"/>
              </a:ext>
            </a:extLst>
          </p:cNvPr>
          <p:cNvSpPr/>
          <p:nvPr/>
        </p:nvSpPr>
        <p:spPr>
          <a:xfrm>
            <a:off x="7275175" y="3538086"/>
            <a:ext cx="111440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Interstate 30</a:t>
            </a:r>
            <a:endParaRPr lang="en-US" sz="1400" cap="none" spc="0">
              <a:ln w="0">
                <a:solidFill>
                  <a:srgbClr val="000000"/>
                </a:solidFill>
              </a:ln>
              <a:solidFill>
                <a:srgbClr val="000000"/>
              </a:solidFill>
              <a:effectLst>
                <a:glow rad="203200">
                  <a:schemeClr val="bg1"/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5A8450A6-433A-4977-9FFF-6079801774BD}"/>
              </a:ext>
            </a:extLst>
          </p:cNvPr>
          <p:cNvSpPr/>
          <p:nvPr/>
        </p:nvSpPr>
        <p:spPr>
          <a:xfrm>
            <a:off x="4381643" y="4315029"/>
            <a:ext cx="427520" cy="365769"/>
          </a:xfrm>
          <a:prstGeom prst="star5">
            <a:avLst/>
          </a:prstGeom>
          <a:solidFill>
            <a:srgbClr val="005F7F"/>
          </a:solidFill>
          <a:ln>
            <a:solidFill>
              <a:srgbClr val="005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589A5D-706F-4C45-A939-005F233998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4084" cy="1725599"/>
          </a:xfrm>
          <a:prstGeom prst="rect">
            <a:avLst/>
          </a:prstGeo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62508C62-88EF-4506-B38D-E59C27ED56A4}"/>
              </a:ext>
            </a:extLst>
          </p:cNvPr>
          <p:cNvSpPr/>
          <p:nvPr/>
        </p:nvSpPr>
        <p:spPr>
          <a:xfrm>
            <a:off x="10051544" y="2279128"/>
            <a:ext cx="370967" cy="446873"/>
          </a:xfrm>
          <a:prstGeom prst="up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1EC50-4172-4D47-A4D0-52A80B992427}"/>
              </a:ext>
            </a:extLst>
          </p:cNvPr>
          <p:cNvSpPr/>
          <p:nvPr/>
        </p:nvSpPr>
        <p:spPr>
          <a:xfrm>
            <a:off x="10042758" y="2658826"/>
            <a:ext cx="420046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28575" cmpd="sng">
                  <a:solidFill>
                    <a:schemeClr val="bg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</a:t>
            </a:r>
            <a:endParaRPr lang="en-US" sz="4000" b="1" cap="none" spc="50" dirty="0">
              <a:ln w="28575" cmpd="sng">
                <a:solidFill>
                  <a:schemeClr val="bg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F371FFB9-DBBA-49EC-AF71-5577F095D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771" y="3932889"/>
            <a:ext cx="3365200" cy="2649117"/>
          </a:xfrm>
          <a:prstGeom prst="rect">
            <a:avLst/>
          </a:prstGeom>
        </p:spPr>
      </p:pic>
      <p:pic>
        <p:nvPicPr>
          <p:cNvPr id="20" name="Graphic 19" descr="Pin">
            <a:extLst>
              <a:ext uri="{FF2B5EF4-FFF2-40B4-BE49-F238E27FC236}">
                <a16:creationId xmlns:a16="http://schemas.microsoft.com/office/drawing/2014/main" id="{E16611C5-BB32-4C4F-8036-817F48096E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57612">
            <a:off x="9131700" y="4820762"/>
            <a:ext cx="505457" cy="505457"/>
          </a:xfrm>
          <a:prstGeom prst="rect">
            <a:avLst/>
          </a:prstGeom>
        </p:spPr>
      </p:pic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748C5646-2E1F-B8E6-3AE1-8417A5422F82}"/>
              </a:ext>
            </a:extLst>
          </p:cNvPr>
          <p:cNvSpPr/>
          <p:nvPr/>
        </p:nvSpPr>
        <p:spPr>
          <a:xfrm>
            <a:off x="5486543" y="3757270"/>
            <a:ext cx="427520" cy="365769"/>
          </a:xfrm>
          <a:prstGeom prst="star5">
            <a:avLst/>
          </a:prstGeom>
          <a:solidFill>
            <a:srgbClr val="A20C33"/>
          </a:solidFill>
          <a:ln>
            <a:solidFill>
              <a:srgbClr val="A20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B74B2E-1EBA-324B-D2CD-B849C2988A1C}"/>
              </a:ext>
            </a:extLst>
          </p:cNvPr>
          <p:cNvSpPr/>
          <p:nvPr/>
        </p:nvSpPr>
        <p:spPr>
          <a:xfrm rot="16200000">
            <a:off x="5273522" y="4570833"/>
            <a:ext cx="82105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cap="none" spc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Horne St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EB189A17-1856-0175-033C-20C333E9E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58" y="1381569"/>
            <a:ext cx="4632469" cy="674031"/>
          </a:xfr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r>
              <a:rPr lang="en-US" sz="42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Project Background</a:t>
            </a:r>
          </a:p>
        </p:txBody>
      </p:sp>
    </p:spTree>
    <p:extLst>
      <p:ext uri="{BB962C8B-B14F-4D97-AF65-F5344CB8AC3E}">
        <p14:creationId xmlns:p14="http://schemas.microsoft.com/office/powerpoint/2010/main" val="316790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B1B1-3A7F-AE40-94E9-B6B723601248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65B3E1-0B80-6D70-7083-884E5ED96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490" y="2032448"/>
            <a:ext cx="8151019" cy="468902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1BED23-DBBB-CE68-8A58-EED7C7837301}"/>
              </a:ext>
            </a:extLst>
          </p:cNvPr>
          <p:cNvSpPr/>
          <p:nvPr/>
        </p:nvSpPr>
        <p:spPr>
          <a:xfrm>
            <a:off x="3032775" y="3919768"/>
            <a:ext cx="201543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Camp Bowie Blvd</a:t>
            </a:r>
            <a:endParaRPr lang="en-US" sz="1400" cap="none" spc="0">
              <a:ln w="0">
                <a:solidFill>
                  <a:srgbClr val="000000"/>
                </a:solidFill>
              </a:ln>
              <a:solidFill>
                <a:srgbClr val="000000"/>
              </a:solidFill>
              <a:effectLst>
                <a:glow rad="203200">
                  <a:schemeClr val="bg1"/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B59EFA-B2A8-C175-0FB6-B329C98A73AA}"/>
              </a:ext>
            </a:extLst>
          </p:cNvPr>
          <p:cNvSpPr/>
          <p:nvPr/>
        </p:nvSpPr>
        <p:spPr>
          <a:xfrm rot="17875030">
            <a:off x="3955129" y="5900964"/>
            <a:ext cx="201543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cap="none" spc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Bryant Irvin Rd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8F10F3-56B5-F81A-583F-2E85F9AE11FB}"/>
              </a:ext>
            </a:extLst>
          </p:cNvPr>
          <p:cNvSpPr/>
          <p:nvPr/>
        </p:nvSpPr>
        <p:spPr>
          <a:xfrm rot="1726763">
            <a:off x="7517480" y="2658563"/>
            <a:ext cx="201543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Curzon Ave</a:t>
            </a:r>
            <a:endParaRPr lang="en-US" sz="1400" cap="none" spc="0">
              <a:ln w="0">
                <a:solidFill>
                  <a:srgbClr val="000000"/>
                </a:solidFill>
              </a:ln>
              <a:solidFill>
                <a:srgbClr val="000000"/>
              </a:solidFill>
              <a:effectLst>
                <a:glow rad="203200">
                  <a:schemeClr val="bg1"/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D8A7B8-8AC4-E389-9E4A-02EFFC9FB05E}"/>
              </a:ext>
            </a:extLst>
          </p:cNvPr>
          <p:cNvSpPr/>
          <p:nvPr/>
        </p:nvSpPr>
        <p:spPr>
          <a:xfrm rot="1669252">
            <a:off x="5900294" y="5778611"/>
            <a:ext cx="201543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Donnelly Ave</a:t>
            </a:r>
            <a:endParaRPr lang="en-US" sz="1400" cap="none" spc="0">
              <a:ln w="0">
                <a:solidFill>
                  <a:srgbClr val="000000"/>
                </a:solidFill>
              </a:ln>
              <a:solidFill>
                <a:srgbClr val="000000"/>
              </a:solidFill>
              <a:effectLst>
                <a:glow rad="203200">
                  <a:schemeClr val="bg1"/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2455BE-CF0A-9083-DCF9-44B7159C4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3258" y="2970281"/>
            <a:ext cx="545570" cy="55291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68DD41-A748-8344-EFDA-E30CE3E72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1543" y="5686227"/>
            <a:ext cx="929821" cy="520700"/>
          </a:xfrm>
          <a:prstGeom prst="rect">
            <a:avLst/>
          </a:prstGeom>
        </p:spPr>
      </p:pic>
      <p:sp>
        <p:nvSpPr>
          <p:cNvPr id="5" name="Title 9">
            <a:extLst>
              <a:ext uri="{FF2B5EF4-FFF2-40B4-BE49-F238E27FC236}">
                <a16:creationId xmlns:a16="http://schemas.microsoft.com/office/drawing/2014/main" id="{A427164E-B233-F255-F0DB-65D335315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13" y="1425838"/>
            <a:ext cx="10353179" cy="1255728"/>
          </a:xfr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r>
              <a:rPr lang="en-US" sz="42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Existing Configuration at Bryant Irvin</a:t>
            </a:r>
            <a:br>
              <a:rPr lang="en-US" sz="42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endParaRPr lang="en-US" sz="4200" b="1" i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19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B1B1-3A7F-AE40-94E9-B6B723601248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A8AD60-C1E4-A37D-C9ED-897B87691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12954"/>
            <a:ext cx="10515600" cy="3429423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FB0C4A91-2DB4-E1F2-B5D1-86C2F33137F9}"/>
              </a:ext>
            </a:extLst>
          </p:cNvPr>
          <p:cNvSpPr txBox="1">
            <a:spLocks/>
          </p:cNvSpPr>
          <p:nvPr/>
        </p:nvSpPr>
        <p:spPr>
          <a:xfrm>
            <a:off x="344413" y="1559003"/>
            <a:ext cx="8266187" cy="1255728"/>
          </a:xfrm>
          <a:prstGeom prst="rect">
            <a:avLst/>
          </a:prstGeom>
          <a:ln w="12700">
            <a:miter lim="400000"/>
          </a:ln>
        </p:spPr>
        <p:txBody>
          <a:bodyPr vert="horz" wrap="square" lIns="45719" tIns="45720" rIns="45719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Existing Conditions at Bryant Irvin</a:t>
            </a:r>
            <a:br>
              <a:rPr lang="en-US" sz="42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endParaRPr lang="en-US" sz="4200" b="1" i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98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03F58B-C4EA-0E51-EC10-2864C2F1D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97" y="818307"/>
            <a:ext cx="10431331" cy="60396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610"/>
            <a:ext cx="12192001" cy="17255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475BB0-BCB6-4BC6-AB5D-109EAFEAE9BD}"/>
              </a:ext>
            </a:extLst>
          </p:cNvPr>
          <p:cNvSpPr/>
          <p:nvPr/>
        </p:nvSpPr>
        <p:spPr>
          <a:xfrm rot="1828790">
            <a:off x="7177586" y="2070870"/>
            <a:ext cx="145552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cap="none" spc="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CURZON AVENUE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433058-11AC-4EA7-A102-FE495D27210E}"/>
              </a:ext>
            </a:extLst>
          </p:cNvPr>
          <p:cNvSpPr/>
          <p:nvPr/>
        </p:nvSpPr>
        <p:spPr>
          <a:xfrm rot="17829965">
            <a:off x="3178087" y="5648578"/>
            <a:ext cx="16709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BRYANT IRVIN ROAD</a:t>
            </a:r>
            <a:endParaRPr lang="en-US" sz="1400" cap="none" spc="0" dirty="0">
              <a:ln w="0">
                <a:solidFill>
                  <a:srgbClr val="000000"/>
                </a:solidFill>
              </a:ln>
              <a:solidFill>
                <a:srgbClr val="000000"/>
              </a:solidFill>
              <a:effectLst>
                <a:glow rad="203200">
                  <a:schemeClr val="bg1"/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CE3CD1-7C9B-430C-BB7B-86DE5C28A875}"/>
              </a:ext>
            </a:extLst>
          </p:cNvPr>
          <p:cNvSpPr/>
          <p:nvPr/>
        </p:nvSpPr>
        <p:spPr>
          <a:xfrm>
            <a:off x="5390111" y="4167451"/>
            <a:ext cx="212199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cap="none" spc="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CAMP BOWIE BOULEVARD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464698" y="5226784"/>
            <a:ext cx="472730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Proposed Improvements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Westbound dual left-turn lane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Splitter island on Donnelly Ave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Dedicated Northbound left-turn lane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5D7F28-B1A5-9A67-C1B8-5840ABC49850}"/>
              </a:ext>
            </a:extLst>
          </p:cNvPr>
          <p:cNvSpPr/>
          <p:nvPr/>
        </p:nvSpPr>
        <p:spPr>
          <a:xfrm rot="1676325">
            <a:off x="5348810" y="5346551"/>
            <a:ext cx="160332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DONNELLY AVENUE</a:t>
            </a:r>
            <a:endParaRPr lang="en-US" sz="1400" cap="none" spc="0" dirty="0">
              <a:ln w="0">
                <a:solidFill>
                  <a:srgbClr val="000000"/>
                </a:solidFill>
              </a:ln>
              <a:solidFill>
                <a:srgbClr val="000000"/>
              </a:solidFill>
              <a:effectLst>
                <a:glow rad="203200">
                  <a:schemeClr val="bg1"/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90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B1B1-3A7F-AE40-94E9-B6B723601248}" type="slidenum">
              <a:rPr lang="en-US" smtClean="0"/>
              <a:t>7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722EA54-C47E-B540-7ED0-C9A77C5A0153}"/>
              </a:ext>
            </a:extLst>
          </p:cNvPr>
          <p:cNvGrpSpPr/>
          <p:nvPr/>
        </p:nvGrpSpPr>
        <p:grpSpPr>
          <a:xfrm>
            <a:off x="1355185" y="1800620"/>
            <a:ext cx="8929948" cy="5048144"/>
            <a:chOff x="1327476" y="1828328"/>
            <a:chExt cx="8929948" cy="504814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A24F231-2B82-6C56-D91F-972090EC644B}"/>
                </a:ext>
              </a:extLst>
            </p:cNvPr>
            <p:cNvGrpSpPr/>
            <p:nvPr/>
          </p:nvGrpSpPr>
          <p:grpSpPr>
            <a:xfrm>
              <a:off x="1327476" y="1828328"/>
              <a:ext cx="8929948" cy="5048144"/>
              <a:chOff x="1327476" y="1828328"/>
              <a:chExt cx="8929948" cy="504814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52F1A3FC-E554-9F59-D832-E26504508BFE}"/>
                  </a:ext>
                </a:extLst>
              </p:cNvPr>
              <p:cNvGrpSpPr/>
              <p:nvPr/>
            </p:nvGrpSpPr>
            <p:grpSpPr>
              <a:xfrm>
                <a:off x="1327476" y="1828328"/>
                <a:ext cx="8929948" cy="5048144"/>
                <a:chOff x="293003" y="1800681"/>
                <a:chExt cx="8929948" cy="5048144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94D7C8FB-5409-1FA0-3B4C-0EBE562353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5757" t="2920" b="9150"/>
                <a:stretch/>
              </p:blipFill>
              <p:spPr>
                <a:xfrm>
                  <a:off x="406400" y="1800681"/>
                  <a:ext cx="8816551" cy="5048144"/>
                </a:xfrm>
                <a:prstGeom prst="rect">
                  <a:avLst/>
                </a:prstGeom>
              </p:spPr>
            </p:pic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53C51A2-ED24-BFCA-E829-4FB87F57B8C7}"/>
                    </a:ext>
                  </a:extLst>
                </p:cNvPr>
                <p:cNvSpPr/>
                <p:nvPr/>
              </p:nvSpPr>
              <p:spPr>
                <a:xfrm>
                  <a:off x="787894" y="2752371"/>
                  <a:ext cx="979179" cy="30777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1400" dirty="0">
                      <a:ln w="0">
                        <a:solidFill>
                          <a:srgbClr val="000000"/>
                        </a:solidFill>
                      </a:ln>
                      <a:solidFill>
                        <a:srgbClr val="000000"/>
                      </a:solidFill>
                      <a:effectLst>
                        <a:glow rad="203200">
                          <a:schemeClr val="bg1"/>
                        </a:glow>
                        <a:outerShdw blurRad="50800" dist="38100" dir="10800000" algn="r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LOCKE AVE</a:t>
                  </a:r>
                  <a:endParaRPr lang="en-US" sz="1400" cap="none" spc="0" dirty="0">
                    <a:ln w="0"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>
                      <a:glow rad="203200">
                        <a:schemeClr val="bg1"/>
                      </a:glow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12E5D41-DAF4-1971-A8A8-42557F246240}"/>
                    </a:ext>
                  </a:extLst>
                </p:cNvPr>
                <p:cNvSpPr/>
                <p:nvPr/>
              </p:nvSpPr>
              <p:spPr>
                <a:xfrm rot="16200000">
                  <a:off x="1974229" y="3722031"/>
                  <a:ext cx="1287918" cy="30777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1400" dirty="0">
                      <a:ln w="0">
                        <a:solidFill>
                          <a:srgbClr val="000000"/>
                        </a:solidFill>
                      </a:ln>
                      <a:solidFill>
                        <a:srgbClr val="000000"/>
                      </a:solidFill>
                      <a:effectLst>
                        <a:glow rad="203200">
                          <a:schemeClr val="bg1"/>
                        </a:glow>
                        <a:outerShdw blurRad="50800" dist="38100" dir="10800000" algn="r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HORNE STREET</a:t>
                  </a:r>
                  <a:endParaRPr lang="en-US" sz="1400" cap="none" spc="0" dirty="0">
                    <a:ln w="0"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>
                      <a:glow rad="203200">
                        <a:schemeClr val="bg1"/>
                      </a:glow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4D431AE-6232-268F-0B3A-70DF57ABF167}"/>
                    </a:ext>
                  </a:extLst>
                </p:cNvPr>
                <p:cNvSpPr/>
                <p:nvPr/>
              </p:nvSpPr>
              <p:spPr>
                <a:xfrm rot="19947893">
                  <a:off x="3495811" y="3101387"/>
                  <a:ext cx="2121992" cy="30777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1400" cap="none" spc="0" dirty="0">
                      <a:ln w="0">
                        <a:solidFill>
                          <a:srgbClr val="000000"/>
                        </a:solidFill>
                      </a:ln>
                      <a:solidFill>
                        <a:srgbClr val="000000"/>
                      </a:solidFill>
                      <a:effectLst>
                        <a:glow rad="203200">
                          <a:schemeClr val="bg1"/>
                        </a:glow>
                        <a:outerShdw blurRad="50800" dist="38100" dir="10800000" algn="r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CAMP BOWIE BOULEVARD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D810065-FAFA-6E8C-C468-28E75DD5B2D3}"/>
                    </a:ext>
                  </a:extLst>
                </p:cNvPr>
                <p:cNvSpPr/>
                <p:nvPr/>
              </p:nvSpPr>
              <p:spPr>
                <a:xfrm>
                  <a:off x="7346541" y="2706626"/>
                  <a:ext cx="979179" cy="30777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1400" dirty="0">
                      <a:ln w="0">
                        <a:solidFill>
                          <a:srgbClr val="000000"/>
                        </a:solidFill>
                      </a:ln>
                      <a:solidFill>
                        <a:srgbClr val="000000"/>
                      </a:solidFill>
                      <a:effectLst>
                        <a:glow rad="203200">
                          <a:schemeClr val="bg1"/>
                        </a:glow>
                        <a:outerShdw blurRad="50800" dist="38100" dir="10800000" algn="r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LOCKE AVE</a:t>
                  </a:r>
                  <a:endParaRPr lang="en-US" sz="1400" cap="none" spc="0" dirty="0">
                    <a:ln w="0"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>
                      <a:glow rad="203200">
                        <a:schemeClr val="bg1"/>
                      </a:glow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CB31E5D-E64D-F996-5D2F-A8DC49AD7CE6}"/>
                    </a:ext>
                  </a:extLst>
                </p:cNvPr>
                <p:cNvSpPr/>
                <p:nvPr/>
              </p:nvSpPr>
              <p:spPr>
                <a:xfrm rot="16200000">
                  <a:off x="8120242" y="2277638"/>
                  <a:ext cx="1261692" cy="30777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1400" dirty="0">
                      <a:ln w="0">
                        <a:solidFill>
                          <a:srgbClr val="000000"/>
                        </a:solidFill>
                      </a:ln>
                      <a:solidFill>
                        <a:srgbClr val="000000"/>
                      </a:solidFill>
                      <a:effectLst>
                        <a:glow rad="203200">
                          <a:schemeClr val="bg1"/>
                        </a:glow>
                        <a:outerShdw blurRad="50800" dist="38100" dir="10800000" algn="r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FARON STREET</a:t>
                  </a:r>
                  <a:endParaRPr lang="en-US" sz="1400" cap="none" spc="0" dirty="0">
                    <a:ln w="0"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>
                      <a:glow rad="203200">
                        <a:schemeClr val="bg1"/>
                      </a:glow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224D418-B7CC-9C03-1BEF-20E01B28A85E}"/>
                    </a:ext>
                  </a:extLst>
                </p:cNvPr>
                <p:cNvSpPr/>
                <p:nvPr/>
              </p:nvSpPr>
              <p:spPr>
                <a:xfrm rot="19947893">
                  <a:off x="293003" y="3964419"/>
                  <a:ext cx="2121992" cy="30777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1400" cap="none" spc="0" dirty="0">
                      <a:ln w="0">
                        <a:solidFill>
                          <a:srgbClr val="000000"/>
                        </a:solidFill>
                      </a:ln>
                      <a:solidFill>
                        <a:srgbClr val="000000"/>
                      </a:solidFill>
                      <a:effectLst>
                        <a:glow rad="203200">
                          <a:schemeClr val="bg1"/>
                        </a:glow>
                        <a:outerShdw blurRad="50800" dist="38100" dir="10800000" algn="r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CAMP BOWIE BOULEVARD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ADF0209-4DFB-F231-9882-56E4141CF067}"/>
                  </a:ext>
                </a:extLst>
              </p:cNvPr>
              <p:cNvSpPr/>
              <p:nvPr/>
            </p:nvSpPr>
            <p:spPr>
              <a:xfrm rot="19947893">
                <a:off x="4308837" y="2076855"/>
                <a:ext cx="1249316" cy="30777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400" cap="none" spc="0" dirty="0">
                    <a:ln w="0"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>
                      <a:glow rad="203200">
                        <a:schemeClr val="bg1"/>
                      </a:glow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SERVICE ROAD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FB6CAE9-BBF6-2476-8A30-6C40ED37A3E7}"/>
                  </a:ext>
                </a:extLst>
              </p:cNvPr>
              <p:cNvSpPr/>
              <p:nvPr/>
            </p:nvSpPr>
            <p:spPr>
              <a:xfrm>
                <a:off x="3815038" y="6568695"/>
                <a:ext cx="1041119" cy="30777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400" dirty="0">
                    <a:ln w="0"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>
                      <a:glow rad="203200">
                        <a:schemeClr val="bg1"/>
                      </a:glow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LOVELL AVE</a:t>
                </a:r>
                <a:endParaRPr lang="en-US" sz="1400" cap="none" spc="0" dirty="0">
                  <a:ln w="0"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>
                    <a:glow rad="203200">
                      <a:schemeClr val="bg1"/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8F48DFF-6BD0-BECB-4755-9D3262DCAE34}"/>
                </a:ext>
              </a:extLst>
            </p:cNvPr>
            <p:cNvSpPr/>
            <p:nvPr/>
          </p:nvSpPr>
          <p:spPr>
            <a:xfrm rot="20448744">
              <a:off x="7789236" y="2385553"/>
              <a:ext cx="1515992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400" dirty="0">
                  <a:ln w="0"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>
                    <a:glow rad="203200">
                      <a:schemeClr val="bg1"/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ROSEDALE STREET</a:t>
              </a:r>
              <a:endParaRPr lang="en-US" sz="1400" cap="none" spc="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itle 9">
            <a:extLst>
              <a:ext uri="{FF2B5EF4-FFF2-40B4-BE49-F238E27FC236}">
                <a16:creationId xmlns:a16="http://schemas.microsoft.com/office/drawing/2014/main" id="{C70A73BA-67A7-47A4-959E-FE0902CB9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42" y="1256005"/>
            <a:ext cx="9134987" cy="1255728"/>
          </a:xfr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r>
              <a:rPr lang="en-US" sz="42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Existing Configuration at Horne Street</a:t>
            </a:r>
            <a:br>
              <a:rPr lang="en-US" sz="42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endParaRPr lang="en-US" sz="4200" b="1" i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5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B1B1-3A7F-AE40-94E9-B6B723601248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9CAF1D-C825-598F-1B0F-64856753B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21" y="1977460"/>
            <a:ext cx="11713335" cy="4436045"/>
          </a:xfrm>
          <a:prstGeom prst="rect">
            <a:avLst/>
          </a:prstGeom>
        </p:spPr>
      </p:pic>
      <p:sp>
        <p:nvSpPr>
          <p:cNvPr id="7" name="Title 9">
            <a:extLst>
              <a:ext uri="{FF2B5EF4-FFF2-40B4-BE49-F238E27FC236}">
                <a16:creationId xmlns:a16="http://schemas.microsoft.com/office/drawing/2014/main" id="{53214CCF-B259-9DA6-6B02-41DD8A396711}"/>
              </a:ext>
            </a:extLst>
          </p:cNvPr>
          <p:cNvSpPr txBox="1">
            <a:spLocks/>
          </p:cNvSpPr>
          <p:nvPr/>
        </p:nvSpPr>
        <p:spPr>
          <a:xfrm>
            <a:off x="322944" y="1349596"/>
            <a:ext cx="8287656" cy="1255728"/>
          </a:xfrm>
          <a:prstGeom prst="rect">
            <a:avLst/>
          </a:prstGeom>
          <a:ln w="12700">
            <a:miter lim="400000"/>
          </a:ln>
        </p:spPr>
        <p:txBody>
          <a:bodyPr vert="horz" wrap="square" lIns="45719" tIns="45720" rIns="45719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Existing Conditions at Horne Street</a:t>
            </a:r>
            <a:br>
              <a:rPr lang="en-US" sz="42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endParaRPr lang="en-US" sz="4200" b="1" i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72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7A2B1F-A9A5-231A-F2BC-F232832C82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42" y="1029942"/>
            <a:ext cx="9353750" cy="5817454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426922" y="952579"/>
            <a:ext cx="6477000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Proposed Improvements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Modify Camp Bowie Blvd medians to add left-turn lanes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Close Camp Bowie Blvd Service Rd at Horne 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Modify Rosedale St entrances to SE properties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Median opening between Rosedale and Locke to be shifted to align with </a:t>
            </a:r>
            <a:r>
              <a:rPr lang="en-US" sz="2000" b="1" dirty="0" err="1"/>
              <a:t>Faron</a:t>
            </a:r>
            <a:r>
              <a:rPr lang="en-US" sz="2000" b="1" dirty="0"/>
              <a:t> St.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Mill and Overlay Horne St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433058-11AC-4EA7-A102-FE495D27210E}"/>
              </a:ext>
            </a:extLst>
          </p:cNvPr>
          <p:cNvSpPr/>
          <p:nvPr/>
        </p:nvSpPr>
        <p:spPr>
          <a:xfrm>
            <a:off x="10842" y="4131304"/>
            <a:ext cx="212199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cap="none" spc="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CAMP BOWIE BOULEVARD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CE3CD1-7C9B-430C-BB7B-86DE5C28A875}"/>
              </a:ext>
            </a:extLst>
          </p:cNvPr>
          <p:cNvSpPr/>
          <p:nvPr/>
        </p:nvSpPr>
        <p:spPr>
          <a:xfrm rot="1718528">
            <a:off x="1591523" y="2403521"/>
            <a:ext cx="97917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LOCKE AVE</a:t>
            </a:r>
            <a:endParaRPr lang="en-US" sz="1400" cap="none" spc="0" dirty="0">
              <a:ln w="0">
                <a:solidFill>
                  <a:srgbClr val="000000"/>
                </a:solidFill>
              </a:ln>
              <a:solidFill>
                <a:srgbClr val="000000"/>
              </a:solidFill>
              <a:effectLst>
                <a:glow rad="203200">
                  <a:schemeClr val="bg1"/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7EAB83-640F-D170-20E6-5630E0DC1E8C}"/>
              </a:ext>
            </a:extLst>
          </p:cNvPr>
          <p:cNvSpPr/>
          <p:nvPr/>
        </p:nvSpPr>
        <p:spPr>
          <a:xfrm>
            <a:off x="7631579" y="3413808"/>
            <a:ext cx="97917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LOCKE AVE</a:t>
            </a:r>
            <a:endParaRPr lang="en-US" sz="1400" cap="none" spc="0" dirty="0">
              <a:ln w="0">
                <a:solidFill>
                  <a:srgbClr val="000000"/>
                </a:solidFill>
              </a:ln>
              <a:solidFill>
                <a:srgbClr val="000000"/>
              </a:solidFill>
              <a:effectLst>
                <a:glow rad="203200">
                  <a:schemeClr val="bg1"/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8350A2-1921-3EAD-25C5-D05C6E191A6E}"/>
              </a:ext>
            </a:extLst>
          </p:cNvPr>
          <p:cNvSpPr/>
          <p:nvPr/>
        </p:nvSpPr>
        <p:spPr>
          <a:xfrm rot="1622077">
            <a:off x="699200" y="5674169"/>
            <a:ext cx="104111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LOVELL AVE</a:t>
            </a:r>
            <a:endParaRPr lang="en-US" sz="1400" cap="none" spc="0" dirty="0">
              <a:ln w="0">
                <a:solidFill>
                  <a:srgbClr val="000000"/>
                </a:solidFill>
              </a:ln>
              <a:solidFill>
                <a:srgbClr val="000000"/>
              </a:solidFill>
              <a:effectLst>
                <a:glow rad="203200">
                  <a:schemeClr val="bg1"/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E27EBE-6DA8-8620-BFBA-8A58C9FB1E09}"/>
              </a:ext>
            </a:extLst>
          </p:cNvPr>
          <p:cNvSpPr/>
          <p:nvPr/>
        </p:nvSpPr>
        <p:spPr>
          <a:xfrm rot="553512">
            <a:off x="7817968" y="4874043"/>
            <a:ext cx="151599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ROSEDALE STREET</a:t>
            </a:r>
            <a:endParaRPr lang="en-US" sz="1400" cap="none" spc="0" dirty="0">
              <a:ln w="0">
                <a:solidFill>
                  <a:srgbClr val="000000"/>
                </a:solidFill>
              </a:ln>
              <a:solidFill>
                <a:srgbClr val="000000"/>
              </a:solidFill>
              <a:effectLst>
                <a:glow rad="203200">
                  <a:schemeClr val="bg1"/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18C716-F12E-5064-F0A4-7574AF93CA1D}"/>
              </a:ext>
            </a:extLst>
          </p:cNvPr>
          <p:cNvSpPr/>
          <p:nvPr/>
        </p:nvSpPr>
        <p:spPr>
          <a:xfrm>
            <a:off x="4353185" y="3175707"/>
            <a:ext cx="322671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cap="none" spc="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CAMP BOWIE BOULEVARD SERVICE ROAD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09991E-F6B0-FDDE-0889-6B224AEF4E20}"/>
              </a:ext>
            </a:extLst>
          </p:cNvPr>
          <p:cNvSpPr/>
          <p:nvPr/>
        </p:nvSpPr>
        <p:spPr>
          <a:xfrm rot="17778162">
            <a:off x="3620455" y="1726461"/>
            <a:ext cx="128791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HORNE STREET</a:t>
            </a:r>
            <a:endParaRPr lang="en-US" sz="1400" cap="none" spc="0" dirty="0">
              <a:ln w="0">
                <a:solidFill>
                  <a:srgbClr val="000000"/>
                </a:solidFill>
              </a:ln>
              <a:solidFill>
                <a:srgbClr val="000000"/>
              </a:solidFill>
              <a:effectLst>
                <a:glow rad="203200">
                  <a:schemeClr val="bg1"/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A940BE-2FB2-FEB1-1C87-EDF097910E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610"/>
            <a:ext cx="12192001" cy="17255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83F456F-4209-68E0-AA50-F8E96FAFFD50}"/>
              </a:ext>
            </a:extLst>
          </p:cNvPr>
          <p:cNvSpPr/>
          <p:nvPr/>
        </p:nvSpPr>
        <p:spPr>
          <a:xfrm rot="17466836">
            <a:off x="7979754" y="5929754"/>
            <a:ext cx="126169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FARON STREET</a:t>
            </a:r>
            <a:endParaRPr lang="en-US" sz="1400" cap="none" spc="0" dirty="0">
              <a:ln w="0">
                <a:solidFill>
                  <a:srgbClr val="000000"/>
                </a:solidFill>
              </a:ln>
              <a:solidFill>
                <a:srgbClr val="000000"/>
              </a:solidFill>
              <a:effectLst>
                <a:glow rad="203200">
                  <a:schemeClr val="bg1"/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7351D4B5-CD4F-801E-B3C8-A97F2DCAB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603B1B1-3A7F-AE40-94E9-B6B723601248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E1B952-60CD-D03B-0650-0A18BDE32FAF}"/>
              </a:ext>
            </a:extLst>
          </p:cNvPr>
          <p:cNvSpPr/>
          <p:nvPr/>
        </p:nvSpPr>
        <p:spPr>
          <a:xfrm>
            <a:off x="4495133" y="4161340"/>
            <a:ext cx="212199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cap="none" spc="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CAMP BOWIE BOULEVARD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52891E-EF99-0131-7D14-908407F36E3C}"/>
              </a:ext>
            </a:extLst>
          </p:cNvPr>
          <p:cNvSpPr/>
          <p:nvPr/>
        </p:nvSpPr>
        <p:spPr>
          <a:xfrm rot="17778162">
            <a:off x="1488874" y="6134828"/>
            <a:ext cx="128791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glow rad="203200">
                    <a:schemeClr val="bg1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HORNE STREET</a:t>
            </a:r>
            <a:endParaRPr lang="en-US" sz="1400" cap="none" spc="0" dirty="0">
              <a:ln w="0">
                <a:solidFill>
                  <a:srgbClr val="000000"/>
                </a:solidFill>
              </a:ln>
              <a:solidFill>
                <a:srgbClr val="000000"/>
              </a:solidFill>
              <a:effectLst>
                <a:glow rad="203200">
                  <a:schemeClr val="bg1"/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44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b0d3158-d7b1-4b06-aa1c-1df18fba1b0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6270CE8C481549BC311E9AFA114EF0" ma:contentTypeVersion="16" ma:contentTypeDescription="Create a new document." ma:contentTypeScope="" ma:versionID="6a40ca47948b66e3857952503d77c836">
  <xsd:schema xmlns:xsd="http://www.w3.org/2001/XMLSchema" xmlns:xs="http://www.w3.org/2001/XMLSchema" xmlns:p="http://schemas.microsoft.com/office/2006/metadata/properties" xmlns:ns3="fb0d3158-d7b1-4b06-aa1c-1df18fba1b0e" xmlns:ns4="967f3d88-ff0b-4db2-ab76-9ace294122f2" targetNamespace="http://schemas.microsoft.com/office/2006/metadata/properties" ma:root="true" ma:fieldsID="ea068430a8eb7f0bc582033ca4b1561f" ns3:_="" ns4:_="">
    <xsd:import namespace="fb0d3158-d7b1-4b06-aa1c-1df18fba1b0e"/>
    <xsd:import namespace="967f3d88-ff0b-4db2-ab76-9ace294122f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d3158-d7b1-4b06-aa1c-1df18fba1b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7f3d88-ff0b-4db2-ab76-9ace294122f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13659F-5F9D-4603-BCA7-A18FAA9C81A9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b0d3158-d7b1-4b06-aa1c-1df18fba1b0e"/>
    <ds:schemaRef ds:uri="http://purl.org/dc/elements/1.1/"/>
    <ds:schemaRef ds:uri="http://schemas.microsoft.com/office/2006/metadata/properties"/>
    <ds:schemaRef ds:uri="http://purl.org/dc/terms/"/>
    <ds:schemaRef ds:uri="967f3d88-ff0b-4db2-ab76-9ace294122f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26B88DB-B0D5-4CD3-A259-0D2F4DD75C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739064-4A7C-4BDA-8198-94874ED614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0d3158-d7b1-4b06-aa1c-1df18fba1b0e"/>
    <ds:schemaRef ds:uri="967f3d88-ff0b-4db2-ab76-9ace294122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437</Words>
  <Application>Microsoft Office PowerPoint</Application>
  <PresentationFormat>Widescreen</PresentationFormat>
  <Paragraphs>115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PowerPoint Presentation</vt:lpstr>
      <vt:lpstr>Agenda </vt:lpstr>
      <vt:lpstr>Project Background</vt:lpstr>
      <vt:lpstr>Existing Configuration at Bryant Irvin </vt:lpstr>
      <vt:lpstr>PowerPoint Presentation</vt:lpstr>
      <vt:lpstr>PowerPoint Presentation</vt:lpstr>
      <vt:lpstr>Existing Configuration at Horne Street </vt:lpstr>
      <vt:lpstr>PowerPoint Presentation</vt:lpstr>
      <vt:lpstr>PowerPoint Presentation</vt:lpstr>
      <vt:lpstr>Schedule </vt:lpstr>
      <vt:lpstr>Adjacent Project – Horne Street </vt:lpstr>
      <vt:lpstr>Contact Information: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Duffie</dc:creator>
  <cp:lastModifiedBy>Ingram, Lara M</cp:lastModifiedBy>
  <cp:revision>20</cp:revision>
  <cp:lastPrinted>2024-04-18T20:21:55Z</cp:lastPrinted>
  <dcterms:created xsi:type="dcterms:W3CDTF">2016-11-15T22:06:58Z</dcterms:created>
  <dcterms:modified xsi:type="dcterms:W3CDTF">2024-04-19T19:35:27Z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0x0101007F6270CE8C481549BC311E9AFA114EF0</vt:lpwstr>
  </property>
</Properties>
</file>