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721" r:id="rId1"/>
    <p:sldMasterId id="2147483708" r:id="rId2"/>
  </p:sldMasterIdLst>
  <p:notesMasterIdLst>
    <p:notesMasterId r:id="rId21"/>
  </p:notesMasterIdLst>
  <p:sldIdLst>
    <p:sldId id="1236" r:id="rId3"/>
    <p:sldId id="1248" r:id="rId4"/>
    <p:sldId id="1238" r:id="rId5"/>
    <p:sldId id="1237" r:id="rId6"/>
    <p:sldId id="1239" r:id="rId7"/>
    <p:sldId id="1240" r:id="rId8"/>
    <p:sldId id="1241" r:id="rId9"/>
    <p:sldId id="1242" r:id="rId10"/>
    <p:sldId id="1828" r:id="rId11"/>
    <p:sldId id="1739" r:id="rId12"/>
    <p:sldId id="1251" r:id="rId13"/>
    <p:sldId id="1249" r:id="rId14"/>
    <p:sldId id="1826" r:id="rId15"/>
    <p:sldId id="1254" r:id="rId16"/>
    <p:sldId id="1253" r:id="rId17"/>
    <p:sldId id="1824" r:id="rId18"/>
    <p:sldId id="1825" r:id="rId19"/>
    <p:sldId id="1827" r:id="rId20"/>
  </p:sldIdLst>
  <p:sldSz cx="12192000" cy="6858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ITC Presentation" id="{B7008352-0AA3-4011-A795-9B0EA8E71F6A}">
          <p14:sldIdLst>
            <p14:sldId id="1236"/>
            <p14:sldId id="1248"/>
            <p14:sldId id="1238"/>
            <p14:sldId id="1237"/>
            <p14:sldId id="1239"/>
            <p14:sldId id="1240"/>
            <p14:sldId id="1241"/>
            <p14:sldId id="1242"/>
            <p14:sldId id="1828"/>
            <p14:sldId id="1739"/>
            <p14:sldId id="1251"/>
            <p14:sldId id="1249"/>
            <p14:sldId id="1826"/>
            <p14:sldId id="1254"/>
            <p14:sldId id="1253"/>
            <p14:sldId id="1824"/>
            <p14:sldId id="1825"/>
            <p14:sldId id="182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2A9411C-DDDE-DEDC-7880-D82B45349F67}" name="Guest User" initials="GU" userId="S::urn:spo:anon#e663dd7b59aca9716f086cd4cce3eecd17bf64bdc62b34e913d2e0be11e1df2b::" providerId="AD"/>
  <p188:author id="{B0CDE341-63FC-8DEF-94F7-8FA2137108EA}" name="keekirk13@gmail.com" initials="k" userId="82f733f7b718821b" providerId="Windows Live"/>
  <p188:author id="{29B25D51-981A-C78B-3F80-195A25E0E6B9}" name="Matt Giglio" initials="MG" userId="S::Matt.Giglio@freese.com::a3d91736-e8db-4bb8-876f-42c91869612a" providerId="AD"/>
  <p188:author id="{718C0A90-3923-C009-2CEC-146DD7749492}" name="Matt Giglio" initials="MG" userId="S::matt.giglio@freese.com::a3d91736-e8db-4bb8-876f-42c91869612a" providerId="AD"/>
  <p188:author id="{F7D67097-8CDB-5345-8E7E-05A55EEA0420}" name="Chris Johnson" initials="CJ" userId="S::Chris.Johnson@freese.com::ad56ff73-2594-4e69-a923-58d0fdd23498" providerId="AD"/>
  <p188:author id="{D2221FD3-EDE4-2038-8442-8AC466E4A616}" name="Guest User" initials="GU" userId="S::urn:spo:anon#570834feb356e0cc2ecae52745e01531dbd9bf1f01e0da2f010e00266de5e1ec::" providerId="AD"/>
  <p188:author id="{74E71EEB-050B-F22D-E762-7F3094F59086}" name="Chris Johnson" initials="CJ" userId="S::chris.johnson@freese.com::ad56ff73-2594-4e69-a923-58d0fdd2349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4DF7"/>
    <a:srgbClr val="242424"/>
    <a:srgbClr val="1FF707"/>
    <a:srgbClr val="015D91"/>
    <a:srgbClr val="4186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6247" autoAdjust="0"/>
  </p:normalViewPr>
  <p:slideViewPr>
    <p:cSldViewPr snapToGrid="0">
      <p:cViewPr varScale="1">
        <p:scale>
          <a:sx n="82" d="100"/>
          <a:sy n="82" d="100"/>
        </p:scale>
        <p:origin x="629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123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8/10/relationships/authors" Target="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PzSrv.freese.com\RWp$\f\E8\FT124370\1.05%20MEETINGS\2024-07-29%20CMO%20Prep%20with%20Jes\mjg%20working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 b="1">
                <a:solidFill>
                  <a:schemeClr val="tx1"/>
                </a:solidFill>
              </a:rPr>
              <a:t>SW Utility Fee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US!$I$1</c:f>
              <c:strCache>
                <c:ptCount val="1"/>
                <c:pt idx="0">
                  <c:v>Fee Increase normalized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US!$D$4:$D$21</c:f>
              <c:numCache>
                <c:formatCode>General</c:formatCod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US!$E$4:$E$21</c:f>
              <c:numCache>
                <c:formatCode>_("$"* #,##0.00_);_("$"* \(#,##0.00\);_("$"* "-"??_);_(@_)</c:formatCode>
                <c:ptCount val="18"/>
                <c:pt idx="0">
                  <c:v>2.9</c:v>
                </c:pt>
                <c:pt idx="1">
                  <c:v>3.2</c:v>
                </c:pt>
                <c:pt idx="2">
                  <c:v>3.75</c:v>
                </c:pt>
                <c:pt idx="3">
                  <c:v>4.75</c:v>
                </c:pt>
                <c:pt idx="4">
                  <c:v>4.75</c:v>
                </c:pt>
                <c:pt idx="5">
                  <c:v>5.4</c:v>
                </c:pt>
                <c:pt idx="6">
                  <c:v>5.4</c:v>
                </c:pt>
                <c:pt idx="7">
                  <c:v>5.4</c:v>
                </c:pt>
                <c:pt idx="8">
                  <c:v>5.4</c:v>
                </c:pt>
                <c:pt idx="9">
                  <c:v>5.4</c:v>
                </c:pt>
                <c:pt idx="10">
                  <c:v>5.4</c:v>
                </c:pt>
                <c:pt idx="11">
                  <c:v>5.4</c:v>
                </c:pt>
                <c:pt idx="12">
                  <c:v>5.4</c:v>
                </c:pt>
                <c:pt idx="13">
                  <c:v>5.75</c:v>
                </c:pt>
                <c:pt idx="14">
                  <c:v>5.75</c:v>
                </c:pt>
                <c:pt idx="15">
                  <c:v>5.75</c:v>
                </c:pt>
                <c:pt idx="16">
                  <c:v>5.75</c:v>
                </c:pt>
                <c:pt idx="17">
                  <c:v>6.61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BEC-4BE1-9963-6E951BA63C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3035072"/>
        <c:axId val="1"/>
      </c:lineChart>
      <c:catAx>
        <c:axId val="3430350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YEAR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7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FEE</a:t>
                </a:r>
              </a:p>
            </c:rich>
          </c:tx>
          <c:overlay val="0"/>
        </c:title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ln w="1270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3035072"/>
        <c:crosses val="autoZero"/>
        <c:crossBetween val="between"/>
        <c:majorUnit val="2"/>
        <c:minorUnit val="1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8240BB-9161-4C6D-927B-E137A2FBB55C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1DBE35B-DC85-41FA-83AE-E8921A59ADAB}">
      <dgm:prSet phldrT="[Text]"/>
      <dgm:spPr/>
      <dgm:t>
        <a:bodyPr/>
        <a:lstStyle/>
        <a:p>
          <a:r>
            <a:rPr lang="en-US"/>
            <a:t>Heavily Regulated Standards</a:t>
          </a:r>
        </a:p>
      </dgm:t>
    </dgm:pt>
    <dgm:pt modelId="{F8ACF91E-F51B-4788-B57E-29B66F419EC0}" type="parTrans" cxnId="{F56A71A7-ACBD-40AC-A756-4E1D72EE8B85}">
      <dgm:prSet/>
      <dgm:spPr/>
      <dgm:t>
        <a:bodyPr/>
        <a:lstStyle/>
        <a:p>
          <a:endParaRPr lang="en-US"/>
        </a:p>
      </dgm:t>
    </dgm:pt>
    <dgm:pt modelId="{3FF99BF3-D03A-4D2B-BA1D-0CA70954A5A8}" type="sibTrans" cxnId="{F56A71A7-ACBD-40AC-A756-4E1D72EE8B85}">
      <dgm:prSet/>
      <dgm:spPr/>
      <dgm:t>
        <a:bodyPr/>
        <a:lstStyle/>
        <a:p>
          <a:endParaRPr lang="en-US"/>
        </a:p>
      </dgm:t>
    </dgm:pt>
    <dgm:pt modelId="{93C1E382-D0B4-4A8E-8D28-D585837DAFB8}">
      <dgm:prSet phldrT="[Text]" phldr="1"/>
      <dgm:spPr/>
      <dgm:t>
        <a:bodyPr/>
        <a:lstStyle/>
        <a:p>
          <a:endParaRPr lang="en-US"/>
        </a:p>
      </dgm:t>
    </dgm:pt>
    <dgm:pt modelId="{CB34A838-96D2-41BA-B5BD-F25F1CF36986}" type="parTrans" cxnId="{0571E259-9B7C-46BA-9185-A11AB626C502}">
      <dgm:prSet/>
      <dgm:spPr/>
      <dgm:t>
        <a:bodyPr/>
        <a:lstStyle/>
        <a:p>
          <a:endParaRPr lang="en-US"/>
        </a:p>
      </dgm:t>
    </dgm:pt>
    <dgm:pt modelId="{D0422015-A974-411B-9F49-FC59A958D28A}" type="sibTrans" cxnId="{0571E259-9B7C-46BA-9185-A11AB626C502}">
      <dgm:prSet/>
      <dgm:spPr/>
      <dgm:t>
        <a:bodyPr/>
        <a:lstStyle/>
        <a:p>
          <a:endParaRPr lang="en-US"/>
        </a:p>
      </dgm:t>
    </dgm:pt>
    <dgm:pt modelId="{86C23608-45A4-4405-8D19-1F14C590A6F6}">
      <dgm:prSet phldrT="[Text]"/>
      <dgm:spPr/>
      <dgm:t>
        <a:bodyPr/>
        <a:lstStyle/>
        <a:p>
          <a:r>
            <a:rPr lang="en-US"/>
            <a:t>Cost to Deliver</a:t>
          </a:r>
        </a:p>
      </dgm:t>
    </dgm:pt>
    <dgm:pt modelId="{3D543366-C034-4397-9F99-025EA6E80180}" type="parTrans" cxnId="{28D007D6-1FF7-4B9D-A946-13C47CF8E01B}">
      <dgm:prSet/>
      <dgm:spPr/>
      <dgm:t>
        <a:bodyPr/>
        <a:lstStyle/>
        <a:p>
          <a:endParaRPr lang="en-US"/>
        </a:p>
      </dgm:t>
    </dgm:pt>
    <dgm:pt modelId="{4CAD33DE-617D-48E0-AC04-3D5E2E240478}" type="sibTrans" cxnId="{28D007D6-1FF7-4B9D-A946-13C47CF8E01B}">
      <dgm:prSet/>
      <dgm:spPr/>
      <dgm:t>
        <a:bodyPr/>
        <a:lstStyle/>
        <a:p>
          <a:endParaRPr lang="en-US"/>
        </a:p>
      </dgm:t>
    </dgm:pt>
    <dgm:pt modelId="{A1D65547-96E0-46B1-903D-6D7EB3C88FE0}">
      <dgm:prSet phldrT="[Text]" phldr="1"/>
      <dgm:spPr/>
      <dgm:t>
        <a:bodyPr/>
        <a:lstStyle/>
        <a:p>
          <a:endParaRPr lang="en-US"/>
        </a:p>
      </dgm:t>
    </dgm:pt>
    <dgm:pt modelId="{9D10054C-D159-481D-9CF8-1309B46EECFE}" type="parTrans" cxnId="{DB54D88E-09C1-4B5E-AE2A-E8C00DCFA425}">
      <dgm:prSet/>
      <dgm:spPr/>
      <dgm:t>
        <a:bodyPr/>
        <a:lstStyle/>
        <a:p>
          <a:endParaRPr lang="en-US"/>
        </a:p>
      </dgm:t>
    </dgm:pt>
    <dgm:pt modelId="{2D104D86-814A-4755-9024-86C385C77F34}" type="sibTrans" cxnId="{DB54D88E-09C1-4B5E-AE2A-E8C00DCFA425}">
      <dgm:prSet/>
      <dgm:spPr/>
      <dgm:t>
        <a:bodyPr/>
        <a:lstStyle/>
        <a:p>
          <a:endParaRPr lang="en-US"/>
        </a:p>
      </dgm:t>
    </dgm:pt>
    <dgm:pt modelId="{9A250420-038B-484B-ABBA-A3B776607384}">
      <dgm:prSet phldrT="[Text]"/>
      <dgm:spPr/>
      <dgm:t>
        <a:bodyPr/>
        <a:lstStyle/>
        <a:p>
          <a:r>
            <a:rPr lang="en-US"/>
            <a:t>Rate Structure</a:t>
          </a:r>
        </a:p>
      </dgm:t>
    </dgm:pt>
    <dgm:pt modelId="{2BB24E31-9457-452F-ABBA-BF2DAE611379}" type="parTrans" cxnId="{7793985D-CAAA-448B-938C-D7FC345E2BD8}">
      <dgm:prSet/>
      <dgm:spPr/>
      <dgm:t>
        <a:bodyPr/>
        <a:lstStyle/>
        <a:p>
          <a:endParaRPr lang="en-US"/>
        </a:p>
      </dgm:t>
    </dgm:pt>
    <dgm:pt modelId="{7375F2F7-919E-4202-8FA5-CE3EAD89CCD7}" type="sibTrans" cxnId="{7793985D-CAAA-448B-938C-D7FC345E2BD8}">
      <dgm:prSet/>
      <dgm:spPr/>
      <dgm:t>
        <a:bodyPr/>
        <a:lstStyle/>
        <a:p>
          <a:endParaRPr lang="en-US"/>
        </a:p>
      </dgm:t>
    </dgm:pt>
    <dgm:pt modelId="{52F361D5-0CAD-474E-9C45-309B17581E6C}">
      <dgm:prSet phldrT="[Text]" phldr="1"/>
      <dgm:spPr/>
      <dgm:t>
        <a:bodyPr/>
        <a:lstStyle/>
        <a:p>
          <a:endParaRPr lang="en-US"/>
        </a:p>
      </dgm:t>
    </dgm:pt>
    <dgm:pt modelId="{3074B204-53A2-47C1-8DA8-7D389AE09349}" type="parTrans" cxnId="{3DDFCD57-B0DD-4A45-8BC5-39A231B13FFE}">
      <dgm:prSet/>
      <dgm:spPr/>
      <dgm:t>
        <a:bodyPr/>
        <a:lstStyle/>
        <a:p>
          <a:endParaRPr lang="en-US"/>
        </a:p>
      </dgm:t>
    </dgm:pt>
    <dgm:pt modelId="{A7A5D6B0-E18E-4894-8182-69B129C3BC68}" type="sibTrans" cxnId="{3DDFCD57-B0DD-4A45-8BC5-39A231B13FFE}">
      <dgm:prSet/>
      <dgm:spPr/>
      <dgm:t>
        <a:bodyPr/>
        <a:lstStyle/>
        <a:p>
          <a:endParaRPr lang="en-US"/>
        </a:p>
      </dgm:t>
    </dgm:pt>
    <dgm:pt modelId="{1D6C20A5-64BF-4797-8213-247444406137}" type="pres">
      <dgm:prSet presAssocID="{CF8240BB-9161-4C6D-927B-E137A2FBB55C}" presName="rootnode" presStyleCnt="0">
        <dgm:presLayoutVars>
          <dgm:chMax/>
          <dgm:chPref/>
          <dgm:dir/>
          <dgm:animLvl val="lvl"/>
        </dgm:presLayoutVars>
      </dgm:prSet>
      <dgm:spPr/>
    </dgm:pt>
    <dgm:pt modelId="{9BE7428A-5E6F-43ED-A142-B39678FEA3C9}" type="pres">
      <dgm:prSet presAssocID="{61DBE35B-DC85-41FA-83AE-E8921A59ADAB}" presName="composite" presStyleCnt="0"/>
      <dgm:spPr/>
    </dgm:pt>
    <dgm:pt modelId="{9B68CA6E-538C-4BE5-A7D6-01C629011A8E}" type="pres">
      <dgm:prSet presAssocID="{61DBE35B-DC85-41FA-83AE-E8921A59ADAB}" presName="bentUpArrow1" presStyleLbl="alignImgPlace1" presStyleIdx="0" presStyleCnt="2"/>
      <dgm:spPr/>
    </dgm:pt>
    <dgm:pt modelId="{BCA18365-6338-4A88-B077-C6D37AFC63B4}" type="pres">
      <dgm:prSet presAssocID="{61DBE35B-DC85-41FA-83AE-E8921A59ADAB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06C44F64-3587-4FB3-8D4D-803C0E9A5E62}" type="pres">
      <dgm:prSet presAssocID="{61DBE35B-DC85-41FA-83AE-E8921A59ADAB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96A7FD6C-8060-49BD-B49B-15428F40DB95}" type="pres">
      <dgm:prSet presAssocID="{3FF99BF3-D03A-4D2B-BA1D-0CA70954A5A8}" presName="sibTrans" presStyleCnt="0"/>
      <dgm:spPr/>
    </dgm:pt>
    <dgm:pt modelId="{717EAED9-4F80-491E-A787-70140A8FFE1C}" type="pres">
      <dgm:prSet presAssocID="{86C23608-45A4-4405-8D19-1F14C590A6F6}" presName="composite" presStyleCnt="0"/>
      <dgm:spPr/>
    </dgm:pt>
    <dgm:pt modelId="{ED002F7C-F882-48A4-8C1F-CA5B8E973750}" type="pres">
      <dgm:prSet presAssocID="{86C23608-45A4-4405-8D19-1F14C590A6F6}" presName="bentUpArrow1" presStyleLbl="alignImgPlace1" presStyleIdx="1" presStyleCnt="2"/>
      <dgm:spPr/>
    </dgm:pt>
    <dgm:pt modelId="{A4436B0E-85C4-496F-858A-DEC01B455295}" type="pres">
      <dgm:prSet presAssocID="{86C23608-45A4-4405-8D19-1F14C590A6F6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2BF98007-09B4-4FBA-A1F1-40CC392DB0FD}" type="pres">
      <dgm:prSet presAssocID="{86C23608-45A4-4405-8D19-1F14C590A6F6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9895A106-CE5D-4F7F-97BD-9519F9A9B263}" type="pres">
      <dgm:prSet presAssocID="{4CAD33DE-617D-48E0-AC04-3D5E2E240478}" presName="sibTrans" presStyleCnt="0"/>
      <dgm:spPr/>
    </dgm:pt>
    <dgm:pt modelId="{B9F52D8C-2FA3-4257-A595-06C6E3E05633}" type="pres">
      <dgm:prSet presAssocID="{9A250420-038B-484B-ABBA-A3B776607384}" presName="composite" presStyleCnt="0"/>
      <dgm:spPr/>
    </dgm:pt>
    <dgm:pt modelId="{C911D480-5319-4A3B-B25D-259EBD96306D}" type="pres">
      <dgm:prSet presAssocID="{9A250420-038B-484B-ABBA-A3B776607384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</dgm:pt>
    <dgm:pt modelId="{29812F91-1CA9-4CBB-A032-733298CCD00B}" type="pres">
      <dgm:prSet presAssocID="{9A250420-038B-484B-ABBA-A3B776607384}" presName="Final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AE19F402-06E7-4F1E-A5DC-4F3D524959CD}" type="presOf" srcId="{CF8240BB-9161-4C6D-927B-E137A2FBB55C}" destId="{1D6C20A5-64BF-4797-8213-247444406137}" srcOrd="0" destOrd="0" presId="urn:microsoft.com/office/officeart/2005/8/layout/StepDownProcess"/>
    <dgm:cxn modelId="{0431C20C-6FEB-4685-9C9A-103E6285E1DA}" type="presOf" srcId="{52F361D5-0CAD-474E-9C45-309B17581E6C}" destId="{29812F91-1CA9-4CBB-A032-733298CCD00B}" srcOrd="0" destOrd="0" presId="urn:microsoft.com/office/officeart/2005/8/layout/StepDownProcess"/>
    <dgm:cxn modelId="{7793985D-CAAA-448B-938C-D7FC345E2BD8}" srcId="{CF8240BB-9161-4C6D-927B-E137A2FBB55C}" destId="{9A250420-038B-484B-ABBA-A3B776607384}" srcOrd="2" destOrd="0" parTransId="{2BB24E31-9457-452F-ABBA-BF2DAE611379}" sibTransId="{7375F2F7-919E-4202-8FA5-CE3EAD89CCD7}"/>
    <dgm:cxn modelId="{6C321948-17CE-46F2-913F-1C4AE2FFA6F2}" type="presOf" srcId="{93C1E382-D0B4-4A8E-8D28-D585837DAFB8}" destId="{06C44F64-3587-4FB3-8D4D-803C0E9A5E62}" srcOrd="0" destOrd="0" presId="urn:microsoft.com/office/officeart/2005/8/layout/StepDownProcess"/>
    <dgm:cxn modelId="{3DDFCD57-B0DD-4A45-8BC5-39A231B13FFE}" srcId="{9A250420-038B-484B-ABBA-A3B776607384}" destId="{52F361D5-0CAD-474E-9C45-309B17581E6C}" srcOrd="0" destOrd="0" parTransId="{3074B204-53A2-47C1-8DA8-7D389AE09349}" sibTransId="{A7A5D6B0-E18E-4894-8182-69B129C3BC68}"/>
    <dgm:cxn modelId="{0571E259-9B7C-46BA-9185-A11AB626C502}" srcId="{61DBE35B-DC85-41FA-83AE-E8921A59ADAB}" destId="{93C1E382-D0B4-4A8E-8D28-D585837DAFB8}" srcOrd="0" destOrd="0" parTransId="{CB34A838-96D2-41BA-B5BD-F25F1CF36986}" sibTransId="{D0422015-A974-411B-9F49-FC59A958D28A}"/>
    <dgm:cxn modelId="{25705A7F-4EA0-416A-95B7-7852809C4D1D}" type="presOf" srcId="{9A250420-038B-484B-ABBA-A3B776607384}" destId="{C911D480-5319-4A3B-B25D-259EBD96306D}" srcOrd="0" destOrd="0" presId="urn:microsoft.com/office/officeart/2005/8/layout/StepDownProcess"/>
    <dgm:cxn modelId="{DB54D88E-09C1-4B5E-AE2A-E8C00DCFA425}" srcId="{86C23608-45A4-4405-8D19-1F14C590A6F6}" destId="{A1D65547-96E0-46B1-903D-6D7EB3C88FE0}" srcOrd="0" destOrd="0" parTransId="{9D10054C-D159-481D-9CF8-1309B46EECFE}" sibTransId="{2D104D86-814A-4755-9024-86C385C77F34}"/>
    <dgm:cxn modelId="{D1B3C29B-AC26-49FF-A357-0644453FDAEC}" type="presOf" srcId="{86C23608-45A4-4405-8D19-1F14C590A6F6}" destId="{A4436B0E-85C4-496F-858A-DEC01B455295}" srcOrd="0" destOrd="0" presId="urn:microsoft.com/office/officeart/2005/8/layout/StepDownProcess"/>
    <dgm:cxn modelId="{75C8149F-8CB7-42FD-9FEF-BED307F3160F}" type="presOf" srcId="{61DBE35B-DC85-41FA-83AE-E8921A59ADAB}" destId="{BCA18365-6338-4A88-B077-C6D37AFC63B4}" srcOrd="0" destOrd="0" presId="urn:microsoft.com/office/officeart/2005/8/layout/StepDownProcess"/>
    <dgm:cxn modelId="{F56A71A7-ACBD-40AC-A756-4E1D72EE8B85}" srcId="{CF8240BB-9161-4C6D-927B-E137A2FBB55C}" destId="{61DBE35B-DC85-41FA-83AE-E8921A59ADAB}" srcOrd="0" destOrd="0" parTransId="{F8ACF91E-F51B-4788-B57E-29B66F419EC0}" sibTransId="{3FF99BF3-D03A-4D2B-BA1D-0CA70954A5A8}"/>
    <dgm:cxn modelId="{697B3CB2-49EE-49A3-BCD8-E694DB46BA8E}" type="presOf" srcId="{A1D65547-96E0-46B1-903D-6D7EB3C88FE0}" destId="{2BF98007-09B4-4FBA-A1F1-40CC392DB0FD}" srcOrd="0" destOrd="0" presId="urn:microsoft.com/office/officeart/2005/8/layout/StepDownProcess"/>
    <dgm:cxn modelId="{28D007D6-1FF7-4B9D-A946-13C47CF8E01B}" srcId="{CF8240BB-9161-4C6D-927B-E137A2FBB55C}" destId="{86C23608-45A4-4405-8D19-1F14C590A6F6}" srcOrd="1" destOrd="0" parTransId="{3D543366-C034-4397-9F99-025EA6E80180}" sibTransId="{4CAD33DE-617D-48E0-AC04-3D5E2E240478}"/>
    <dgm:cxn modelId="{8F971805-E8F9-4224-83AE-E23F246A78F6}" type="presParOf" srcId="{1D6C20A5-64BF-4797-8213-247444406137}" destId="{9BE7428A-5E6F-43ED-A142-B39678FEA3C9}" srcOrd="0" destOrd="0" presId="urn:microsoft.com/office/officeart/2005/8/layout/StepDownProcess"/>
    <dgm:cxn modelId="{616D6996-2AF4-43EF-9319-6DC254B4BFE5}" type="presParOf" srcId="{9BE7428A-5E6F-43ED-A142-B39678FEA3C9}" destId="{9B68CA6E-538C-4BE5-A7D6-01C629011A8E}" srcOrd="0" destOrd="0" presId="urn:microsoft.com/office/officeart/2005/8/layout/StepDownProcess"/>
    <dgm:cxn modelId="{10F0B593-8B81-4446-B920-4CD7001BE09B}" type="presParOf" srcId="{9BE7428A-5E6F-43ED-A142-B39678FEA3C9}" destId="{BCA18365-6338-4A88-B077-C6D37AFC63B4}" srcOrd="1" destOrd="0" presId="urn:microsoft.com/office/officeart/2005/8/layout/StepDownProcess"/>
    <dgm:cxn modelId="{CB717343-68AB-43D9-92A0-895723B0A024}" type="presParOf" srcId="{9BE7428A-5E6F-43ED-A142-B39678FEA3C9}" destId="{06C44F64-3587-4FB3-8D4D-803C0E9A5E62}" srcOrd="2" destOrd="0" presId="urn:microsoft.com/office/officeart/2005/8/layout/StepDownProcess"/>
    <dgm:cxn modelId="{89A993B3-2258-4C11-9E9A-3C0EA61C1784}" type="presParOf" srcId="{1D6C20A5-64BF-4797-8213-247444406137}" destId="{96A7FD6C-8060-49BD-B49B-15428F40DB95}" srcOrd="1" destOrd="0" presId="urn:microsoft.com/office/officeart/2005/8/layout/StepDownProcess"/>
    <dgm:cxn modelId="{97B003BB-C4BF-41AD-B585-C986D8600C00}" type="presParOf" srcId="{1D6C20A5-64BF-4797-8213-247444406137}" destId="{717EAED9-4F80-491E-A787-70140A8FFE1C}" srcOrd="2" destOrd="0" presId="urn:microsoft.com/office/officeart/2005/8/layout/StepDownProcess"/>
    <dgm:cxn modelId="{F51AC934-2FCF-4978-96C7-16F764FBD85D}" type="presParOf" srcId="{717EAED9-4F80-491E-A787-70140A8FFE1C}" destId="{ED002F7C-F882-48A4-8C1F-CA5B8E973750}" srcOrd="0" destOrd="0" presId="urn:microsoft.com/office/officeart/2005/8/layout/StepDownProcess"/>
    <dgm:cxn modelId="{C955467C-51D6-4C2E-9240-D67A51537F96}" type="presParOf" srcId="{717EAED9-4F80-491E-A787-70140A8FFE1C}" destId="{A4436B0E-85C4-496F-858A-DEC01B455295}" srcOrd="1" destOrd="0" presId="urn:microsoft.com/office/officeart/2005/8/layout/StepDownProcess"/>
    <dgm:cxn modelId="{96753175-16BC-4EB8-B8C1-08F7C85CE1E1}" type="presParOf" srcId="{717EAED9-4F80-491E-A787-70140A8FFE1C}" destId="{2BF98007-09B4-4FBA-A1F1-40CC392DB0FD}" srcOrd="2" destOrd="0" presId="urn:microsoft.com/office/officeart/2005/8/layout/StepDownProcess"/>
    <dgm:cxn modelId="{E0E0DC15-5AB4-4051-9324-095BA098CF87}" type="presParOf" srcId="{1D6C20A5-64BF-4797-8213-247444406137}" destId="{9895A106-CE5D-4F7F-97BD-9519F9A9B263}" srcOrd="3" destOrd="0" presId="urn:microsoft.com/office/officeart/2005/8/layout/StepDownProcess"/>
    <dgm:cxn modelId="{8B12D00E-225E-4B50-86F4-86A1FBB16494}" type="presParOf" srcId="{1D6C20A5-64BF-4797-8213-247444406137}" destId="{B9F52D8C-2FA3-4257-A595-06C6E3E05633}" srcOrd="4" destOrd="0" presId="urn:microsoft.com/office/officeart/2005/8/layout/StepDownProcess"/>
    <dgm:cxn modelId="{7701B175-7AA0-4125-8088-E8AB68C329C3}" type="presParOf" srcId="{B9F52D8C-2FA3-4257-A595-06C6E3E05633}" destId="{C911D480-5319-4A3B-B25D-259EBD96306D}" srcOrd="0" destOrd="0" presId="urn:microsoft.com/office/officeart/2005/8/layout/StepDownProcess"/>
    <dgm:cxn modelId="{89B2BC48-7130-405A-8B7E-483F8FE2D926}" type="presParOf" srcId="{B9F52D8C-2FA3-4257-A595-06C6E3E05633}" destId="{29812F91-1CA9-4CBB-A032-733298CCD00B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8240BB-9161-4C6D-927B-E137A2FBB55C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1DBE35B-DC85-41FA-83AE-E8921A59ADAB}">
      <dgm:prSet phldrT="[Text]"/>
      <dgm:spPr/>
      <dgm:t>
        <a:bodyPr/>
        <a:lstStyle/>
        <a:p>
          <a:r>
            <a:rPr lang="en-US"/>
            <a:t>Minimal Regulatory Standards</a:t>
          </a:r>
        </a:p>
      </dgm:t>
    </dgm:pt>
    <dgm:pt modelId="{F8ACF91E-F51B-4788-B57E-29B66F419EC0}" type="parTrans" cxnId="{F56A71A7-ACBD-40AC-A756-4E1D72EE8B85}">
      <dgm:prSet/>
      <dgm:spPr/>
      <dgm:t>
        <a:bodyPr/>
        <a:lstStyle/>
        <a:p>
          <a:endParaRPr lang="en-US"/>
        </a:p>
      </dgm:t>
    </dgm:pt>
    <dgm:pt modelId="{3FF99BF3-D03A-4D2B-BA1D-0CA70954A5A8}" type="sibTrans" cxnId="{F56A71A7-ACBD-40AC-A756-4E1D72EE8B85}">
      <dgm:prSet/>
      <dgm:spPr/>
      <dgm:t>
        <a:bodyPr/>
        <a:lstStyle/>
        <a:p>
          <a:endParaRPr lang="en-US"/>
        </a:p>
      </dgm:t>
    </dgm:pt>
    <dgm:pt modelId="{93C1E382-D0B4-4A8E-8D28-D585837DAFB8}">
      <dgm:prSet phldrT="[Text]" phldr="1"/>
      <dgm:spPr/>
      <dgm:t>
        <a:bodyPr/>
        <a:lstStyle/>
        <a:p>
          <a:endParaRPr lang="en-US"/>
        </a:p>
      </dgm:t>
    </dgm:pt>
    <dgm:pt modelId="{CB34A838-96D2-41BA-B5BD-F25F1CF36986}" type="parTrans" cxnId="{0571E259-9B7C-46BA-9185-A11AB626C502}">
      <dgm:prSet/>
      <dgm:spPr/>
      <dgm:t>
        <a:bodyPr/>
        <a:lstStyle/>
        <a:p>
          <a:endParaRPr lang="en-US"/>
        </a:p>
      </dgm:t>
    </dgm:pt>
    <dgm:pt modelId="{D0422015-A974-411B-9F49-FC59A958D28A}" type="sibTrans" cxnId="{0571E259-9B7C-46BA-9185-A11AB626C502}">
      <dgm:prSet/>
      <dgm:spPr/>
      <dgm:t>
        <a:bodyPr/>
        <a:lstStyle/>
        <a:p>
          <a:endParaRPr lang="en-US"/>
        </a:p>
      </dgm:t>
    </dgm:pt>
    <dgm:pt modelId="{86C23608-45A4-4405-8D19-1F14C590A6F6}">
      <dgm:prSet phldrT="[Text]"/>
      <dgm:spPr/>
      <dgm:t>
        <a:bodyPr/>
        <a:lstStyle/>
        <a:p>
          <a:r>
            <a:rPr lang="en-US"/>
            <a:t>Rate Structure</a:t>
          </a:r>
        </a:p>
      </dgm:t>
    </dgm:pt>
    <dgm:pt modelId="{3D543366-C034-4397-9F99-025EA6E80180}" type="parTrans" cxnId="{28D007D6-1FF7-4B9D-A946-13C47CF8E01B}">
      <dgm:prSet/>
      <dgm:spPr/>
      <dgm:t>
        <a:bodyPr/>
        <a:lstStyle/>
        <a:p>
          <a:endParaRPr lang="en-US"/>
        </a:p>
      </dgm:t>
    </dgm:pt>
    <dgm:pt modelId="{4CAD33DE-617D-48E0-AC04-3D5E2E240478}" type="sibTrans" cxnId="{28D007D6-1FF7-4B9D-A946-13C47CF8E01B}">
      <dgm:prSet/>
      <dgm:spPr/>
      <dgm:t>
        <a:bodyPr/>
        <a:lstStyle/>
        <a:p>
          <a:endParaRPr lang="en-US"/>
        </a:p>
      </dgm:t>
    </dgm:pt>
    <dgm:pt modelId="{A1D65547-96E0-46B1-903D-6D7EB3C88FE0}">
      <dgm:prSet phldrT="[Text]" phldr="1"/>
      <dgm:spPr/>
      <dgm:t>
        <a:bodyPr/>
        <a:lstStyle/>
        <a:p>
          <a:endParaRPr lang="en-US"/>
        </a:p>
      </dgm:t>
    </dgm:pt>
    <dgm:pt modelId="{9D10054C-D159-481D-9CF8-1309B46EECFE}" type="parTrans" cxnId="{DB54D88E-09C1-4B5E-AE2A-E8C00DCFA425}">
      <dgm:prSet/>
      <dgm:spPr/>
      <dgm:t>
        <a:bodyPr/>
        <a:lstStyle/>
        <a:p>
          <a:endParaRPr lang="en-US"/>
        </a:p>
      </dgm:t>
    </dgm:pt>
    <dgm:pt modelId="{2D104D86-814A-4755-9024-86C385C77F34}" type="sibTrans" cxnId="{DB54D88E-09C1-4B5E-AE2A-E8C00DCFA425}">
      <dgm:prSet/>
      <dgm:spPr/>
      <dgm:t>
        <a:bodyPr/>
        <a:lstStyle/>
        <a:p>
          <a:endParaRPr lang="en-US"/>
        </a:p>
      </dgm:t>
    </dgm:pt>
    <dgm:pt modelId="{9A250420-038B-484B-ABBA-A3B776607384}">
      <dgm:prSet phldrT="[Text]"/>
      <dgm:spPr/>
      <dgm:t>
        <a:bodyPr/>
        <a:lstStyle/>
        <a:p>
          <a:r>
            <a:rPr lang="en-US"/>
            <a:t>Service Depends on Resources</a:t>
          </a:r>
        </a:p>
      </dgm:t>
    </dgm:pt>
    <dgm:pt modelId="{2BB24E31-9457-452F-ABBA-BF2DAE611379}" type="parTrans" cxnId="{7793985D-CAAA-448B-938C-D7FC345E2BD8}">
      <dgm:prSet/>
      <dgm:spPr/>
      <dgm:t>
        <a:bodyPr/>
        <a:lstStyle/>
        <a:p>
          <a:endParaRPr lang="en-US"/>
        </a:p>
      </dgm:t>
    </dgm:pt>
    <dgm:pt modelId="{7375F2F7-919E-4202-8FA5-CE3EAD89CCD7}" type="sibTrans" cxnId="{7793985D-CAAA-448B-938C-D7FC345E2BD8}">
      <dgm:prSet/>
      <dgm:spPr/>
      <dgm:t>
        <a:bodyPr/>
        <a:lstStyle/>
        <a:p>
          <a:endParaRPr lang="en-US"/>
        </a:p>
      </dgm:t>
    </dgm:pt>
    <dgm:pt modelId="{52F361D5-0CAD-474E-9C45-309B17581E6C}">
      <dgm:prSet phldrT="[Text]" phldr="1"/>
      <dgm:spPr/>
      <dgm:t>
        <a:bodyPr/>
        <a:lstStyle/>
        <a:p>
          <a:endParaRPr lang="en-US"/>
        </a:p>
      </dgm:t>
    </dgm:pt>
    <dgm:pt modelId="{3074B204-53A2-47C1-8DA8-7D389AE09349}" type="parTrans" cxnId="{3DDFCD57-B0DD-4A45-8BC5-39A231B13FFE}">
      <dgm:prSet/>
      <dgm:spPr/>
      <dgm:t>
        <a:bodyPr/>
        <a:lstStyle/>
        <a:p>
          <a:endParaRPr lang="en-US"/>
        </a:p>
      </dgm:t>
    </dgm:pt>
    <dgm:pt modelId="{A7A5D6B0-E18E-4894-8182-69B129C3BC68}" type="sibTrans" cxnId="{3DDFCD57-B0DD-4A45-8BC5-39A231B13FFE}">
      <dgm:prSet/>
      <dgm:spPr/>
      <dgm:t>
        <a:bodyPr/>
        <a:lstStyle/>
        <a:p>
          <a:endParaRPr lang="en-US"/>
        </a:p>
      </dgm:t>
    </dgm:pt>
    <dgm:pt modelId="{1D6C20A5-64BF-4797-8213-247444406137}" type="pres">
      <dgm:prSet presAssocID="{CF8240BB-9161-4C6D-927B-E137A2FBB55C}" presName="rootnode" presStyleCnt="0">
        <dgm:presLayoutVars>
          <dgm:chMax/>
          <dgm:chPref/>
          <dgm:dir/>
          <dgm:animLvl val="lvl"/>
        </dgm:presLayoutVars>
      </dgm:prSet>
      <dgm:spPr/>
    </dgm:pt>
    <dgm:pt modelId="{9BE7428A-5E6F-43ED-A142-B39678FEA3C9}" type="pres">
      <dgm:prSet presAssocID="{61DBE35B-DC85-41FA-83AE-E8921A59ADAB}" presName="composite" presStyleCnt="0"/>
      <dgm:spPr/>
    </dgm:pt>
    <dgm:pt modelId="{9B68CA6E-538C-4BE5-A7D6-01C629011A8E}" type="pres">
      <dgm:prSet presAssocID="{61DBE35B-DC85-41FA-83AE-E8921A59ADAB}" presName="bentUpArrow1" presStyleLbl="alignImgPlace1" presStyleIdx="0" presStyleCnt="2"/>
      <dgm:spPr/>
    </dgm:pt>
    <dgm:pt modelId="{BCA18365-6338-4A88-B077-C6D37AFC63B4}" type="pres">
      <dgm:prSet presAssocID="{61DBE35B-DC85-41FA-83AE-E8921A59ADAB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06C44F64-3587-4FB3-8D4D-803C0E9A5E62}" type="pres">
      <dgm:prSet presAssocID="{61DBE35B-DC85-41FA-83AE-E8921A59ADAB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96A7FD6C-8060-49BD-B49B-15428F40DB95}" type="pres">
      <dgm:prSet presAssocID="{3FF99BF3-D03A-4D2B-BA1D-0CA70954A5A8}" presName="sibTrans" presStyleCnt="0"/>
      <dgm:spPr/>
    </dgm:pt>
    <dgm:pt modelId="{717EAED9-4F80-491E-A787-70140A8FFE1C}" type="pres">
      <dgm:prSet presAssocID="{86C23608-45A4-4405-8D19-1F14C590A6F6}" presName="composite" presStyleCnt="0"/>
      <dgm:spPr/>
    </dgm:pt>
    <dgm:pt modelId="{ED002F7C-F882-48A4-8C1F-CA5B8E973750}" type="pres">
      <dgm:prSet presAssocID="{86C23608-45A4-4405-8D19-1F14C590A6F6}" presName="bentUpArrow1" presStyleLbl="alignImgPlace1" presStyleIdx="1" presStyleCnt="2"/>
      <dgm:spPr/>
    </dgm:pt>
    <dgm:pt modelId="{A4436B0E-85C4-496F-858A-DEC01B455295}" type="pres">
      <dgm:prSet presAssocID="{86C23608-45A4-4405-8D19-1F14C590A6F6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2BF98007-09B4-4FBA-A1F1-40CC392DB0FD}" type="pres">
      <dgm:prSet presAssocID="{86C23608-45A4-4405-8D19-1F14C590A6F6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9895A106-CE5D-4F7F-97BD-9519F9A9B263}" type="pres">
      <dgm:prSet presAssocID="{4CAD33DE-617D-48E0-AC04-3D5E2E240478}" presName="sibTrans" presStyleCnt="0"/>
      <dgm:spPr/>
    </dgm:pt>
    <dgm:pt modelId="{B9F52D8C-2FA3-4257-A595-06C6E3E05633}" type="pres">
      <dgm:prSet presAssocID="{9A250420-038B-484B-ABBA-A3B776607384}" presName="composite" presStyleCnt="0"/>
      <dgm:spPr/>
    </dgm:pt>
    <dgm:pt modelId="{C911D480-5319-4A3B-B25D-259EBD96306D}" type="pres">
      <dgm:prSet presAssocID="{9A250420-038B-484B-ABBA-A3B776607384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</dgm:pt>
    <dgm:pt modelId="{29812F91-1CA9-4CBB-A032-733298CCD00B}" type="pres">
      <dgm:prSet presAssocID="{9A250420-038B-484B-ABBA-A3B776607384}" presName="Final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AE19F402-06E7-4F1E-A5DC-4F3D524959CD}" type="presOf" srcId="{CF8240BB-9161-4C6D-927B-E137A2FBB55C}" destId="{1D6C20A5-64BF-4797-8213-247444406137}" srcOrd="0" destOrd="0" presId="urn:microsoft.com/office/officeart/2005/8/layout/StepDownProcess"/>
    <dgm:cxn modelId="{0431C20C-6FEB-4685-9C9A-103E6285E1DA}" type="presOf" srcId="{52F361D5-0CAD-474E-9C45-309B17581E6C}" destId="{29812F91-1CA9-4CBB-A032-733298CCD00B}" srcOrd="0" destOrd="0" presId="urn:microsoft.com/office/officeart/2005/8/layout/StepDownProcess"/>
    <dgm:cxn modelId="{7793985D-CAAA-448B-938C-D7FC345E2BD8}" srcId="{CF8240BB-9161-4C6D-927B-E137A2FBB55C}" destId="{9A250420-038B-484B-ABBA-A3B776607384}" srcOrd="2" destOrd="0" parTransId="{2BB24E31-9457-452F-ABBA-BF2DAE611379}" sibTransId="{7375F2F7-919E-4202-8FA5-CE3EAD89CCD7}"/>
    <dgm:cxn modelId="{6C321948-17CE-46F2-913F-1C4AE2FFA6F2}" type="presOf" srcId="{93C1E382-D0B4-4A8E-8D28-D585837DAFB8}" destId="{06C44F64-3587-4FB3-8D4D-803C0E9A5E62}" srcOrd="0" destOrd="0" presId="urn:microsoft.com/office/officeart/2005/8/layout/StepDownProcess"/>
    <dgm:cxn modelId="{3DDFCD57-B0DD-4A45-8BC5-39A231B13FFE}" srcId="{9A250420-038B-484B-ABBA-A3B776607384}" destId="{52F361D5-0CAD-474E-9C45-309B17581E6C}" srcOrd="0" destOrd="0" parTransId="{3074B204-53A2-47C1-8DA8-7D389AE09349}" sibTransId="{A7A5D6B0-E18E-4894-8182-69B129C3BC68}"/>
    <dgm:cxn modelId="{0571E259-9B7C-46BA-9185-A11AB626C502}" srcId="{61DBE35B-DC85-41FA-83AE-E8921A59ADAB}" destId="{93C1E382-D0B4-4A8E-8D28-D585837DAFB8}" srcOrd="0" destOrd="0" parTransId="{CB34A838-96D2-41BA-B5BD-F25F1CF36986}" sibTransId="{D0422015-A974-411B-9F49-FC59A958D28A}"/>
    <dgm:cxn modelId="{25705A7F-4EA0-416A-95B7-7852809C4D1D}" type="presOf" srcId="{9A250420-038B-484B-ABBA-A3B776607384}" destId="{C911D480-5319-4A3B-B25D-259EBD96306D}" srcOrd="0" destOrd="0" presId="urn:microsoft.com/office/officeart/2005/8/layout/StepDownProcess"/>
    <dgm:cxn modelId="{DB54D88E-09C1-4B5E-AE2A-E8C00DCFA425}" srcId="{86C23608-45A4-4405-8D19-1F14C590A6F6}" destId="{A1D65547-96E0-46B1-903D-6D7EB3C88FE0}" srcOrd="0" destOrd="0" parTransId="{9D10054C-D159-481D-9CF8-1309B46EECFE}" sibTransId="{2D104D86-814A-4755-9024-86C385C77F34}"/>
    <dgm:cxn modelId="{D1B3C29B-AC26-49FF-A357-0644453FDAEC}" type="presOf" srcId="{86C23608-45A4-4405-8D19-1F14C590A6F6}" destId="{A4436B0E-85C4-496F-858A-DEC01B455295}" srcOrd="0" destOrd="0" presId="urn:microsoft.com/office/officeart/2005/8/layout/StepDownProcess"/>
    <dgm:cxn modelId="{75C8149F-8CB7-42FD-9FEF-BED307F3160F}" type="presOf" srcId="{61DBE35B-DC85-41FA-83AE-E8921A59ADAB}" destId="{BCA18365-6338-4A88-B077-C6D37AFC63B4}" srcOrd="0" destOrd="0" presId="urn:microsoft.com/office/officeart/2005/8/layout/StepDownProcess"/>
    <dgm:cxn modelId="{F56A71A7-ACBD-40AC-A756-4E1D72EE8B85}" srcId="{CF8240BB-9161-4C6D-927B-E137A2FBB55C}" destId="{61DBE35B-DC85-41FA-83AE-E8921A59ADAB}" srcOrd="0" destOrd="0" parTransId="{F8ACF91E-F51B-4788-B57E-29B66F419EC0}" sibTransId="{3FF99BF3-D03A-4D2B-BA1D-0CA70954A5A8}"/>
    <dgm:cxn modelId="{697B3CB2-49EE-49A3-BCD8-E694DB46BA8E}" type="presOf" srcId="{A1D65547-96E0-46B1-903D-6D7EB3C88FE0}" destId="{2BF98007-09B4-4FBA-A1F1-40CC392DB0FD}" srcOrd="0" destOrd="0" presId="urn:microsoft.com/office/officeart/2005/8/layout/StepDownProcess"/>
    <dgm:cxn modelId="{28D007D6-1FF7-4B9D-A946-13C47CF8E01B}" srcId="{CF8240BB-9161-4C6D-927B-E137A2FBB55C}" destId="{86C23608-45A4-4405-8D19-1F14C590A6F6}" srcOrd="1" destOrd="0" parTransId="{3D543366-C034-4397-9F99-025EA6E80180}" sibTransId="{4CAD33DE-617D-48E0-AC04-3D5E2E240478}"/>
    <dgm:cxn modelId="{8F971805-E8F9-4224-83AE-E23F246A78F6}" type="presParOf" srcId="{1D6C20A5-64BF-4797-8213-247444406137}" destId="{9BE7428A-5E6F-43ED-A142-B39678FEA3C9}" srcOrd="0" destOrd="0" presId="urn:microsoft.com/office/officeart/2005/8/layout/StepDownProcess"/>
    <dgm:cxn modelId="{616D6996-2AF4-43EF-9319-6DC254B4BFE5}" type="presParOf" srcId="{9BE7428A-5E6F-43ED-A142-B39678FEA3C9}" destId="{9B68CA6E-538C-4BE5-A7D6-01C629011A8E}" srcOrd="0" destOrd="0" presId="urn:microsoft.com/office/officeart/2005/8/layout/StepDownProcess"/>
    <dgm:cxn modelId="{10F0B593-8B81-4446-B920-4CD7001BE09B}" type="presParOf" srcId="{9BE7428A-5E6F-43ED-A142-B39678FEA3C9}" destId="{BCA18365-6338-4A88-B077-C6D37AFC63B4}" srcOrd="1" destOrd="0" presId="urn:microsoft.com/office/officeart/2005/8/layout/StepDownProcess"/>
    <dgm:cxn modelId="{CB717343-68AB-43D9-92A0-895723B0A024}" type="presParOf" srcId="{9BE7428A-5E6F-43ED-A142-B39678FEA3C9}" destId="{06C44F64-3587-4FB3-8D4D-803C0E9A5E62}" srcOrd="2" destOrd="0" presId="urn:microsoft.com/office/officeart/2005/8/layout/StepDownProcess"/>
    <dgm:cxn modelId="{89A993B3-2258-4C11-9E9A-3C0EA61C1784}" type="presParOf" srcId="{1D6C20A5-64BF-4797-8213-247444406137}" destId="{96A7FD6C-8060-49BD-B49B-15428F40DB95}" srcOrd="1" destOrd="0" presId="urn:microsoft.com/office/officeart/2005/8/layout/StepDownProcess"/>
    <dgm:cxn modelId="{97B003BB-C4BF-41AD-B585-C986D8600C00}" type="presParOf" srcId="{1D6C20A5-64BF-4797-8213-247444406137}" destId="{717EAED9-4F80-491E-A787-70140A8FFE1C}" srcOrd="2" destOrd="0" presId="urn:microsoft.com/office/officeart/2005/8/layout/StepDownProcess"/>
    <dgm:cxn modelId="{F51AC934-2FCF-4978-96C7-16F764FBD85D}" type="presParOf" srcId="{717EAED9-4F80-491E-A787-70140A8FFE1C}" destId="{ED002F7C-F882-48A4-8C1F-CA5B8E973750}" srcOrd="0" destOrd="0" presId="urn:microsoft.com/office/officeart/2005/8/layout/StepDownProcess"/>
    <dgm:cxn modelId="{C955467C-51D6-4C2E-9240-D67A51537F96}" type="presParOf" srcId="{717EAED9-4F80-491E-A787-70140A8FFE1C}" destId="{A4436B0E-85C4-496F-858A-DEC01B455295}" srcOrd="1" destOrd="0" presId="urn:microsoft.com/office/officeart/2005/8/layout/StepDownProcess"/>
    <dgm:cxn modelId="{96753175-16BC-4EB8-B8C1-08F7C85CE1E1}" type="presParOf" srcId="{717EAED9-4F80-491E-A787-70140A8FFE1C}" destId="{2BF98007-09B4-4FBA-A1F1-40CC392DB0FD}" srcOrd="2" destOrd="0" presId="urn:microsoft.com/office/officeart/2005/8/layout/StepDownProcess"/>
    <dgm:cxn modelId="{E0E0DC15-5AB4-4051-9324-095BA098CF87}" type="presParOf" srcId="{1D6C20A5-64BF-4797-8213-247444406137}" destId="{9895A106-CE5D-4F7F-97BD-9519F9A9B263}" srcOrd="3" destOrd="0" presId="urn:microsoft.com/office/officeart/2005/8/layout/StepDownProcess"/>
    <dgm:cxn modelId="{8B12D00E-225E-4B50-86F4-86A1FBB16494}" type="presParOf" srcId="{1D6C20A5-64BF-4797-8213-247444406137}" destId="{B9F52D8C-2FA3-4257-A595-06C6E3E05633}" srcOrd="4" destOrd="0" presId="urn:microsoft.com/office/officeart/2005/8/layout/StepDownProcess"/>
    <dgm:cxn modelId="{7701B175-7AA0-4125-8088-E8AB68C329C3}" type="presParOf" srcId="{B9F52D8C-2FA3-4257-A595-06C6E3E05633}" destId="{C911D480-5319-4A3B-B25D-259EBD96306D}" srcOrd="0" destOrd="0" presId="urn:microsoft.com/office/officeart/2005/8/layout/StepDownProcess"/>
    <dgm:cxn modelId="{89B2BC48-7130-405A-8B7E-483F8FE2D926}" type="presParOf" srcId="{B9F52D8C-2FA3-4257-A595-06C6E3E05633}" destId="{29812F91-1CA9-4CBB-A032-733298CCD00B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2553667-5A03-4F92-BA18-6F57A1EF8BD2}" type="doc">
      <dgm:prSet loTypeId="urn:microsoft.com/office/officeart/2005/8/layout/rings+Icon" loCatId="relationship" qsTypeId="urn:microsoft.com/office/officeart/2005/8/quickstyle/simple1" qsCatId="simple" csTypeId="urn:microsoft.com/office/officeart/2005/8/colors/accent1_2" csCatId="accent1" phldr="1"/>
      <dgm:spPr/>
    </dgm:pt>
    <dgm:pt modelId="{14CC8775-24B6-4A45-BC21-32B3E276483E}">
      <dgm:prSet phldrT="[Text]"/>
      <dgm:spPr/>
      <dgm:t>
        <a:bodyPr/>
        <a:lstStyle/>
        <a:p>
          <a:r>
            <a:rPr lang="en-US" i="1"/>
            <a:t>Grant/Loan </a:t>
          </a:r>
        </a:p>
        <a:p>
          <a:r>
            <a:rPr lang="en-US"/>
            <a:t>Objectives &amp; Requirements</a:t>
          </a:r>
        </a:p>
      </dgm:t>
    </dgm:pt>
    <dgm:pt modelId="{53F8DB8E-B6D0-4C1B-B5F2-8B90D6181169}" type="parTrans" cxnId="{8D6F099B-779E-4E73-B63F-C6416F23496F}">
      <dgm:prSet/>
      <dgm:spPr/>
      <dgm:t>
        <a:bodyPr/>
        <a:lstStyle/>
        <a:p>
          <a:endParaRPr lang="en-US"/>
        </a:p>
      </dgm:t>
    </dgm:pt>
    <dgm:pt modelId="{18D3B64D-4C69-428A-804B-DFAE82C9B992}" type="sibTrans" cxnId="{8D6F099B-779E-4E73-B63F-C6416F23496F}">
      <dgm:prSet/>
      <dgm:spPr/>
      <dgm:t>
        <a:bodyPr/>
        <a:lstStyle/>
        <a:p>
          <a:endParaRPr lang="en-US"/>
        </a:p>
      </dgm:t>
    </dgm:pt>
    <dgm:pt modelId="{1BA7495B-23D9-4662-A48D-214854F04EF0}">
      <dgm:prSet phldrT="[Text]"/>
      <dgm:spPr/>
      <dgm:t>
        <a:bodyPr/>
        <a:lstStyle/>
        <a:p>
          <a:r>
            <a:rPr lang="en-US" i="1"/>
            <a:t>Fort Worth </a:t>
          </a:r>
        </a:p>
        <a:p>
          <a:r>
            <a:rPr lang="en-US"/>
            <a:t>Objectives &amp; Needs</a:t>
          </a:r>
        </a:p>
      </dgm:t>
    </dgm:pt>
    <dgm:pt modelId="{B285A90D-57C4-4F33-A1DD-346D1A77E0C7}" type="parTrans" cxnId="{574420E9-8041-4660-ACCE-5E00730FFA12}">
      <dgm:prSet/>
      <dgm:spPr/>
      <dgm:t>
        <a:bodyPr/>
        <a:lstStyle/>
        <a:p>
          <a:endParaRPr lang="en-US"/>
        </a:p>
      </dgm:t>
    </dgm:pt>
    <dgm:pt modelId="{CF8FE25D-877E-47C7-B03A-4E3F53E78787}" type="sibTrans" cxnId="{574420E9-8041-4660-ACCE-5E00730FFA12}">
      <dgm:prSet/>
      <dgm:spPr/>
      <dgm:t>
        <a:bodyPr/>
        <a:lstStyle/>
        <a:p>
          <a:endParaRPr lang="en-US"/>
        </a:p>
      </dgm:t>
    </dgm:pt>
    <dgm:pt modelId="{20BEEC60-6D92-4A0B-96BD-3EA163275376}" type="pres">
      <dgm:prSet presAssocID="{D2553667-5A03-4F92-BA18-6F57A1EF8BD2}" presName="Name0" presStyleCnt="0">
        <dgm:presLayoutVars>
          <dgm:chMax val="7"/>
          <dgm:dir/>
          <dgm:resizeHandles val="exact"/>
        </dgm:presLayoutVars>
      </dgm:prSet>
      <dgm:spPr/>
    </dgm:pt>
    <dgm:pt modelId="{4E1A715C-57B2-4351-9989-908F1D0AB9E0}" type="pres">
      <dgm:prSet presAssocID="{D2553667-5A03-4F92-BA18-6F57A1EF8BD2}" presName="ellipse1" presStyleLbl="vennNode1" presStyleIdx="0" presStyleCnt="2">
        <dgm:presLayoutVars>
          <dgm:bulletEnabled val="1"/>
        </dgm:presLayoutVars>
      </dgm:prSet>
      <dgm:spPr/>
    </dgm:pt>
    <dgm:pt modelId="{8460F735-8548-4EE5-8BD2-D81A46969638}" type="pres">
      <dgm:prSet presAssocID="{D2553667-5A03-4F92-BA18-6F57A1EF8BD2}" presName="ellipse2" presStyleLbl="vennNode1" presStyleIdx="1" presStyleCnt="2">
        <dgm:presLayoutVars>
          <dgm:bulletEnabled val="1"/>
        </dgm:presLayoutVars>
      </dgm:prSet>
      <dgm:spPr/>
    </dgm:pt>
  </dgm:ptLst>
  <dgm:cxnLst>
    <dgm:cxn modelId="{B4905C29-DDD3-4889-BDAB-740D6A161343}" type="presOf" srcId="{D2553667-5A03-4F92-BA18-6F57A1EF8BD2}" destId="{20BEEC60-6D92-4A0B-96BD-3EA163275376}" srcOrd="0" destOrd="0" presId="urn:microsoft.com/office/officeart/2005/8/layout/rings+Icon"/>
    <dgm:cxn modelId="{2B5EC23B-DE18-4676-A75A-A88495D6A730}" type="presOf" srcId="{14CC8775-24B6-4A45-BC21-32B3E276483E}" destId="{4E1A715C-57B2-4351-9989-908F1D0AB9E0}" srcOrd="0" destOrd="0" presId="urn:microsoft.com/office/officeart/2005/8/layout/rings+Icon"/>
    <dgm:cxn modelId="{8D6F099B-779E-4E73-B63F-C6416F23496F}" srcId="{D2553667-5A03-4F92-BA18-6F57A1EF8BD2}" destId="{14CC8775-24B6-4A45-BC21-32B3E276483E}" srcOrd="0" destOrd="0" parTransId="{53F8DB8E-B6D0-4C1B-B5F2-8B90D6181169}" sibTransId="{18D3B64D-4C69-428A-804B-DFAE82C9B992}"/>
    <dgm:cxn modelId="{F52AED9B-7BAE-4283-8873-E8C8370F1DBF}" type="presOf" srcId="{1BA7495B-23D9-4662-A48D-214854F04EF0}" destId="{8460F735-8548-4EE5-8BD2-D81A46969638}" srcOrd="0" destOrd="0" presId="urn:microsoft.com/office/officeart/2005/8/layout/rings+Icon"/>
    <dgm:cxn modelId="{574420E9-8041-4660-ACCE-5E00730FFA12}" srcId="{D2553667-5A03-4F92-BA18-6F57A1EF8BD2}" destId="{1BA7495B-23D9-4662-A48D-214854F04EF0}" srcOrd="1" destOrd="0" parTransId="{B285A90D-57C4-4F33-A1DD-346D1A77E0C7}" sibTransId="{CF8FE25D-877E-47C7-B03A-4E3F53E78787}"/>
    <dgm:cxn modelId="{1C8DFADD-CB5B-40EF-88F8-21D32400453C}" type="presParOf" srcId="{20BEEC60-6D92-4A0B-96BD-3EA163275376}" destId="{4E1A715C-57B2-4351-9989-908F1D0AB9E0}" srcOrd="0" destOrd="0" presId="urn:microsoft.com/office/officeart/2005/8/layout/rings+Icon"/>
    <dgm:cxn modelId="{3F09C1EC-EDBA-444A-A389-67F8912A3C61}" type="presParOf" srcId="{20BEEC60-6D92-4A0B-96BD-3EA163275376}" destId="{8460F735-8548-4EE5-8BD2-D81A46969638}" srcOrd="1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68CA6E-538C-4BE5-A7D6-01C629011A8E}">
      <dsp:nvSpPr>
        <dsp:cNvPr id="0" name=""/>
        <dsp:cNvSpPr/>
      </dsp:nvSpPr>
      <dsp:spPr>
        <a:xfrm rot="5400000">
          <a:off x="289812" y="1001384"/>
          <a:ext cx="885637" cy="100826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A18365-6338-4A88-B077-C6D37AFC63B4}">
      <dsp:nvSpPr>
        <dsp:cNvPr id="0" name=""/>
        <dsp:cNvSpPr/>
      </dsp:nvSpPr>
      <dsp:spPr>
        <a:xfrm>
          <a:off x="55172" y="19636"/>
          <a:ext cx="1490892" cy="1043576"/>
        </a:xfrm>
        <a:prstGeom prst="roundRect">
          <a:avLst>
            <a:gd name="adj" fmla="val 166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Heavily Regulated Standards</a:t>
          </a:r>
        </a:p>
      </dsp:txBody>
      <dsp:txXfrm>
        <a:off x="106124" y="70588"/>
        <a:ext cx="1388988" cy="941672"/>
      </dsp:txXfrm>
    </dsp:sp>
    <dsp:sp modelId="{06C44F64-3587-4FB3-8D4D-803C0E9A5E62}">
      <dsp:nvSpPr>
        <dsp:cNvPr id="0" name=""/>
        <dsp:cNvSpPr/>
      </dsp:nvSpPr>
      <dsp:spPr>
        <a:xfrm>
          <a:off x="1546065" y="119165"/>
          <a:ext cx="1084333" cy="843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/>
        </a:p>
      </dsp:txBody>
      <dsp:txXfrm>
        <a:off x="1546065" y="119165"/>
        <a:ext cx="1084333" cy="843464"/>
      </dsp:txXfrm>
    </dsp:sp>
    <dsp:sp modelId="{ED002F7C-F882-48A4-8C1F-CA5B8E973750}">
      <dsp:nvSpPr>
        <dsp:cNvPr id="0" name=""/>
        <dsp:cNvSpPr/>
      </dsp:nvSpPr>
      <dsp:spPr>
        <a:xfrm rot="5400000">
          <a:off x="1525921" y="2173665"/>
          <a:ext cx="885637" cy="100826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436B0E-85C4-496F-858A-DEC01B455295}">
      <dsp:nvSpPr>
        <dsp:cNvPr id="0" name=""/>
        <dsp:cNvSpPr/>
      </dsp:nvSpPr>
      <dsp:spPr>
        <a:xfrm>
          <a:off x="1291280" y="1191917"/>
          <a:ext cx="1490892" cy="1043576"/>
        </a:xfrm>
        <a:prstGeom prst="roundRect">
          <a:avLst>
            <a:gd name="adj" fmla="val 166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Cost to Deliver</a:t>
          </a:r>
        </a:p>
      </dsp:txBody>
      <dsp:txXfrm>
        <a:off x="1342232" y="1242869"/>
        <a:ext cx="1388988" cy="941672"/>
      </dsp:txXfrm>
    </dsp:sp>
    <dsp:sp modelId="{2BF98007-09B4-4FBA-A1F1-40CC392DB0FD}">
      <dsp:nvSpPr>
        <dsp:cNvPr id="0" name=""/>
        <dsp:cNvSpPr/>
      </dsp:nvSpPr>
      <dsp:spPr>
        <a:xfrm>
          <a:off x="2782173" y="1291446"/>
          <a:ext cx="1084333" cy="843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/>
        </a:p>
      </dsp:txBody>
      <dsp:txXfrm>
        <a:off x="2782173" y="1291446"/>
        <a:ext cx="1084333" cy="843464"/>
      </dsp:txXfrm>
    </dsp:sp>
    <dsp:sp modelId="{C911D480-5319-4A3B-B25D-259EBD96306D}">
      <dsp:nvSpPr>
        <dsp:cNvPr id="0" name=""/>
        <dsp:cNvSpPr/>
      </dsp:nvSpPr>
      <dsp:spPr>
        <a:xfrm>
          <a:off x="2527389" y="2364198"/>
          <a:ext cx="1490892" cy="1043576"/>
        </a:xfrm>
        <a:prstGeom prst="roundRect">
          <a:avLst>
            <a:gd name="adj" fmla="val 166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Rate Structure</a:t>
          </a:r>
        </a:p>
      </dsp:txBody>
      <dsp:txXfrm>
        <a:off x="2578341" y="2415150"/>
        <a:ext cx="1388988" cy="941672"/>
      </dsp:txXfrm>
    </dsp:sp>
    <dsp:sp modelId="{29812F91-1CA9-4CBB-A032-733298CCD00B}">
      <dsp:nvSpPr>
        <dsp:cNvPr id="0" name=""/>
        <dsp:cNvSpPr/>
      </dsp:nvSpPr>
      <dsp:spPr>
        <a:xfrm>
          <a:off x="4018282" y="2463727"/>
          <a:ext cx="1084333" cy="843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100" kern="1200"/>
        </a:p>
      </dsp:txBody>
      <dsp:txXfrm>
        <a:off x="4018282" y="2463727"/>
        <a:ext cx="1084333" cy="8434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68CA6E-538C-4BE5-A7D6-01C629011A8E}">
      <dsp:nvSpPr>
        <dsp:cNvPr id="0" name=""/>
        <dsp:cNvSpPr/>
      </dsp:nvSpPr>
      <dsp:spPr>
        <a:xfrm rot="5400000">
          <a:off x="296150" y="1004167"/>
          <a:ext cx="888099" cy="101106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A18365-6338-4A88-B077-C6D37AFC63B4}">
      <dsp:nvSpPr>
        <dsp:cNvPr id="0" name=""/>
        <dsp:cNvSpPr/>
      </dsp:nvSpPr>
      <dsp:spPr>
        <a:xfrm>
          <a:off x="60858" y="19691"/>
          <a:ext cx="1495036" cy="1046476"/>
        </a:xfrm>
        <a:prstGeom prst="roundRect">
          <a:avLst>
            <a:gd name="adj" fmla="val 166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Minimal Regulatory Standards</a:t>
          </a:r>
        </a:p>
      </dsp:txBody>
      <dsp:txXfrm>
        <a:off x="111952" y="70785"/>
        <a:ext cx="1392848" cy="944288"/>
      </dsp:txXfrm>
    </dsp:sp>
    <dsp:sp modelId="{06C44F64-3587-4FB3-8D4D-803C0E9A5E62}">
      <dsp:nvSpPr>
        <dsp:cNvPr id="0" name=""/>
        <dsp:cNvSpPr/>
      </dsp:nvSpPr>
      <dsp:spPr>
        <a:xfrm>
          <a:off x="1555894" y="119496"/>
          <a:ext cx="1087346" cy="8458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/>
        </a:p>
      </dsp:txBody>
      <dsp:txXfrm>
        <a:off x="1555894" y="119496"/>
        <a:ext cx="1087346" cy="845808"/>
      </dsp:txXfrm>
    </dsp:sp>
    <dsp:sp modelId="{ED002F7C-F882-48A4-8C1F-CA5B8E973750}">
      <dsp:nvSpPr>
        <dsp:cNvPr id="0" name=""/>
        <dsp:cNvSpPr/>
      </dsp:nvSpPr>
      <dsp:spPr>
        <a:xfrm rot="5400000">
          <a:off x="1535694" y="2179705"/>
          <a:ext cx="888099" cy="101106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436B0E-85C4-496F-858A-DEC01B455295}">
      <dsp:nvSpPr>
        <dsp:cNvPr id="0" name=""/>
        <dsp:cNvSpPr/>
      </dsp:nvSpPr>
      <dsp:spPr>
        <a:xfrm>
          <a:off x="1300401" y="1195230"/>
          <a:ext cx="1495036" cy="1046476"/>
        </a:xfrm>
        <a:prstGeom prst="roundRect">
          <a:avLst>
            <a:gd name="adj" fmla="val 166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Rate Structure</a:t>
          </a:r>
        </a:p>
      </dsp:txBody>
      <dsp:txXfrm>
        <a:off x="1351495" y="1246324"/>
        <a:ext cx="1392848" cy="944288"/>
      </dsp:txXfrm>
    </dsp:sp>
    <dsp:sp modelId="{2BF98007-09B4-4FBA-A1F1-40CC392DB0FD}">
      <dsp:nvSpPr>
        <dsp:cNvPr id="0" name=""/>
        <dsp:cNvSpPr/>
      </dsp:nvSpPr>
      <dsp:spPr>
        <a:xfrm>
          <a:off x="2795438" y="1295035"/>
          <a:ext cx="1087346" cy="8458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/>
        </a:p>
      </dsp:txBody>
      <dsp:txXfrm>
        <a:off x="2795438" y="1295035"/>
        <a:ext cx="1087346" cy="845808"/>
      </dsp:txXfrm>
    </dsp:sp>
    <dsp:sp modelId="{C911D480-5319-4A3B-B25D-259EBD96306D}">
      <dsp:nvSpPr>
        <dsp:cNvPr id="0" name=""/>
        <dsp:cNvSpPr/>
      </dsp:nvSpPr>
      <dsp:spPr>
        <a:xfrm>
          <a:off x="2539945" y="2370768"/>
          <a:ext cx="1495036" cy="1046476"/>
        </a:xfrm>
        <a:prstGeom prst="roundRect">
          <a:avLst>
            <a:gd name="adj" fmla="val 166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Service Depends on Resources</a:t>
          </a:r>
        </a:p>
      </dsp:txBody>
      <dsp:txXfrm>
        <a:off x="2591039" y="2421862"/>
        <a:ext cx="1392848" cy="944288"/>
      </dsp:txXfrm>
    </dsp:sp>
    <dsp:sp modelId="{29812F91-1CA9-4CBB-A032-733298CCD00B}">
      <dsp:nvSpPr>
        <dsp:cNvPr id="0" name=""/>
        <dsp:cNvSpPr/>
      </dsp:nvSpPr>
      <dsp:spPr>
        <a:xfrm>
          <a:off x="4034982" y="2470574"/>
          <a:ext cx="1087346" cy="8458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100" kern="1200"/>
        </a:p>
      </dsp:txBody>
      <dsp:txXfrm>
        <a:off x="4034982" y="2470574"/>
        <a:ext cx="1087346" cy="8458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1A715C-57B2-4351-9989-908F1D0AB9E0}">
      <dsp:nvSpPr>
        <dsp:cNvPr id="0" name=""/>
        <dsp:cNvSpPr/>
      </dsp:nvSpPr>
      <dsp:spPr>
        <a:xfrm>
          <a:off x="1816761" y="0"/>
          <a:ext cx="3497303" cy="349754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i="1" kern="1200"/>
            <a:t>Grant/Loan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Objectives &amp; Requirements</a:t>
          </a:r>
        </a:p>
      </dsp:txBody>
      <dsp:txXfrm>
        <a:off x="2328929" y="512204"/>
        <a:ext cx="2472967" cy="2473141"/>
      </dsp:txXfrm>
    </dsp:sp>
    <dsp:sp modelId="{8460F735-8548-4EE5-8BD2-D81A46969638}">
      <dsp:nvSpPr>
        <dsp:cNvPr id="0" name=""/>
        <dsp:cNvSpPr/>
      </dsp:nvSpPr>
      <dsp:spPr>
        <a:xfrm>
          <a:off x="3616796" y="2332671"/>
          <a:ext cx="3497303" cy="349754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i="1" kern="1200"/>
            <a:t>Fort Worth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Objectives &amp; Needs</a:t>
          </a:r>
        </a:p>
      </dsp:txBody>
      <dsp:txXfrm>
        <a:off x="4128964" y="2844875"/>
        <a:ext cx="2472967" cy="24731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FE572D-0ECF-451C-92E5-AC5A4268AC8C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528779-1476-43BA-B71B-774DBA509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053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528779-1476-43BA-B71B-774DBA509B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77033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7F1654-B8F9-4BFA-9DA8-4FC619A06E4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9741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528779-1476-43BA-B71B-774DBA509B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3961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528779-1476-43BA-B71B-774DBA509B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35845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528779-1476-43BA-B71B-774DBA509B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04983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528779-1476-43BA-B71B-774DBA509B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53087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528779-1476-43BA-B71B-774DBA509B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09756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528779-1476-43BA-B71B-774DBA509B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73194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528779-1476-43BA-B71B-774DBA509B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32445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528779-1476-43BA-B71B-774DBA509B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5504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528779-1476-43BA-B71B-774DBA509B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5981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528779-1476-43BA-B71B-774DBA509B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9741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528779-1476-43BA-B71B-774DBA509B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0794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528779-1476-43BA-B71B-774DBA509B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19660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528779-1476-43BA-B71B-774DBA509B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65372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528779-1476-43BA-B71B-774DBA509B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50151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528779-1476-43BA-B71B-774DBA509B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50809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528779-1476-43BA-B71B-774DBA509B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913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84771-88A3-27DE-6B3D-2534D44B3C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ECB5DF-FF5A-A1C5-E68C-8B7D88E1AD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F9D552-52DF-EAFA-276A-40AE8A7FB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A470F-FD33-4E3B-9B17-E437CC9B1C98}" type="datetime1">
              <a:rPr lang="en-US" smtClean="0"/>
              <a:t>8/7/2024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36479A-E2F7-D220-C0DE-8CD4E441E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1C07B-2124-A395-9DDE-8712D4D28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F7987-B05B-40F4-A3AB-0D0E18390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011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CDF45-4490-A089-ED9D-7888A3CF9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059BFC-5BB0-29BB-2BA2-7F5BB86FAD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F12650-0A5E-C250-5987-907E14883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44A43-8A59-4A79-9FD4-98D95ED3E6A9}" type="datetime1">
              <a:rPr lang="en-US" smtClean="0"/>
              <a:t>8/7/2024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04FA96-7B14-F5DB-5F92-5E2923759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8B212-8A1E-DA9C-0F77-E20B1682C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F7987-B05B-40F4-A3AB-0D0E18390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607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20F22B-F6BD-C957-916A-CF0E44359C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51088F-3EDE-488C-A4D4-AFD15C35B3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9A3FC-0CD2-9DC6-A395-149D95A01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C59F4-BAF4-4089-88FB-543CE780D0BD}" type="datetime1">
              <a:rPr lang="en-US" smtClean="0"/>
              <a:t>8/7/2024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AEF84A-3AF7-C407-8502-FC9E6B745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0DB560-8013-FBA2-7ADD-8B6690680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F7987-B05B-40F4-A3AB-0D0E18390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0692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17255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837A3-DEC2-4961-89B7-FA9C30DD836B}" type="datetime1">
              <a:rPr lang="en-US" smtClean="0"/>
              <a:t>8/7/2024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 b="1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B1B1-3A7F-AE40-94E9-B6B723601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5844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1BD4E-910D-40EE-B9AF-5DD9EF4D200C}" type="datetime1">
              <a:rPr lang="en-US" smtClean="0"/>
              <a:t>8/7/2024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 b="1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B1B1-3A7F-AE40-94E9-B6B723601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404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12192001" cy="17255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89581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15144"/>
            <a:ext cx="10515600" cy="38412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643CB-1B34-44F4-A9FD-BD6E3966C555}" type="datetime1">
              <a:rPr lang="en-US" smtClean="0"/>
              <a:t>8/7/2024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 b="1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B1B1-3A7F-AE40-94E9-B6B723601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1712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16194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441757"/>
            <a:ext cx="5181600" cy="39026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453664"/>
            <a:ext cx="5181600" cy="39026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7EB10-31D9-4465-85E8-8AC704413A2F}" type="datetime1">
              <a:rPr lang="en-US" smtClean="0"/>
              <a:t>8/7/2024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 b="1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B1B1-3A7F-AE40-94E9-B6B723601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63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132070"/>
            <a:ext cx="10515600" cy="114361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2275681"/>
            <a:ext cx="5157787" cy="6477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2925947"/>
            <a:ext cx="5157787" cy="3427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612" y="2275681"/>
            <a:ext cx="5183188" cy="65026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2925946"/>
            <a:ext cx="5183188" cy="3436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3009F-E7D5-453D-B4C9-14C79DFE73D4}" type="datetime1">
              <a:rPr lang="en-US" smtClean="0"/>
              <a:t>8/7/2024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 b="1"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B1B1-3A7F-AE40-94E9-B6B723601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4612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15402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BCFB5-5011-49E9-B3BB-8C39627AFCD9}" type="datetime1">
              <a:rPr lang="en-US" smtClean="0"/>
              <a:t>8/7/2024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 b="1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B1B1-3A7F-AE40-94E9-B6B723601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2511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B6086-117D-4B00-9969-6418D37A4884}" type="datetime1">
              <a:rPr lang="en-US" smtClean="0"/>
              <a:t>8/7/2024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 b="1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B1B1-3A7F-AE40-94E9-B6B723601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6234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32858"/>
            <a:ext cx="12192000" cy="52251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1499" y="710584"/>
            <a:ext cx="11049001" cy="1325563"/>
          </a:xfrm>
        </p:spPr>
        <p:txBody>
          <a:bodyPr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247355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38BB6-7238-14A8-A678-1B313A908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938B5D-112E-9BCC-3FBF-20E03A2108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7D3EC8-DAF5-449E-6B39-949D65244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A0DA7-4321-42A1-B7AE-3978C403F51E}" type="datetime1">
              <a:rPr lang="en-US" smtClean="0"/>
              <a:t>8/7/2024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7007A6-8528-4A4A-72EE-7C4E753FB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F688D0-2C6F-E4C4-682C-9AA233EDB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F7987-B05B-40F4-A3AB-0D0E183908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3689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62562"/>
            <a:ext cx="3932237" cy="10366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62563"/>
            <a:ext cx="6172200" cy="49937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418738"/>
            <a:ext cx="3932237" cy="39376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4ABC-C9BE-44C8-A827-BAD13734E49F}" type="datetime1">
              <a:rPr lang="en-US" smtClean="0"/>
              <a:t>8/7/2024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B1B1-3A7F-AE40-94E9-B6B723601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9171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331302"/>
            <a:ext cx="3932237" cy="98632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1331302"/>
            <a:ext cx="6172200" cy="502504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393338"/>
            <a:ext cx="3932237" cy="396301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6AB8E-7715-47B7-BF4B-33A0405DCB68}" type="datetime1">
              <a:rPr lang="en-US" smtClean="0"/>
              <a:t>8/7/2024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B1B1-3A7F-AE40-94E9-B6B723601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4099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22790"/>
            <a:ext cx="10515600" cy="113579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305538"/>
            <a:ext cx="10515600" cy="40508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25DD6-8978-408C-9328-A6EF95934F96}" type="datetime1">
              <a:rPr lang="en-US" smtClean="0"/>
              <a:t>8/7/2024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B1B1-3A7F-AE40-94E9-B6B723601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4448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242279"/>
            <a:ext cx="2628900" cy="509844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242279"/>
            <a:ext cx="7734300" cy="509844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D2958-F77A-431B-883C-3D4EA3296753}" type="datetime1">
              <a:rPr lang="en-US" smtClean="0"/>
              <a:t>8/7/2024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B1B1-3A7F-AE40-94E9-B6B723601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032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B5C09-0021-8252-C690-B95D89946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ED17A3-BB2A-C7C9-96A0-3B3EE15757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55883F-236A-C7B5-6E3F-7D07D2259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AA5C4-3C14-4491-897F-31218267DB89}" type="datetime1">
              <a:rPr lang="en-US" smtClean="0"/>
              <a:t>8/7/2024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E54690-E28C-8F5D-06EF-AAAA5EDB4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4CF36E-992A-B0BB-3F15-A5DF0AD14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F7987-B05B-40F4-A3AB-0D0E18390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437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67918-E0EF-DA46-243C-8F2D48AE1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BB3BE-8EFB-C2EF-40FB-C7D6D1863A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532699-F7DD-DE45-2679-E93B7CA59D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64C51B-AAE5-2780-0036-EE339A484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10ED9-4685-4AD9-8627-B8B6C206A160}" type="datetime1">
              <a:rPr lang="en-US" smtClean="0"/>
              <a:t>8/7/2024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8D1C81-60A6-9EA6-3B19-434A954A7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20A2A3-CF68-59BA-1069-817BFDD4F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F7987-B05B-40F4-A3AB-0D0E18390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256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D891D-2B32-1641-23D2-010996C97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415083-FE91-FB29-0BF3-BF2F796BF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FC3597-4652-C29B-5773-89E5437B19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A891A5-B9FD-2381-B2AC-8773CBD147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03DBF2-2B68-18D2-D98D-373786CB48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3DAA18-04AA-3D41-D5DA-B274FF0A6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F34-8C3B-47EF-BD6C-65FFC2609A0D}" type="datetime1">
              <a:rPr lang="en-US" smtClean="0"/>
              <a:t>8/7/2024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C17593-E0BD-8585-8E47-F8E14A3E2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8AF86F-54F0-A178-2D18-01C5C5231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F7987-B05B-40F4-A3AB-0D0E18390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408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C92CD-0F40-394C-F135-1809DECBA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CC28D4-C815-A408-57D9-7B187B1D8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3E354-6FE8-40BB-B945-D8C98BB029CD}" type="datetime1">
              <a:rPr lang="en-US" smtClean="0"/>
              <a:t>8/7/2024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D2CD5F-42C0-B4E4-7A17-A81D1EE52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8219DA-99F4-52A1-6C8A-9CE3BA9F4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F7987-B05B-40F4-A3AB-0D0E18390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738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0E5C36-D67F-6C99-977B-37A920F3C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FE7-6425-48D2-A6C9-E7D3B4AB9E17}" type="datetime1">
              <a:rPr lang="en-US" smtClean="0"/>
              <a:t>8/7/2024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F18B39-71B2-81FB-9B77-15928A70C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E810E7-1ED8-1583-CE16-B5F74E77A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F7987-B05B-40F4-A3AB-0D0E18390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963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7F86E-E8AE-ABA7-F328-414BB6D11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B7DDC3-6052-1EA0-6E32-12F56C5CF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D3DE5C-FA5B-4D22-307A-B2EE079027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274D93-F1E4-0674-57A1-70A3ACC7B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D9164-0346-4212-A13E-B0CBFA7B1F99}" type="datetime1">
              <a:rPr lang="en-US" smtClean="0"/>
              <a:t>8/7/2024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5C0F2A-AF5D-29A3-A9F6-2900459F7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E359B1-73F5-67FB-1293-0E2F7147F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F7987-B05B-40F4-A3AB-0D0E18390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94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366E6-7A44-DB1F-7033-8D98BE1CA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81E656-47B2-01F5-67CE-2C8A094C57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034E32-9104-06E2-AB1F-8334B239D1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1D97DF-1849-1F0E-BE8E-206ABBB9B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8115E-0FD3-477A-8097-C110A24F4D82}" type="datetime1">
              <a:rPr lang="en-US" smtClean="0"/>
              <a:t>8/7/2024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6988B3-C19B-5962-BD40-BB8C4BEB1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86672F-4F94-82A0-1151-9F1A5ABA8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F7987-B05B-40F4-A3AB-0D0E18390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733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1DA732-B666-B38F-ADEA-1DF182B9A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3EB942-C69C-D0D5-67E2-3C9239E649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248301-2BAA-A440-DABE-F4F4979077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E604233-ACCC-4428-821B-6A942FEF9DDC}" type="datetime1">
              <a:rPr lang="en-US" smtClean="0"/>
              <a:t>8/7/2024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D8199B-37CB-C1F7-F769-3142C4733E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231393-735D-F83A-0F24-5D6A2E970C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3AF7987-B05B-40F4-A3AB-0D0E18390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77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9167"/>
            <a:ext cx="12192000" cy="17255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10502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430584"/>
            <a:ext cx="10515600" cy="39304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B55DA-FD18-4992-8FE2-3E1F071E8B97}" type="datetime1">
              <a:rPr lang="en-US" smtClean="0"/>
              <a:t>8/7/2024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3B1B1-3A7F-AE40-94E9-B6B723601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686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1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3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5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7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9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1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5365E-B1B9-4A06-926F-0C48745746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36525"/>
            <a:ext cx="10668000" cy="2387600"/>
          </a:xfrm>
        </p:spPr>
        <p:txBody>
          <a:bodyPr>
            <a:normAutofit/>
          </a:bodyPr>
          <a:lstStyle/>
          <a:p>
            <a:r>
              <a:rPr lang="en-US"/>
              <a:t>Stormwater Strategic Planning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7E2259-8AC3-4484-9C9E-E7A602560A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02266"/>
            <a:ext cx="9144000" cy="1084831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sz="3200"/>
              <a:t>Mobility: Infrastructure &amp; Transportation Committee</a:t>
            </a:r>
          </a:p>
          <a:p>
            <a:r>
              <a:rPr lang="en-US" sz="3200"/>
              <a:t>August 13, 2024</a:t>
            </a:r>
          </a:p>
          <a:p>
            <a:endParaRPr lang="en-US" sz="3200"/>
          </a:p>
          <a:p>
            <a:endParaRPr lang="en-US" sz="3200">
              <a:cs typeface="Arial" panose="020B0604020202020204"/>
            </a:endParaRPr>
          </a:p>
          <a:p>
            <a:endParaRPr lang="en-US" sz="3200">
              <a:cs typeface="Arial" panose="020B060402020202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9B529B-2FF3-4DB1-9AB2-CF3CE9F43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03B1B1-3A7F-AE40-94E9-B6B7236012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Picture Placeholder 1">
            <a:extLst>
              <a:ext uri="{FF2B5EF4-FFF2-40B4-BE49-F238E27FC236}">
                <a16:creationId xmlns:a16="http://schemas.microsoft.com/office/drawing/2014/main" id="{422B044F-CF99-9D72-BB95-9B521820CAB9}"/>
              </a:ext>
            </a:extLst>
          </p:cNvPr>
          <p:cNvSpPr txBox="1">
            <a:spLocks/>
          </p:cNvSpPr>
          <p:nvPr/>
        </p:nvSpPr>
        <p:spPr>
          <a:xfrm>
            <a:off x="192939" y="5480660"/>
            <a:ext cx="6539695" cy="12593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Introduce Strategic Planning Initiative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Collaborate with MITC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94EDD2-E6F2-E1CD-D830-74616469CC63}"/>
              </a:ext>
            </a:extLst>
          </p:cNvPr>
          <p:cNvSpPr txBox="1"/>
          <p:nvPr/>
        </p:nvSpPr>
        <p:spPr>
          <a:xfrm>
            <a:off x="-1439" y="3939908"/>
            <a:ext cx="1219676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>
                <a:cs typeface="Arial"/>
              </a:rPr>
              <a:t>Jennifer Dyke, TPW Assistant Director, Stormwater Management Program</a:t>
            </a:r>
          </a:p>
          <a:p>
            <a:pPr algn="ctr"/>
            <a:r>
              <a:rPr lang="en-US" sz="2400">
                <a:cs typeface="Arial"/>
              </a:rPr>
              <a:t>Matt Giglio, Freese &amp; Nichols, Project Manager</a:t>
            </a:r>
          </a:p>
        </p:txBody>
      </p:sp>
    </p:spTree>
    <p:extLst>
      <p:ext uri="{BB962C8B-B14F-4D97-AF65-F5344CB8AC3E}">
        <p14:creationId xmlns:p14="http://schemas.microsoft.com/office/powerpoint/2010/main" val="793600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5D5543-B229-4304-B921-6C546D56A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4487" y="6442614"/>
            <a:ext cx="2743200" cy="365125"/>
          </a:xfrm>
        </p:spPr>
        <p:txBody>
          <a:bodyPr/>
          <a:lstStyle/>
          <a:p>
            <a:fld id="{A603B1B1-3A7F-AE40-94E9-B6B723601248}" type="slidenum">
              <a:rPr lang="en-US" smtClean="0"/>
              <a:t>10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533AB12-DD1C-3782-6E62-CEAB63FB20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383" y="2059829"/>
            <a:ext cx="5574535" cy="3350505"/>
          </a:xfrm>
          <a:prstGeom prst="rect">
            <a:avLst/>
          </a:prstGeom>
        </p:spPr>
      </p:pic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79B9D2C2-F623-A4EE-E78E-FF45596502E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144658" y="2055483"/>
            <a:ext cx="5570919" cy="3357219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51AFE88-21A8-44B0-F765-7ED4FE180ED4}"/>
              </a:ext>
            </a:extLst>
          </p:cNvPr>
          <p:cNvSpPr/>
          <p:nvPr/>
        </p:nvSpPr>
        <p:spPr>
          <a:xfrm>
            <a:off x="519850" y="5571227"/>
            <a:ext cx="2587922" cy="106392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Arial"/>
              </a:rPr>
              <a:t>Inflation</a:t>
            </a: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CD9459-D622-23A0-9C29-2A11CA8FA223}"/>
              </a:ext>
            </a:extLst>
          </p:cNvPr>
          <p:cNvSpPr/>
          <p:nvPr/>
        </p:nvSpPr>
        <p:spPr>
          <a:xfrm>
            <a:off x="3395321" y="5571226"/>
            <a:ext cx="2587922" cy="106392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cs typeface="Arial"/>
              </a:rPr>
              <a:t>Material &amp; Labor Cost Increases</a:t>
            </a: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300B603-8299-6B55-27C7-480F4F843BB1}"/>
              </a:ext>
            </a:extLst>
          </p:cNvPr>
          <p:cNvSpPr/>
          <p:nvPr/>
        </p:nvSpPr>
        <p:spPr>
          <a:xfrm>
            <a:off x="6270793" y="5556849"/>
            <a:ext cx="2587922" cy="106392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cs typeface="Arial"/>
              </a:rPr>
              <a:t>Supply Chain Issues</a:t>
            </a: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B00FC47-7DD9-69B6-AABD-8D4EC22D253B}"/>
              </a:ext>
            </a:extLst>
          </p:cNvPr>
          <p:cNvSpPr/>
          <p:nvPr/>
        </p:nvSpPr>
        <p:spPr>
          <a:xfrm>
            <a:off x="9131887" y="5571227"/>
            <a:ext cx="2587922" cy="106392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cs typeface="Arial"/>
              </a:rPr>
              <a:t>Overall Supply &amp; Demand – Too Many Projects &amp; Not Enough Contractors</a:t>
            </a: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F8892BD-DDE4-756B-3FFB-138365A14E1C}"/>
              </a:ext>
            </a:extLst>
          </p:cNvPr>
          <p:cNvSpPr/>
          <p:nvPr/>
        </p:nvSpPr>
        <p:spPr>
          <a:xfrm>
            <a:off x="7861609" y="2155902"/>
            <a:ext cx="2202365" cy="3252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C64455-49A8-CDAF-0DBD-4ED03FFFE269}"/>
              </a:ext>
            </a:extLst>
          </p:cNvPr>
          <p:cNvSpPr txBox="1"/>
          <p:nvPr/>
        </p:nvSpPr>
        <p:spPr>
          <a:xfrm>
            <a:off x="6848707" y="2062974"/>
            <a:ext cx="491582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cs typeface="Arial"/>
              </a:rPr>
              <a:t>Randol Mill Hazardous Roadway Overtopping Mitigation Costs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BD2DA99-AC1A-6318-120C-87F730899611}"/>
              </a:ext>
            </a:extLst>
          </p:cNvPr>
          <p:cNvSpPr/>
          <p:nvPr/>
        </p:nvSpPr>
        <p:spPr>
          <a:xfrm>
            <a:off x="1997926" y="2220951"/>
            <a:ext cx="2611243" cy="3252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485A02-0964-D835-2F76-F39700211403}"/>
              </a:ext>
            </a:extLst>
          </p:cNvPr>
          <p:cNvSpPr txBox="1"/>
          <p:nvPr/>
        </p:nvSpPr>
        <p:spPr>
          <a:xfrm>
            <a:off x="1124415" y="2062974"/>
            <a:ext cx="491582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cs typeface="Arial"/>
              </a:rPr>
              <a:t>Trentman Street Bridge Costs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DD1D1D-DCD4-E03E-3A26-C904B3673145}"/>
              </a:ext>
            </a:extLst>
          </p:cNvPr>
          <p:cNvSpPr txBox="1"/>
          <p:nvPr/>
        </p:nvSpPr>
        <p:spPr>
          <a:xfrm>
            <a:off x="4613754" y="5052163"/>
            <a:ext cx="686844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>
                <a:cs typeface="Arial"/>
              </a:rPr>
              <a:t>Bid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0F83805-E8B3-4EBE-4DCB-80FC3AF1ED5E}"/>
              </a:ext>
            </a:extLst>
          </p:cNvPr>
          <p:cNvSpPr txBox="1"/>
          <p:nvPr/>
        </p:nvSpPr>
        <p:spPr>
          <a:xfrm>
            <a:off x="2108548" y="5052163"/>
            <a:ext cx="1469720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cs typeface="Arial"/>
              </a:rPr>
              <a:t>90% OPCC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F963C7B-B540-2B04-F41E-3B1946AA4533}"/>
              </a:ext>
            </a:extLst>
          </p:cNvPr>
          <p:cNvSpPr txBox="1"/>
          <p:nvPr/>
        </p:nvSpPr>
        <p:spPr>
          <a:xfrm>
            <a:off x="9832931" y="5062600"/>
            <a:ext cx="1354899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cs typeface="Arial"/>
              </a:rPr>
              <a:t>90% OPCC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DCA2B36-2628-2E19-0430-AC498D659335}"/>
              </a:ext>
            </a:extLst>
          </p:cNvPr>
          <p:cNvSpPr txBox="1"/>
          <p:nvPr/>
        </p:nvSpPr>
        <p:spPr>
          <a:xfrm>
            <a:off x="7713943" y="5052162"/>
            <a:ext cx="1354899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cs typeface="Arial"/>
              </a:rPr>
              <a:t>25% OPCC</a:t>
            </a:r>
          </a:p>
        </p:txBody>
      </p:sp>
      <p:sp>
        <p:nvSpPr>
          <p:cNvPr id="13" name="Title 6">
            <a:extLst>
              <a:ext uri="{FF2B5EF4-FFF2-40B4-BE49-F238E27FC236}">
                <a16:creationId xmlns:a16="http://schemas.microsoft.com/office/drawing/2014/main" id="{94D7D00C-91D6-BB5F-F2F0-BD56E7D5FBBF}"/>
              </a:ext>
            </a:extLst>
          </p:cNvPr>
          <p:cNvSpPr txBox="1">
            <a:spLocks/>
          </p:cNvSpPr>
          <p:nvPr/>
        </p:nvSpPr>
        <p:spPr>
          <a:xfrm>
            <a:off x="129583" y="988711"/>
            <a:ext cx="6531475" cy="9863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Emerging Challenges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C011751-FC82-35BC-0C0D-5560F22571FB}"/>
              </a:ext>
            </a:extLst>
          </p:cNvPr>
          <p:cNvSpPr txBox="1"/>
          <p:nvPr/>
        </p:nvSpPr>
        <p:spPr>
          <a:xfrm>
            <a:off x="4957176" y="1425866"/>
            <a:ext cx="45510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Keeping Pace with Inflation</a:t>
            </a:r>
          </a:p>
        </p:txBody>
      </p:sp>
    </p:spTree>
    <p:extLst>
      <p:ext uri="{BB962C8B-B14F-4D97-AF65-F5344CB8AC3E}">
        <p14:creationId xmlns:p14="http://schemas.microsoft.com/office/powerpoint/2010/main" val="1533790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0A1DC-4680-5C5F-6F85-73486CEFB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769" y="1401916"/>
            <a:ext cx="8753916" cy="977970"/>
          </a:xfrm>
        </p:spPr>
        <p:txBody>
          <a:bodyPr>
            <a:noAutofit/>
          </a:bodyPr>
          <a:lstStyle/>
          <a:p>
            <a:r>
              <a:rPr lang="en-US" sz="4000" b="1"/>
              <a:t>Current Program Characterization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C9807D-45C4-1A0E-B893-3781EE10FB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4680" y="2678052"/>
            <a:ext cx="9098296" cy="40642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42424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3200" b="0" u="none" strike="noStrike" kern="1200" cap="none" spc="0" normalizeH="0" baseline="0" noProof="0">
                <a:ln>
                  <a:noFill/>
                </a:ln>
                <a:solidFill>
                  <a:srgbClr val="404646"/>
                </a:solidFill>
                <a:effectLst/>
                <a:uLnTx/>
                <a:uFillTx/>
                <a:latin typeface="Arial"/>
                <a:ea typeface="Arial" panose="020B0604020202020204" pitchFamily="34" charset="0"/>
                <a:cs typeface="Arial"/>
              </a:rPr>
              <a:t>Emerging Challenges</a:t>
            </a:r>
          </a:p>
          <a:p>
            <a:pPr marL="914400" lvl="1" indent="-457200">
              <a:spcBef>
                <a:spcPts val="1000"/>
              </a:spcBef>
              <a:buClr>
                <a:srgbClr val="242424"/>
              </a:buClr>
              <a:buFont typeface="Wingdings" panose="05000000000000000000" pitchFamily="2" charset="2"/>
              <a:buChar char="q"/>
              <a:defRPr/>
            </a:pPr>
            <a:r>
              <a:rPr lang="en-US" sz="2600">
                <a:solidFill>
                  <a:srgbClr val="404646"/>
                </a:solidFill>
                <a:latin typeface="Arial"/>
                <a:ea typeface="Arial" panose="020B0604020202020204" pitchFamily="34" charset="0"/>
                <a:cs typeface="Arial"/>
              </a:rPr>
              <a:t>Awareness of Infrastructure Deterioration</a:t>
            </a:r>
          </a:p>
          <a:p>
            <a:pPr marL="914400" lvl="1" indent="-457200">
              <a:spcBef>
                <a:spcPts val="1000"/>
              </a:spcBef>
              <a:buClr>
                <a:srgbClr val="242424"/>
              </a:buClr>
              <a:buFont typeface="Wingdings" panose="05000000000000000000" pitchFamily="2" charset="2"/>
              <a:buChar char="q"/>
              <a:defRPr/>
            </a:pPr>
            <a:r>
              <a:rPr lang="en-US" sz="2600">
                <a:solidFill>
                  <a:srgbClr val="404646"/>
                </a:solidFill>
                <a:latin typeface="Arial"/>
                <a:ea typeface="Arial" panose="020B0604020202020204" pitchFamily="34" charset="0"/>
                <a:cs typeface="Arial"/>
              </a:rPr>
              <a:t>Mitigating Large Scale Chronic Flooding</a:t>
            </a:r>
          </a:p>
          <a:p>
            <a:pPr marL="914400" lvl="1" indent="-457200">
              <a:spcBef>
                <a:spcPts val="1000"/>
              </a:spcBef>
              <a:buClr>
                <a:srgbClr val="242424"/>
              </a:buClr>
              <a:buFont typeface="Wingdings" panose="05000000000000000000" pitchFamily="2" charset="2"/>
              <a:buChar char="q"/>
              <a:defRPr/>
            </a:pPr>
            <a:r>
              <a:rPr lang="en-US" sz="2600">
                <a:solidFill>
                  <a:srgbClr val="404646"/>
                </a:solidFill>
                <a:latin typeface="Arial"/>
                <a:ea typeface="Arial" panose="020B0604020202020204" pitchFamily="34" charset="0"/>
                <a:cs typeface="Arial"/>
              </a:rPr>
              <a:t>Competing for Grant Funding</a:t>
            </a:r>
          </a:p>
          <a:p>
            <a:pPr marL="914400" lvl="1" indent="-457200">
              <a:spcBef>
                <a:spcPts val="1000"/>
              </a:spcBef>
              <a:buClr>
                <a:srgbClr val="242424"/>
              </a:buClr>
              <a:buFont typeface="Wingdings" panose="05000000000000000000" pitchFamily="2" charset="2"/>
              <a:buChar char="q"/>
              <a:defRPr/>
            </a:pPr>
            <a:r>
              <a:rPr lang="en-US" sz="2600">
                <a:solidFill>
                  <a:srgbClr val="404646"/>
                </a:solidFill>
                <a:latin typeface="Arial"/>
                <a:ea typeface="Arial" panose="020B0604020202020204" pitchFamily="34" charset="0"/>
                <a:cs typeface="Arial"/>
              </a:rPr>
              <a:t>Keeping Pace with Inflation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948D47-AE49-0EAF-388D-C2C3AD7C6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B1B1-3A7F-AE40-94E9-B6B72360124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895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5" descr="Bullseye with solid fill">
            <a:extLst>
              <a:ext uri="{FF2B5EF4-FFF2-40B4-BE49-F238E27FC236}">
                <a16:creationId xmlns:a16="http://schemas.microsoft.com/office/drawing/2014/main" id="{8E4C4CA0-F056-176F-61D1-A1AE49367B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9298" b="9298"/>
          <a:stretch/>
        </p:blipFill>
        <p:spPr>
          <a:xfrm>
            <a:off x="5380179" y="1076370"/>
            <a:ext cx="6172200" cy="5025047"/>
          </a:xfrm>
          <a:prstGeom prst="rect">
            <a:avLst/>
          </a:prstGeom>
        </p:spPr>
      </p:pic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404D394C-2365-A613-D9CB-3ECA9C2F0853}"/>
              </a:ext>
            </a:extLst>
          </p:cNvPr>
          <p:cNvSpPr txBox="1">
            <a:spLocks/>
          </p:cNvSpPr>
          <p:nvPr/>
        </p:nvSpPr>
        <p:spPr>
          <a:xfrm>
            <a:off x="487892" y="2923043"/>
            <a:ext cx="5525281" cy="33594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8C94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The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Stormwater Strategic Plan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will determine the best way to accomplish the Stormwater Program’s mission in a way that </a:t>
            </a:r>
            <a:r>
              <a:rPr kumimoji="0" lang="en-US" sz="240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aligns with City Council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Strategic Goals and is in the best interest of the </a:t>
            </a:r>
            <a:r>
              <a:rPr kumimoji="0" lang="en-US" sz="240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community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.  It will optimize use of available resources and determine future resource needs. 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C010755-A147-A790-A88C-BBF11858B4F9}"/>
              </a:ext>
            </a:extLst>
          </p:cNvPr>
          <p:cNvSpPr txBox="1">
            <a:spLocks/>
          </p:cNvSpPr>
          <p:nvPr/>
        </p:nvSpPr>
        <p:spPr>
          <a:xfrm>
            <a:off x="869769" y="1401916"/>
            <a:ext cx="8753916" cy="9779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/>
              <a:t>Purpose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52A399-C0DD-B502-3A8E-AB800C55A9D9}"/>
              </a:ext>
            </a:extLst>
          </p:cNvPr>
          <p:cNvSpPr txBox="1"/>
          <p:nvPr/>
        </p:nvSpPr>
        <p:spPr>
          <a:xfrm>
            <a:off x="864887" y="6091340"/>
            <a:ext cx="10535729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0070C0"/>
                </a:solidFill>
                <a:cs typeface="Arial"/>
              </a:rPr>
              <a:t>Stormwater Program Mission</a:t>
            </a:r>
            <a:endParaRPr lang="en-US">
              <a:cs typeface="Arial" panose="020B0604020202020204"/>
            </a:endParaRPr>
          </a:p>
          <a:p>
            <a:pPr algn="ctr"/>
            <a:r>
              <a:rPr lang="en-US" sz="2000" b="1">
                <a:solidFill>
                  <a:srgbClr val="0070C0"/>
                </a:solidFill>
                <a:cs typeface="Arial"/>
              </a:rPr>
              <a:t>To Protect People and Property from Harmful Stormwater Runoff</a:t>
            </a:r>
            <a:endParaRPr lang="en-US">
              <a:cs typeface="Arial" panose="020B0604020202020204"/>
            </a:endParaRP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B199B27E-28FD-CED9-C5E7-89E338D12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B1B1-3A7F-AE40-94E9-B6B72360124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140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Fence with solid fill">
            <a:extLst>
              <a:ext uri="{FF2B5EF4-FFF2-40B4-BE49-F238E27FC236}">
                <a16:creationId xmlns:a16="http://schemas.microsoft.com/office/drawing/2014/main" id="{FB62707E-408C-2D8B-6B94-94194BFB0ED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5556" r="5556"/>
          <a:stretch/>
        </p:blipFill>
        <p:spPr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C9807D-45C4-1A0E-B893-3781EE10FB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6160" y="2826217"/>
            <a:ext cx="8116398" cy="338572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,Sans-Serif" panose="05000000000000000000" pitchFamily="2" charset="2"/>
              <a:buChar char="q"/>
              <a:tabLst>
                <a:tab pos="457200" algn="l"/>
              </a:tabLst>
            </a:pPr>
            <a:r>
              <a:rPr lang="en-US" sz="2000" dirty="0">
                <a:latin typeface="+mj-lt"/>
                <a:cs typeface="Arial"/>
              </a:rPr>
              <a:t>Don't Make Things Worse- Appropriate Regulations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,Sans-Serif" panose="05000000000000000000" pitchFamily="2" charset="2"/>
              <a:buChar char="q"/>
              <a:tabLst>
                <a:tab pos="457200" algn="l"/>
              </a:tabLst>
            </a:pPr>
            <a:r>
              <a:rPr lang="en-US" sz="2000" dirty="0">
                <a:latin typeface="+mj-lt"/>
                <a:cs typeface="Arial"/>
              </a:rPr>
              <a:t>Make Things Better</a:t>
            </a:r>
            <a:endParaRPr lang="en-US" sz="2000" dirty="0">
              <a:cs typeface="Arial"/>
            </a:endParaRP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,Sans-Serif" panose="05000000000000000000" pitchFamily="2" charset="2"/>
              <a:buChar char="q"/>
              <a:tabLst>
                <a:tab pos="457200" algn="l"/>
              </a:tabLst>
            </a:pPr>
            <a:r>
              <a:rPr lang="en-US" sz="2000" dirty="0">
                <a:latin typeface="+mj-lt"/>
                <a:ea typeface="Aptos" panose="020B0004020202020204" pitchFamily="34" charset="0"/>
              </a:rPr>
              <a:t>Maintain Current Maintenance and Capital Service Levels</a:t>
            </a:r>
            <a:endParaRPr lang="en-US" sz="2000" dirty="0">
              <a:latin typeface="+mj-lt"/>
              <a:ea typeface="Aptos" panose="020B0004020202020204" pitchFamily="34" charset="0"/>
              <a:cs typeface="Arial"/>
            </a:endParaRP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US" sz="2000" dirty="0">
                <a:effectLst/>
                <a:latin typeface="+mj-lt"/>
                <a:ea typeface="Aptos" panose="020B0004020202020204" pitchFamily="34" charset="0"/>
              </a:rPr>
              <a:t>Community Support</a:t>
            </a:r>
            <a:endParaRPr lang="en-US" sz="2000" dirty="0">
              <a:cs typeface="Arial"/>
            </a:endParaRP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US" sz="2000" dirty="0">
                <a:effectLst/>
                <a:latin typeface="+mj-lt"/>
                <a:ea typeface="Aptos" panose="020B0004020202020204" pitchFamily="34" charset="0"/>
              </a:rPr>
              <a:t>Realistic Resource Expectations</a:t>
            </a:r>
            <a:endParaRPr lang="en-US" sz="2000" dirty="0">
              <a:effectLst/>
              <a:latin typeface="+mj-lt"/>
              <a:ea typeface="Aptos" panose="020B0004020202020204" pitchFamily="34" charset="0"/>
              <a:cs typeface="Arial"/>
            </a:endParaRP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US" sz="2000" dirty="0">
                <a:latin typeface="+mj-lt"/>
                <a:ea typeface="Aptos" panose="020B0004020202020204" pitchFamily="34" charset="0"/>
              </a:rPr>
              <a:t>Continuous Optimization</a:t>
            </a:r>
            <a:endParaRPr lang="en-US" sz="2000" dirty="0">
              <a:latin typeface="+mj-lt"/>
              <a:ea typeface="Aptos" panose="020B0004020202020204" pitchFamily="34" charset="0"/>
              <a:cs typeface="Arial"/>
            </a:endParaRP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US" sz="2000" dirty="0">
                <a:effectLst/>
                <a:latin typeface="+mj-lt"/>
                <a:ea typeface="Aptos" panose="020B0004020202020204" pitchFamily="34" charset="0"/>
              </a:rPr>
              <a:t>Long Term Measurable Goals</a:t>
            </a:r>
            <a:endParaRPr lang="en-US" sz="2000" dirty="0">
              <a:effectLst/>
              <a:latin typeface="+mj-lt"/>
              <a:ea typeface="Aptos" panose="020B0004020202020204" pitchFamily="34" charset="0"/>
              <a:cs typeface="Arial"/>
            </a:endParaRP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US" sz="2000" dirty="0">
                <a:effectLst/>
                <a:latin typeface="+mj-lt"/>
                <a:ea typeface="Aptos" panose="020B0004020202020204" pitchFamily="34" charset="0"/>
              </a:rPr>
              <a:t>Future </a:t>
            </a:r>
            <a:r>
              <a:rPr lang="en-US" sz="2000" dirty="0">
                <a:latin typeface="+mj-lt"/>
                <a:ea typeface="Aptos" panose="020B0004020202020204" pitchFamily="34" charset="0"/>
              </a:rPr>
              <a:t>Fee Increases in Small Increments</a:t>
            </a:r>
            <a:endParaRPr lang="en-US" sz="2000" dirty="0">
              <a:latin typeface="+mj-lt"/>
              <a:ea typeface="Aptos" panose="020B0004020202020204" pitchFamily="34" charset="0"/>
              <a:cs typeface="Arial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285D845-8F35-0CBB-C157-09ED03AC36F0}"/>
              </a:ext>
            </a:extLst>
          </p:cNvPr>
          <p:cNvSpPr txBox="1">
            <a:spLocks/>
          </p:cNvSpPr>
          <p:nvPr/>
        </p:nvSpPr>
        <p:spPr>
          <a:xfrm>
            <a:off x="869768" y="1401916"/>
            <a:ext cx="9595031" cy="9779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Planning Assumptions &amp; Constraints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83D319-10F0-E2E1-AA2B-1852DF782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B1B1-3A7F-AE40-94E9-B6B72360124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0555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01BE96B2-4D81-0965-8753-EC0EE7D2A41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79712499"/>
              </p:ext>
            </p:extLst>
          </p:nvPr>
        </p:nvGraphicFramePr>
        <p:xfrm>
          <a:off x="838200" y="2420715"/>
          <a:ext cx="10515600" cy="411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35231">
                  <a:extLst>
                    <a:ext uri="{9D8B030D-6E8A-4147-A177-3AD203B41FA5}">
                      <a16:colId xmlns:a16="http://schemas.microsoft.com/office/drawing/2014/main" val="402037507"/>
                    </a:ext>
                  </a:extLst>
                </a:gridCol>
                <a:gridCol w="6880369">
                  <a:extLst>
                    <a:ext uri="{9D8B030D-6E8A-4147-A177-3AD203B41FA5}">
                      <a16:colId xmlns:a16="http://schemas.microsoft.com/office/drawing/2014/main" val="3888890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DRIVER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PROPOSED OUTCOME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37745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Deteriorating Infrastructure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Based on an analysis of available data, forecast repair and replacement rates, and quantify resource needs to minimize the need for emergency response to failure.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5506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Flood Mitigation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Complete implementation of the current 3 major projects, begin work on additional large-scale projects.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53794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Financing Opportunities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Invest in the development of a grant/loan strategy that leverages existing resources to implement more projects.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0103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Inflation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Project future inflation impact and establish an internal process to periodically assess cost index changes and adjust stormwater utility fee to maintain current level of service.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5979735"/>
                  </a:ext>
                </a:extLst>
              </a:tr>
            </a:tbl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DC5A03C9-C65F-2202-94A3-82DDB96D694C}"/>
              </a:ext>
            </a:extLst>
          </p:cNvPr>
          <p:cNvSpPr txBox="1">
            <a:spLocks/>
          </p:cNvSpPr>
          <p:nvPr/>
        </p:nvSpPr>
        <p:spPr>
          <a:xfrm>
            <a:off x="869769" y="1401916"/>
            <a:ext cx="8753916" cy="7842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/>
              <a:t>Program Drivers and Outcomes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BC2CBA-01C5-300A-72F6-9979B5E11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B1B1-3A7F-AE40-94E9-B6B72360124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08849"/>
      </p:ext>
    </p:extLst>
  </p:cSld>
  <p:clrMapOvr>
    <a:masterClrMapping/>
  </p:clrMapOvr>
  <p:extLst mod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Thought with solid fill">
            <a:extLst>
              <a:ext uri="{FF2B5EF4-FFF2-40B4-BE49-F238E27FC236}">
                <a16:creationId xmlns:a16="http://schemas.microsoft.com/office/drawing/2014/main" id="{FB62707E-408C-2D8B-6B94-94194BFB0ED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9298" b="9298"/>
          <a:stretch/>
        </p:blipFill>
        <p:spPr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C9807D-45C4-1A0E-B893-3781EE10FB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6159" y="2751146"/>
            <a:ext cx="10213744" cy="396763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US" sz="2800" dirty="0">
                <a:solidFill>
                  <a:srgbClr val="242424"/>
                </a:solidFill>
                <a:latin typeface="+mj-lt"/>
                <a:ea typeface="Aptos" panose="020B0004020202020204" pitchFamily="34" charset="0"/>
              </a:rPr>
              <a:t>New Assets vs. Revenue Growth</a:t>
            </a:r>
          </a:p>
          <a:p>
            <a:pPr marL="45720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US" sz="2800" dirty="0">
                <a:solidFill>
                  <a:srgbClr val="242424"/>
                </a:solidFill>
                <a:effectLst/>
                <a:latin typeface="+mj-lt"/>
                <a:ea typeface="Aptos" panose="020B0004020202020204" pitchFamily="34" charset="0"/>
              </a:rPr>
              <a:t>Cost of Service</a:t>
            </a:r>
          </a:p>
          <a:p>
            <a:pPr marL="45720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  <a:tabLst>
                <a:tab pos="457200" algn="l"/>
              </a:tabLst>
              <a:defRPr/>
            </a:pPr>
            <a:r>
              <a:rPr lang="en-US" sz="2800" dirty="0">
                <a:solidFill>
                  <a:srgbClr val="242424"/>
                </a:solidFill>
                <a:latin typeface="+mj-lt"/>
                <a:ea typeface="Aptos" panose="020B0004020202020204" pitchFamily="34" charset="0"/>
              </a:rPr>
              <a:t>Extraterritorial Jurisdiction (ETJ) </a:t>
            </a:r>
            <a:endParaRPr lang="en-US" sz="2800" i="0" u="none" strike="noStrike" kern="1200" cap="none" spc="0" normalizeH="0" baseline="0" noProof="0" dirty="0">
              <a:ln>
                <a:noFill/>
              </a:ln>
              <a:solidFill>
                <a:srgbClr val="242424"/>
              </a:solidFill>
              <a:effectLst/>
              <a:uLnTx/>
              <a:uFillTx/>
              <a:latin typeface="+mj-lt"/>
              <a:ea typeface="Aptos" panose="020B0004020202020204" pitchFamily="34" charset="0"/>
              <a:cs typeface="Arial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Tx/>
              <a:buFont typeface="Wingdings" panose="05000000000000000000" pitchFamily="2" charset="2"/>
              <a:buChar char="q"/>
              <a:tabLst>
                <a:tab pos="457200" algn="l"/>
              </a:tabLst>
              <a:defRPr/>
            </a:pPr>
            <a:r>
              <a:rPr lang="en-US" sz="2800" dirty="0">
                <a:solidFill>
                  <a:srgbClr val="242424"/>
                </a:solidFill>
                <a:latin typeface="+mj-lt"/>
                <a:ea typeface="Aptos" panose="020B0004020202020204" pitchFamily="34" charset="0"/>
              </a:rPr>
              <a:t>Rate of Growth Changes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Tx/>
              <a:buFont typeface="Wingdings" panose="05000000000000000000" pitchFamily="2" charset="2"/>
              <a:buChar char="q"/>
              <a:tabLst>
                <a:tab pos="457200" algn="l"/>
              </a:tabLst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ptos" panose="020B0004020202020204" pitchFamily="34" charset="0"/>
                <a:cs typeface="+mn-cs"/>
              </a:rPr>
              <a:t>Water Quality</a:t>
            </a:r>
          </a:p>
          <a:p>
            <a:pPr marL="457200" marR="0" lvl="0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Tx/>
              <a:buFont typeface="Wingdings" panose="05000000000000000000" pitchFamily="2" charset="2"/>
              <a:buChar char="q"/>
              <a:tabLst>
                <a:tab pos="457200" algn="l"/>
              </a:tabLst>
              <a:defRPr/>
            </a:pPr>
            <a:r>
              <a:rPr lang="en-US" sz="2800" dirty="0">
                <a:latin typeface="+mj-lt"/>
                <a:ea typeface="Aptos" panose="020B0004020202020204" pitchFamily="34" charset="0"/>
              </a:rPr>
              <a:t>Impact of Emerging Technologies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Aptos" panose="020B0004020202020204" pitchFamily="34" charset="0"/>
            </a:endParaRPr>
          </a:p>
          <a:p>
            <a:pPr marL="45720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  <a:tabLst>
                <a:tab pos="457200" algn="l"/>
              </a:tabLst>
              <a:defRPr/>
            </a:pPr>
            <a:r>
              <a:rPr lang="en-US" sz="2800" dirty="0">
                <a:latin typeface="+mj-lt"/>
                <a:ea typeface="Aptos" panose="020B0004020202020204" pitchFamily="34" charset="0"/>
                <a:cs typeface="Arial"/>
              </a:rPr>
              <a:t>Feedback on Priorities</a:t>
            </a:r>
            <a:endParaRPr lang="en-US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Aptos" panose="020B0004020202020204" pitchFamily="34" charset="0"/>
              <a:cs typeface="Arial"/>
            </a:endParaRP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A8C945"/>
              </a:buClr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sz="2800" dirty="0">
              <a:solidFill>
                <a:srgbClr val="242424"/>
              </a:solidFill>
              <a:effectLst/>
              <a:latin typeface="+mj-lt"/>
              <a:ea typeface="Aptos" panose="020B0004020202020204" pitchFamily="34" charset="0"/>
              <a:cs typeface="Arial" panose="020B0604020202020204"/>
            </a:endParaRP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sz="2800" dirty="0">
              <a:solidFill>
                <a:srgbClr val="242424"/>
              </a:solidFill>
              <a:effectLst/>
              <a:latin typeface="+mj-lt"/>
              <a:ea typeface="Aptos" panose="020B0004020202020204" pitchFamily="34" charset="0"/>
              <a:cs typeface="Arial" panose="020B0604020202020204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endParaRPr lang="en-US" sz="2800" dirty="0">
              <a:solidFill>
                <a:srgbClr val="242424"/>
              </a:solidFill>
              <a:latin typeface="+mj-lt"/>
              <a:ea typeface="Aptos" panose="020B0004020202020204" pitchFamily="34" charset="0"/>
              <a:cs typeface="Arial" panose="020B0604020202020204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0C67AEA-5629-1237-B3A0-3AA6A50C6559}"/>
              </a:ext>
            </a:extLst>
          </p:cNvPr>
          <p:cNvSpPr txBox="1">
            <a:spLocks/>
          </p:cNvSpPr>
          <p:nvPr/>
        </p:nvSpPr>
        <p:spPr>
          <a:xfrm>
            <a:off x="869769" y="1401916"/>
            <a:ext cx="8753916" cy="9779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/>
              <a:t>Other Considerations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19EC449-70F0-19DD-C5CD-18A68F076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B1B1-3A7F-AE40-94E9-B6B72360124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767295"/>
      </p:ext>
    </p:extLst>
  </p:cSld>
  <p:clrMapOvr>
    <a:masterClrMapping/>
  </p:clrMapOvr>
  <p:extLst mod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Users with solid fill">
            <a:extLst>
              <a:ext uri="{FF2B5EF4-FFF2-40B4-BE49-F238E27FC236}">
                <a16:creationId xmlns:a16="http://schemas.microsoft.com/office/drawing/2014/main" id="{8973218C-47A5-5AA4-495E-465794278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12077" y="979949"/>
            <a:ext cx="6042764" cy="6042764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C9807D-45C4-1A0E-B893-3781EE10FB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6160" y="2826218"/>
            <a:ext cx="5384737" cy="2795189"/>
          </a:xfrm>
        </p:spPr>
        <p:txBody>
          <a:bodyPr/>
          <a:lstStyle/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US" sz="2400" dirty="0">
                <a:effectLst/>
                <a:latin typeface="+mj-lt"/>
                <a:ea typeface="Aptos" panose="020B0004020202020204" pitchFamily="34" charset="0"/>
              </a:rPr>
              <a:t>Fort Worth Lab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US" sz="2400" dirty="0">
                <a:latin typeface="+mj-lt"/>
                <a:ea typeface="Aptos" panose="020B0004020202020204" pitchFamily="34" charset="0"/>
              </a:rPr>
              <a:t>Other Departments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US" sz="2400" dirty="0">
                <a:effectLst/>
                <a:latin typeface="+mj-lt"/>
                <a:ea typeface="Aptos" panose="020B0004020202020204" pitchFamily="34" charset="0"/>
              </a:rPr>
              <a:t>Stormwater Stakeholder Group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US" sz="2400" dirty="0">
                <a:latin typeface="+mj-lt"/>
                <a:ea typeface="Aptos" panose="020B0004020202020204" pitchFamily="34" charset="0"/>
              </a:rPr>
              <a:t>City Council</a:t>
            </a:r>
            <a:endParaRPr lang="en-US" sz="2400" dirty="0">
              <a:effectLst/>
              <a:latin typeface="+mj-lt"/>
              <a:ea typeface="Aptos" panose="020B0004020202020204" pitchFamily="34" charset="0"/>
            </a:endParaRP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US" sz="2400" dirty="0">
                <a:latin typeface="+mj-lt"/>
                <a:ea typeface="Aptos" panose="020B0004020202020204" pitchFamily="34" charset="0"/>
              </a:rPr>
              <a:t>Public Engagement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5FFD069-C5CA-A98E-FFB9-6AB7F059135E}"/>
              </a:ext>
            </a:extLst>
          </p:cNvPr>
          <p:cNvSpPr txBox="1">
            <a:spLocks/>
          </p:cNvSpPr>
          <p:nvPr/>
        </p:nvSpPr>
        <p:spPr>
          <a:xfrm>
            <a:off x="869769" y="1401916"/>
            <a:ext cx="8753916" cy="9779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/>
              <a:t>Engagement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29DA135-2304-0CA8-ABCC-546F96482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B1B1-3A7F-AE40-94E9-B6B72360124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3677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Folder Search with solid fill">
            <a:extLst>
              <a:ext uri="{FF2B5EF4-FFF2-40B4-BE49-F238E27FC236}">
                <a16:creationId xmlns:a16="http://schemas.microsoft.com/office/drawing/2014/main" id="{FB62707E-408C-2D8B-6B94-94194BFB0ED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5556" r="5556"/>
          <a:stretch/>
        </p:blipFill>
        <p:spPr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C9807D-45C4-1A0E-B893-3781EE10FB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6161" y="2826217"/>
            <a:ext cx="10979679" cy="279518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US" sz="2400">
                <a:latin typeface="+mj-lt"/>
                <a:ea typeface="Aptos" panose="020B0004020202020204" pitchFamily="34" charset="0"/>
              </a:rPr>
              <a:t>Maintenance/Repair Records</a:t>
            </a:r>
            <a:endParaRPr lang="en-US" sz="2400">
              <a:effectLst/>
              <a:latin typeface="+mj-lt"/>
              <a:ea typeface="Aptos" panose="020B0004020202020204" pitchFamily="34" charset="0"/>
            </a:endParaRP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US" sz="2400">
                <a:effectLst/>
                <a:latin typeface="+mj-lt"/>
                <a:ea typeface="Aptos" panose="020B0004020202020204" pitchFamily="34" charset="0"/>
              </a:rPr>
              <a:t>Private</a:t>
            </a:r>
            <a:r>
              <a:rPr lang="en-US" sz="2400">
                <a:latin typeface="+mj-lt"/>
                <a:ea typeface="Aptos" panose="020B0004020202020204" pitchFamily="34" charset="0"/>
              </a:rPr>
              <a:t>ly Constructed Public Infrastructure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US" sz="2400">
                <a:latin typeface="+mj-lt"/>
                <a:ea typeface="Aptos" panose="020B0004020202020204" pitchFamily="34" charset="0"/>
              </a:rPr>
              <a:t>Revenue Growth vs Asset Inventory Growth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US" sz="2400">
                <a:effectLst/>
                <a:latin typeface="+mj-lt"/>
                <a:ea typeface="Aptos" panose="020B0004020202020204" pitchFamily="34" charset="0"/>
              </a:rPr>
              <a:t>Outside </a:t>
            </a:r>
            <a:r>
              <a:rPr lang="en-US" sz="2400">
                <a:latin typeface="+mj-lt"/>
                <a:ea typeface="Aptos" panose="020B0004020202020204" pitchFamily="34" charset="0"/>
              </a:rPr>
              <a:t>Financing Requirements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US" sz="2400">
                <a:latin typeface="+mj-lt"/>
                <a:ea typeface="Aptos" panose="020B0004020202020204" pitchFamily="34" charset="0"/>
              </a:rPr>
              <a:t>Future Cost Index Projections</a:t>
            </a:r>
            <a:endParaRPr lang="en-US" sz="2400">
              <a:latin typeface="+mj-lt"/>
              <a:ea typeface="Aptos" panose="020B0004020202020204" pitchFamily="34" charset="0"/>
              <a:cs typeface="Arial"/>
            </a:endParaRP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  <a:tabLst>
                <a:tab pos="457200" algn="l"/>
              </a:tabLst>
            </a:pPr>
            <a:endParaRPr lang="en-US" sz="2400">
              <a:effectLst/>
              <a:latin typeface="+mj-lt"/>
              <a:ea typeface="Aptos" panose="020B00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1229EC0-CAF6-879A-3D44-DDE5CB56DA68}"/>
              </a:ext>
            </a:extLst>
          </p:cNvPr>
          <p:cNvSpPr txBox="1">
            <a:spLocks/>
          </p:cNvSpPr>
          <p:nvPr/>
        </p:nvSpPr>
        <p:spPr>
          <a:xfrm>
            <a:off x="869769" y="1401916"/>
            <a:ext cx="8753916" cy="9779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/>
              <a:t>Supporting Data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612C1B-1C27-7840-02FC-CC2EC3789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B1B1-3A7F-AE40-94E9-B6B72360124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529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Chat with solid fill">
            <a:extLst>
              <a:ext uri="{FF2B5EF4-FFF2-40B4-BE49-F238E27FC236}">
                <a16:creationId xmlns:a16="http://schemas.microsoft.com/office/drawing/2014/main" id="{FB62707E-408C-2D8B-6B94-94194BFB0ED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5556" r="5556"/>
          <a:stretch/>
        </p:blipFill>
        <p:spPr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C9807D-45C4-1A0E-B893-3781EE10FB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6161" y="2731509"/>
            <a:ext cx="5392858" cy="279518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2800">
                <a:solidFill>
                  <a:srgbClr val="242424"/>
                </a:solidFill>
                <a:effectLst/>
                <a:latin typeface="+mj-lt"/>
                <a:ea typeface="Aptos" panose="020B0004020202020204" pitchFamily="34" charset="0"/>
              </a:rPr>
              <a:t>We would appreciate any suggestions you might have for us to make our Strategic Plan effort more effective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636F3EB-95CD-BDEE-4429-9D172D19739A}"/>
              </a:ext>
            </a:extLst>
          </p:cNvPr>
          <p:cNvSpPr txBox="1">
            <a:spLocks/>
          </p:cNvSpPr>
          <p:nvPr/>
        </p:nvSpPr>
        <p:spPr>
          <a:xfrm>
            <a:off x="869769" y="1401916"/>
            <a:ext cx="8753916" cy="9779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/>
              <a:t>Feedback and Questions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6738CC-C17B-3571-1BE5-FB380DC57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B1B1-3A7F-AE40-94E9-B6B72360124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594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0A1DC-4680-5C5F-6F85-73486CEFB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522" y="1106263"/>
            <a:ext cx="4551078" cy="1026096"/>
          </a:xfrm>
        </p:spPr>
        <p:txBody>
          <a:bodyPr/>
          <a:lstStyle/>
          <a:p>
            <a:r>
              <a:rPr lang="en-US" b="1"/>
              <a:t>Agenda</a:t>
            </a:r>
          </a:p>
        </p:txBody>
      </p:sp>
      <p:pic>
        <p:nvPicPr>
          <p:cNvPr id="6" name="Picture Placeholder 5" descr="Checklist with solid fill">
            <a:extLst>
              <a:ext uri="{FF2B5EF4-FFF2-40B4-BE49-F238E27FC236}">
                <a16:creationId xmlns:a16="http://schemas.microsoft.com/office/drawing/2014/main" id="{FB62707E-408C-2D8B-6B94-94194BFB0ED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9298" b="9298"/>
          <a:stretch>
            <a:fillRect/>
          </a:stretch>
        </p:blipFill>
        <p:spPr>
          <a:xfrm>
            <a:off x="6851589" y="1563179"/>
            <a:ext cx="6172200" cy="5025047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C9807D-45C4-1A0E-B893-3781EE10FB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0381" y="2357398"/>
            <a:ext cx="7448607" cy="4223990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342900" indent="-342900"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en-US" sz="2800"/>
              <a:t>Introductions			     2 min</a:t>
            </a:r>
          </a:p>
          <a:p>
            <a:pPr marL="342900" indent="-342900"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en-US" sz="2800"/>
              <a:t>Stormwater Program History 	3 min</a:t>
            </a:r>
            <a:endParaRPr lang="en-US" sz="2800">
              <a:cs typeface="Arial"/>
            </a:endParaRPr>
          </a:p>
          <a:p>
            <a:pPr marL="342900" indent="-342900"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en-US" sz="2800"/>
              <a:t>Strategic Planning	         10 min</a:t>
            </a:r>
            <a:endParaRPr lang="en-US" sz="2800">
              <a:cs typeface="Arial"/>
            </a:endParaRPr>
          </a:p>
          <a:p>
            <a:pPr marL="800100" lvl="1" indent="-342900"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en-US" sz="2000"/>
              <a:t>Current Program Characterization</a:t>
            </a:r>
          </a:p>
          <a:p>
            <a:pPr marL="800100" lvl="1" indent="-342900"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en-US" sz="2000"/>
              <a:t>Purpose</a:t>
            </a:r>
          </a:p>
          <a:p>
            <a:pPr marL="800100" lvl="1" indent="-342900"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en-US" sz="2000"/>
              <a:t>Assumptions</a:t>
            </a:r>
          </a:p>
          <a:p>
            <a:pPr marL="800100" lvl="1" indent="-342900"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en-US" sz="2000"/>
              <a:t>Drivers &amp; Outcomes</a:t>
            </a:r>
          </a:p>
          <a:p>
            <a:pPr marL="800100" lvl="1" indent="-342900"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en-US" sz="2000"/>
              <a:t>Other Considerations	</a:t>
            </a:r>
          </a:p>
          <a:p>
            <a:pPr marL="342900" indent="-342900"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en-US" sz="2800"/>
              <a:t>Questions    		          15 min</a:t>
            </a:r>
            <a:endParaRPr lang="en-US" sz="2800">
              <a:cs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2E048D-05D8-2D19-D226-809F93FBE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B1B1-3A7F-AE40-94E9-B6B72360124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210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4B0AD35-4BC6-5BD0-C1F7-91EC349D6696}"/>
              </a:ext>
            </a:extLst>
          </p:cNvPr>
          <p:cNvSpPr/>
          <p:nvPr/>
        </p:nvSpPr>
        <p:spPr>
          <a:xfrm>
            <a:off x="-134911" y="-119921"/>
            <a:ext cx="12326911" cy="4872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AA9DED6A-763F-4C18-9FF1-5703199E06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9169790"/>
              </p:ext>
            </p:extLst>
          </p:nvPr>
        </p:nvGraphicFramePr>
        <p:xfrm>
          <a:off x="230583" y="4966855"/>
          <a:ext cx="11396641" cy="1895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C9807D-45C4-1A0E-B893-3781EE10FB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8373" y="1340427"/>
            <a:ext cx="3190009" cy="341232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8C945"/>
              </a:buClr>
              <a:buSzTx/>
              <a:tabLst/>
              <a:defRPr/>
            </a:pPr>
            <a:r>
              <a:rPr kumimoji="0" lang="en-US" sz="2000" b="1" u="none" strike="noStrike" kern="1200" cap="none" spc="0" normalizeH="0" baseline="0" noProof="0">
                <a:ln>
                  <a:noFill/>
                </a:ln>
                <a:solidFill>
                  <a:srgbClr val="40464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Utility Fee Created</a:t>
            </a:r>
          </a:p>
          <a:p>
            <a:pPr marL="457200" indent="-457200">
              <a:buClr>
                <a:srgbClr val="A8C945"/>
              </a:buClr>
              <a:buFont typeface="Arial" panose="020B0604020202020204" pitchFamily="34" charset="0"/>
              <a:buChar char="•"/>
              <a:defRPr/>
            </a:pPr>
            <a:r>
              <a:rPr lang="en-US" sz="2000">
                <a:latin typeface="Arial"/>
                <a:ea typeface="Arial" panose="020B0604020202020204" pitchFamily="34" charset="0"/>
                <a:cs typeface="Arial"/>
              </a:rPr>
              <a:t>5-year Ramp Up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8C94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>
                <a:latin typeface="Arial"/>
                <a:ea typeface="Arial" panose="020B0604020202020204" pitchFamily="34" charset="0"/>
                <a:cs typeface="Arial"/>
              </a:rPr>
              <a:t>Reactive Maintenance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8C94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>
                <a:latin typeface="Arial"/>
                <a:ea typeface="Arial" panose="020B0604020202020204" pitchFamily="34" charset="0"/>
                <a:cs typeface="Arial"/>
              </a:rPr>
              <a:t>Limited Improvements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8C945"/>
              </a:buClr>
              <a:buSzTx/>
              <a:tabLst/>
              <a:defRPr/>
            </a:pPr>
            <a:endParaRPr lang="en-US" sz="2000">
              <a:solidFill>
                <a:srgbClr val="404646">
                  <a:lumMod val="50000"/>
                </a:srgbClr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23F493E-979B-984F-937C-F19B0FC59C73}"/>
              </a:ext>
            </a:extLst>
          </p:cNvPr>
          <p:cNvCxnSpPr>
            <a:cxnSpLocks/>
          </p:cNvCxnSpPr>
          <p:nvPr/>
        </p:nvCxnSpPr>
        <p:spPr>
          <a:xfrm>
            <a:off x="654424" y="672353"/>
            <a:ext cx="1113416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7966D35-16DD-858D-2546-2A1F4DAEC6F5}"/>
              </a:ext>
            </a:extLst>
          </p:cNvPr>
          <p:cNvCxnSpPr/>
          <p:nvPr/>
        </p:nvCxnSpPr>
        <p:spPr>
          <a:xfrm>
            <a:off x="654424" y="4918364"/>
            <a:ext cx="10972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CC2DB2D1-E862-22D7-E5F0-9F08DD396762}"/>
              </a:ext>
            </a:extLst>
          </p:cNvPr>
          <p:cNvSpPr txBox="1">
            <a:spLocks/>
          </p:cNvSpPr>
          <p:nvPr/>
        </p:nvSpPr>
        <p:spPr>
          <a:xfrm>
            <a:off x="4102507" y="1340427"/>
            <a:ext cx="4248178" cy="37671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8C94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40464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FY 20 Increase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8C94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Arial" panose="020B0604020202020204" pitchFamily="34" charset="0"/>
                <a:cs typeface="Arial"/>
              </a:rPr>
              <a:t>Hazardous Roadway Mitigation</a:t>
            </a:r>
            <a:endParaRPr lang="en-US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Arial" panose="020B0604020202020204" pitchFamily="34" charset="0"/>
              <a:cs typeface="Arial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8C94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Arial" panose="020B0604020202020204" pitchFamily="34" charset="0"/>
                <a:cs typeface="Arial"/>
              </a:rPr>
              <a:t>Pipe Rehabilitation</a:t>
            </a:r>
            <a:endParaRPr lang="en-US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Arial" panose="020B0604020202020204" pitchFamily="34" charset="0"/>
              <a:cs typeface="Arial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8C94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Arial" panose="020B0604020202020204" pitchFamily="34" charset="0"/>
                <a:cs typeface="Arial"/>
              </a:rPr>
              <a:t>Channel Restoration</a:t>
            </a:r>
            <a:endParaRPr lang="en-US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Arial" panose="020B0604020202020204" pitchFamily="34" charset="0"/>
              <a:cs typeface="Arial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8C94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Arial" panose="020B0604020202020204" pitchFamily="34" charset="0"/>
                <a:cs typeface="Arial"/>
              </a:rPr>
              <a:t>Lebow Flood Mitigation Phase</a:t>
            </a:r>
            <a:endParaRPr lang="en-US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Arial" panose="020B0604020202020204" pitchFamily="34" charset="0"/>
              <a:cs typeface="Arial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8C94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Arial" panose="020B0604020202020204" pitchFamily="34" charset="0"/>
                <a:cs typeface="Arial"/>
              </a:rPr>
              <a:t>Central City Projects</a:t>
            </a:r>
            <a:endParaRPr lang="en-US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Arial" panose="020B0604020202020204" pitchFamily="34" charset="0"/>
              <a:cs typeface="Arial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8C94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Arial" panose="020B0604020202020204" pitchFamily="34" charset="0"/>
                <a:cs typeface="Arial"/>
              </a:rPr>
              <a:t>Begin Project Development for 3 Large Flood Mitigation Projects</a:t>
            </a:r>
            <a:endParaRPr lang="en-US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Arial" panose="020B0604020202020204" pitchFamily="34" charset="0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8C945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40464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+mn-cs"/>
            </a:endParaRP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1272D7D7-F3D5-82AB-F2CF-C18776A0E976}"/>
              </a:ext>
            </a:extLst>
          </p:cNvPr>
          <p:cNvSpPr txBox="1">
            <a:spLocks/>
          </p:cNvSpPr>
          <p:nvPr/>
        </p:nvSpPr>
        <p:spPr>
          <a:xfrm>
            <a:off x="8753987" y="1344745"/>
            <a:ext cx="3424509" cy="32411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A8C945"/>
              </a:buClr>
              <a:defRPr/>
            </a:pPr>
            <a:r>
              <a:rPr lang="en-US" b="1">
                <a:solidFill>
                  <a:srgbClr val="404646"/>
                </a:solidFill>
                <a:latin typeface="Arial"/>
                <a:ea typeface="Arial" panose="020B0604020202020204" pitchFamily="34" charset="0"/>
                <a:cs typeface="Arial"/>
              </a:rPr>
              <a:t>FY 24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404646"/>
                </a:solidFill>
                <a:effectLst/>
                <a:uLnTx/>
                <a:uFillTx/>
                <a:latin typeface="Arial"/>
                <a:ea typeface="Arial" panose="020B0604020202020204" pitchFamily="34" charset="0"/>
                <a:cs typeface="Arial"/>
              </a:rPr>
              <a:t> Increase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8C94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Arial" panose="020B0604020202020204" pitchFamily="34" charset="0"/>
                <a:cs typeface="Arial"/>
              </a:rPr>
              <a:t>Initial Phases of 3 Large Flood Mitigation Projects</a:t>
            </a:r>
            <a:endParaRPr lang="en-US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Arial" panose="020B0604020202020204" pitchFamily="34" charset="0"/>
              <a:cs typeface="Arial"/>
            </a:endParaRPr>
          </a:p>
          <a:p>
            <a:pPr marL="457200" indent="-457200">
              <a:buClr>
                <a:srgbClr val="A8C945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Arial" panose="020B0604020202020204" pitchFamily="34" charset="0"/>
                <a:cs typeface="Arial"/>
              </a:rPr>
              <a:t>Maintenance Service Level </a:t>
            </a:r>
            <a:r>
              <a:rPr lang="en-US">
                <a:solidFill>
                  <a:schemeClr val="tx1"/>
                </a:solidFill>
                <a:latin typeface="Arial"/>
                <a:ea typeface="Arial" panose="020B0604020202020204" pitchFamily="34" charset="0"/>
                <a:cs typeface="Arial"/>
              </a:rPr>
              <a:t>Improvements</a:t>
            </a:r>
            <a:endParaRPr lang="en-US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Arial" panose="020B0604020202020204" pitchFamily="34" charset="0"/>
              <a:cs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32A7664-8061-E39E-A1B4-4D81657FBC8E}"/>
              </a:ext>
            </a:extLst>
          </p:cNvPr>
          <p:cNvSpPr/>
          <p:nvPr/>
        </p:nvSpPr>
        <p:spPr>
          <a:xfrm>
            <a:off x="905436" y="291353"/>
            <a:ext cx="1029690" cy="762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2006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C83B14D-9BAD-D667-5E24-FBFF915916B4}"/>
              </a:ext>
            </a:extLst>
          </p:cNvPr>
          <p:cNvSpPr/>
          <p:nvPr/>
        </p:nvSpPr>
        <p:spPr>
          <a:xfrm>
            <a:off x="7814931" y="291353"/>
            <a:ext cx="1204605" cy="762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2020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264CAC0-513F-8322-CA9B-747A59A88080}"/>
              </a:ext>
            </a:extLst>
          </p:cNvPr>
          <p:cNvSpPr/>
          <p:nvPr/>
        </p:nvSpPr>
        <p:spPr>
          <a:xfrm>
            <a:off x="10316854" y="291353"/>
            <a:ext cx="1071176" cy="762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2024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7046615-7FDA-7461-6276-7069984C8C69}"/>
              </a:ext>
            </a:extLst>
          </p:cNvPr>
          <p:cNvCxnSpPr>
            <a:cxnSpLocks/>
          </p:cNvCxnSpPr>
          <p:nvPr/>
        </p:nvCxnSpPr>
        <p:spPr>
          <a:xfrm>
            <a:off x="3904656" y="1340426"/>
            <a:ext cx="0" cy="341232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1734E55-E59D-216A-EE1C-15A5B5121C59}"/>
              </a:ext>
            </a:extLst>
          </p:cNvPr>
          <p:cNvCxnSpPr>
            <a:cxnSpLocks/>
          </p:cNvCxnSpPr>
          <p:nvPr/>
        </p:nvCxnSpPr>
        <p:spPr>
          <a:xfrm>
            <a:off x="8751902" y="1388918"/>
            <a:ext cx="0" cy="341232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EC531067-AB4A-3CFF-8CC4-4EE60DC59C2D}"/>
              </a:ext>
            </a:extLst>
          </p:cNvPr>
          <p:cNvSpPr/>
          <p:nvPr/>
        </p:nvSpPr>
        <p:spPr>
          <a:xfrm>
            <a:off x="3292827" y="291353"/>
            <a:ext cx="1029690" cy="762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2012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5C3223-8570-564C-89CA-DE79108E2F45}"/>
              </a:ext>
            </a:extLst>
          </p:cNvPr>
          <p:cNvSpPr txBox="1"/>
          <p:nvPr/>
        </p:nvSpPr>
        <p:spPr>
          <a:xfrm>
            <a:off x="8656247" y="5631749"/>
            <a:ext cx="788506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Roboto"/>
                <a:cs typeface="Roboto"/>
              </a:rPr>
              <a:t>6.5%</a:t>
            </a:r>
            <a:endParaRPr lang="en-US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FAE590-F728-1866-0C0D-803B44716C13}"/>
              </a:ext>
            </a:extLst>
          </p:cNvPr>
          <p:cNvSpPr txBox="1"/>
          <p:nvPr/>
        </p:nvSpPr>
        <p:spPr>
          <a:xfrm>
            <a:off x="10964110" y="5618331"/>
            <a:ext cx="788506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Roboto"/>
                <a:cs typeface="Roboto"/>
              </a:rPr>
              <a:t>15%</a:t>
            </a:r>
            <a:endParaRPr lang="en-US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2B2E2E-B705-D7EF-5BE8-476D2A754E5A}"/>
              </a:ext>
            </a:extLst>
          </p:cNvPr>
          <p:cNvSpPr txBox="1"/>
          <p:nvPr/>
        </p:nvSpPr>
        <p:spPr>
          <a:xfrm>
            <a:off x="3998497" y="5628145"/>
            <a:ext cx="898572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Roboto"/>
                <a:cs typeface="Roboto"/>
              </a:rPr>
              <a:t>13.7%</a:t>
            </a:r>
            <a:endParaRPr lang="en-US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23A8D0-0FC8-CFAF-386C-E88D16433512}"/>
              </a:ext>
            </a:extLst>
          </p:cNvPr>
          <p:cNvSpPr txBox="1"/>
          <p:nvPr/>
        </p:nvSpPr>
        <p:spPr>
          <a:xfrm>
            <a:off x="1737475" y="5995474"/>
            <a:ext cx="898572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Roboto"/>
                <a:cs typeface="Roboto"/>
              </a:rPr>
              <a:t>10.3%</a:t>
            </a:r>
            <a:endParaRPr lang="en-US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ECAD12-D934-DD50-1643-6EF2EF7BA8F5}"/>
              </a:ext>
            </a:extLst>
          </p:cNvPr>
          <p:cNvSpPr txBox="1"/>
          <p:nvPr/>
        </p:nvSpPr>
        <p:spPr>
          <a:xfrm>
            <a:off x="2327090" y="5880330"/>
            <a:ext cx="898572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Roboto"/>
                <a:cs typeface="Roboto"/>
              </a:rPr>
              <a:t>17.2%</a:t>
            </a:r>
            <a:endParaRPr lang="en-US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0B1427-D407-3CD3-35C7-D5F8ED693361}"/>
              </a:ext>
            </a:extLst>
          </p:cNvPr>
          <p:cNvSpPr txBox="1"/>
          <p:nvPr/>
        </p:nvSpPr>
        <p:spPr>
          <a:xfrm>
            <a:off x="2957495" y="5718225"/>
            <a:ext cx="898572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Roboto"/>
                <a:cs typeface="Roboto"/>
              </a:rPr>
              <a:t>26.7%</a:t>
            </a:r>
            <a:endParaRPr lang="en-US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FE0EABB2-174A-7477-F3FB-03941F522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9868" y="6384084"/>
            <a:ext cx="2743200" cy="365125"/>
          </a:xfrm>
        </p:spPr>
        <p:txBody>
          <a:bodyPr/>
          <a:lstStyle/>
          <a:p>
            <a:fld id="{A603B1B1-3A7F-AE40-94E9-B6B72360124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002362"/>
      </p:ext>
    </p:extLst>
  </p:cSld>
  <p:clrMapOvr>
    <a:masterClrMapping/>
  </p:clrMapOvr>
  <p:extLst mod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0A1DC-4680-5C5F-6F85-73486CEFB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773" y="1319844"/>
            <a:ext cx="11878227" cy="1143611"/>
          </a:xfrm>
        </p:spPr>
        <p:txBody>
          <a:bodyPr>
            <a:normAutofit fontScale="90000"/>
          </a:bodyPr>
          <a:lstStyle/>
          <a:p>
            <a:r>
              <a:rPr lang="en-US" b="1"/>
              <a:t>Stormwater vs. Water/Wastewater Utility Fees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DD3213-E214-51E2-D140-32164EBE75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5171" y="2275681"/>
            <a:ext cx="5157787" cy="647700"/>
          </a:xfrm>
        </p:spPr>
        <p:txBody>
          <a:bodyPr/>
          <a:lstStyle/>
          <a:p>
            <a:r>
              <a:rPr lang="en-US">
                <a:solidFill>
                  <a:schemeClr val="accent1">
                    <a:lumMod val="50000"/>
                  </a:schemeClr>
                </a:solidFill>
              </a:rPr>
              <a:t>Water/Wastewater Utility Fee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AF5B0D3-5D32-C4F6-227A-CFD333B9F3DF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59917466"/>
              </p:ext>
            </p:extLst>
          </p:nvPr>
        </p:nvGraphicFramePr>
        <p:xfrm>
          <a:off x="255171" y="2935288"/>
          <a:ext cx="5157788" cy="3427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B86997C-6543-2E75-917A-B0C1E48880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05327" y="2312942"/>
            <a:ext cx="5183188" cy="650265"/>
          </a:xfrm>
        </p:spPr>
        <p:txBody>
          <a:bodyPr/>
          <a:lstStyle/>
          <a:p>
            <a:r>
              <a:rPr lang="en-US">
                <a:solidFill>
                  <a:schemeClr val="accent1">
                    <a:lumMod val="50000"/>
                  </a:schemeClr>
                </a:solidFill>
              </a:rPr>
              <a:t>Stormwater Utility Fee</a:t>
            </a:r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AC10170A-CE6C-AB45-AA6B-12B1862A0584}"/>
              </a:ext>
            </a:extLst>
          </p:cNvPr>
          <p:cNvGraphicFramePr>
            <a:graphicFrameLocks noGrp="1"/>
          </p:cNvGraphicFramePr>
          <p:nvPr>
            <p:ph sz="quarter" idx="4"/>
          </p:nvPr>
        </p:nvGraphicFramePr>
        <p:xfrm>
          <a:off x="6605328" y="2935288"/>
          <a:ext cx="5183187" cy="3436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7333E4-6CBC-1E96-CB0C-1641B8F51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B1B1-3A7F-AE40-94E9-B6B72360124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772182"/>
      </p:ext>
    </p:extLst>
  </p:cSld>
  <p:clrMapOvr>
    <a:masterClrMapping/>
  </p:clrMapOvr>
  <p:extLst mod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C9807D-45C4-1A0E-B893-3781EE10FB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4680" y="2678052"/>
            <a:ext cx="9098296" cy="40642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3200" b="0" u="none" strike="noStrike" kern="1200" cap="none" spc="0" normalizeH="0" baseline="0" noProof="0">
                <a:ln>
                  <a:noFill/>
                </a:ln>
                <a:solidFill>
                  <a:srgbClr val="40464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Established and Functional</a:t>
            </a:r>
          </a:p>
          <a:p>
            <a:pPr marL="914400" lvl="1" indent="-457200">
              <a:spcBef>
                <a:spcPts val="100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en-US" sz="2600">
                <a:solidFill>
                  <a:srgbClr val="404646">
                    <a:lumMod val="50000"/>
                  </a:srgb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Asset Inventory</a:t>
            </a:r>
          </a:p>
          <a:p>
            <a:pPr marL="914400" lvl="1" indent="-457200">
              <a:spcBef>
                <a:spcPts val="100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kumimoji="0" lang="en-US" sz="2600" b="0" u="none" strike="noStrike" kern="1200" cap="none" spc="0" normalizeH="0" baseline="0" noProof="0">
                <a:ln>
                  <a:noFill/>
                </a:ln>
                <a:solidFill>
                  <a:srgbClr val="40464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Program</a:t>
            </a:r>
            <a:r>
              <a:rPr lang="en-US" sz="2600">
                <a:solidFill>
                  <a:srgbClr val="404646">
                    <a:lumMod val="50000"/>
                  </a:srgb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med Maintenance</a:t>
            </a:r>
          </a:p>
          <a:p>
            <a:pPr marL="914400" lvl="1" indent="-457200">
              <a:spcBef>
                <a:spcPts val="100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en-US" sz="2600">
                <a:solidFill>
                  <a:srgbClr val="404646">
                    <a:lumMod val="50000"/>
                  </a:srgb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Customer Response and Reactive Projects</a:t>
            </a:r>
          </a:p>
          <a:p>
            <a:pPr marL="914400" lvl="1" indent="-457200">
              <a:spcBef>
                <a:spcPts val="100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kumimoji="0" lang="en-US" sz="2600" b="0" u="none" strike="noStrike" kern="1200" cap="none" spc="0" normalizeH="0" baseline="0" noProof="0">
                <a:ln>
                  <a:noFill/>
                </a:ln>
                <a:solidFill>
                  <a:srgbClr val="40464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Hazard Warning</a:t>
            </a:r>
          </a:p>
          <a:p>
            <a:pPr marL="914400" lvl="1" indent="-457200">
              <a:spcBef>
                <a:spcPts val="100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en-US" sz="2600">
                <a:solidFill>
                  <a:srgbClr val="404646"/>
                </a:solidFill>
                <a:latin typeface="Arial"/>
                <a:ea typeface="Arial" panose="020B0604020202020204" pitchFamily="34" charset="0"/>
                <a:cs typeface="Arial"/>
              </a:rPr>
              <a:t>Development Review and Permitting</a:t>
            </a:r>
          </a:p>
          <a:p>
            <a:pPr marL="914400" lvl="1" indent="-457200">
              <a:spcBef>
                <a:spcPts val="100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kumimoji="0" lang="en-US" sz="2600" b="0" u="none" strike="noStrike" kern="1200" cap="none" spc="0" normalizeH="0" baseline="0" noProof="0">
                <a:ln>
                  <a:noFill/>
                </a:ln>
                <a:solidFill>
                  <a:srgbClr val="40464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Moderate Capital Pro</a:t>
            </a:r>
            <a:r>
              <a:rPr lang="en-US" sz="2600">
                <a:solidFill>
                  <a:srgbClr val="404646">
                    <a:lumMod val="50000"/>
                  </a:srgb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gram</a:t>
            </a:r>
            <a:endParaRPr kumimoji="0" lang="en-US" sz="2600" b="0" u="none" strike="noStrike" kern="1200" cap="none" spc="0" normalizeH="0" baseline="0" noProof="0">
              <a:ln>
                <a:noFill/>
              </a:ln>
              <a:solidFill>
                <a:srgbClr val="404646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F92CA7E-4043-0E00-E25C-F4E22978A10F}"/>
              </a:ext>
            </a:extLst>
          </p:cNvPr>
          <p:cNvSpPr txBox="1">
            <a:spLocks/>
          </p:cNvSpPr>
          <p:nvPr/>
        </p:nvSpPr>
        <p:spPr>
          <a:xfrm>
            <a:off x="869769" y="1401916"/>
            <a:ext cx="8753916" cy="9779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/>
              <a:t>Current Program Characterization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F25E0BD-B853-8A09-A0B0-3A4AB75E7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B1B1-3A7F-AE40-94E9-B6B72360124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055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0A1DC-4680-5C5F-6F85-73486CEFB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769" y="1401916"/>
            <a:ext cx="8753916" cy="977970"/>
          </a:xfrm>
        </p:spPr>
        <p:txBody>
          <a:bodyPr>
            <a:noAutofit/>
          </a:bodyPr>
          <a:lstStyle/>
          <a:p>
            <a:r>
              <a:rPr lang="en-US" sz="4000" b="1"/>
              <a:t>Current Program Characterization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C9807D-45C4-1A0E-B893-3781EE10FB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4680" y="2678052"/>
            <a:ext cx="9098296" cy="40642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42424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3200" b="0" u="none" strike="noStrike" kern="1200" cap="none" spc="0" normalizeH="0" baseline="0" noProof="0">
                <a:ln>
                  <a:noFill/>
                </a:ln>
                <a:solidFill>
                  <a:srgbClr val="404646"/>
                </a:solidFill>
                <a:effectLst/>
                <a:uLnTx/>
                <a:uFillTx/>
                <a:latin typeface="Arial"/>
                <a:ea typeface="Arial" panose="020B0604020202020204" pitchFamily="34" charset="0"/>
                <a:cs typeface="Arial"/>
              </a:rPr>
              <a:t>Emerging Challenges</a:t>
            </a:r>
          </a:p>
          <a:p>
            <a:pPr marL="914400" lvl="1" indent="-457200">
              <a:spcBef>
                <a:spcPts val="1000"/>
              </a:spcBef>
              <a:buClr>
                <a:srgbClr val="242424"/>
              </a:buClr>
              <a:buFont typeface="Wingdings" panose="05000000000000000000" pitchFamily="2" charset="2"/>
              <a:buChar char="q"/>
              <a:defRPr/>
            </a:pPr>
            <a:r>
              <a:rPr lang="en-US" sz="2600">
                <a:latin typeface="Arial"/>
                <a:ea typeface="Arial" panose="020B0604020202020204" pitchFamily="34" charset="0"/>
                <a:cs typeface="Arial"/>
              </a:rPr>
              <a:t>Awareness of Infrastructure Deterioration</a:t>
            </a:r>
          </a:p>
          <a:p>
            <a:pPr marL="914400" lvl="1" indent="-457200">
              <a:spcBef>
                <a:spcPts val="1000"/>
              </a:spcBef>
              <a:buClr>
                <a:srgbClr val="242424"/>
              </a:buClr>
              <a:buFont typeface="Wingdings" panose="05000000000000000000" pitchFamily="2" charset="2"/>
              <a:buChar char="q"/>
              <a:defRPr/>
            </a:pPr>
            <a:r>
              <a:rPr lang="en-US" sz="2600">
                <a:latin typeface="Arial"/>
                <a:ea typeface="Arial" panose="020B0604020202020204" pitchFamily="34" charset="0"/>
                <a:cs typeface="Arial"/>
              </a:rPr>
              <a:t>Mitigating Large Scale Chronic Flooding</a:t>
            </a:r>
          </a:p>
          <a:p>
            <a:pPr marL="914400" lvl="1" indent="-457200">
              <a:spcBef>
                <a:spcPts val="1000"/>
              </a:spcBef>
              <a:buClr>
                <a:srgbClr val="242424"/>
              </a:buClr>
              <a:buFont typeface="Wingdings" panose="05000000000000000000" pitchFamily="2" charset="2"/>
              <a:buChar char="q"/>
              <a:defRPr/>
            </a:pPr>
            <a:r>
              <a:rPr lang="en-US" sz="2600">
                <a:latin typeface="Arial"/>
                <a:ea typeface="Arial" panose="020B0604020202020204" pitchFamily="34" charset="0"/>
                <a:cs typeface="Arial"/>
              </a:rPr>
              <a:t>Competing for Grant Funding</a:t>
            </a:r>
          </a:p>
          <a:p>
            <a:pPr marL="914400" lvl="1" indent="-457200">
              <a:spcBef>
                <a:spcPts val="1000"/>
              </a:spcBef>
              <a:buClr>
                <a:srgbClr val="242424"/>
              </a:buClr>
              <a:buFont typeface="Wingdings" panose="05000000000000000000" pitchFamily="2" charset="2"/>
              <a:buChar char="q"/>
              <a:defRPr/>
            </a:pPr>
            <a:r>
              <a:rPr lang="en-US" sz="2600">
                <a:latin typeface="Arial"/>
                <a:ea typeface="Arial" panose="020B0604020202020204" pitchFamily="34" charset="0"/>
                <a:cs typeface="Arial"/>
              </a:rPr>
              <a:t>Keeping Pace with Inflation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D20A9C-7078-E663-039D-8DEDAE375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B1B1-3A7F-AE40-94E9-B6B72360124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641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9F8278-6542-66A9-3EFA-3F407FE95B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172" y="944380"/>
            <a:ext cx="5073837" cy="556884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E9E1CBB-59DB-6890-5677-C1F375709C75}"/>
              </a:ext>
            </a:extLst>
          </p:cNvPr>
          <p:cNvSpPr txBox="1"/>
          <p:nvPr/>
        </p:nvSpPr>
        <p:spPr>
          <a:xfrm>
            <a:off x="510004" y="2892992"/>
            <a:ext cx="5961134" cy="310854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800" i="1" dirty="0"/>
              <a:t>Awareness of Infrastructure Deterioration</a:t>
            </a:r>
          </a:p>
          <a:p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/>
              <a:t>1,059 miles of storm drain</a:t>
            </a:r>
            <a:endParaRPr lang="en-US" sz="2800" dirty="0">
              <a:cs typeface="Arial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/>
              <a:t>Assessed condition - 160 miles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/>
              <a:t>Assess rate  - 40 miles/year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/>
              <a:t>59 miles at high risk (projected)</a:t>
            </a: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ADD13CF3-DEFF-19A4-174D-5841CE8BCF7B}"/>
              </a:ext>
            </a:extLst>
          </p:cNvPr>
          <p:cNvSpPr txBox="1">
            <a:spLocks/>
          </p:cNvSpPr>
          <p:nvPr/>
        </p:nvSpPr>
        <p:spPr>
          <a:xfrm>
            <a:off x="199697" y="1273495"/>
            <a:ext cx="6531475" cy="9863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Emerging Challenges</a:t>
            </a:r>
          </a:p>
        </p:txBody>
      </p:sp>
      <p:pic>
        <p:nvPicPr>
          <p:cNvPr id="2" name="Picture 1" descr="A close-up of a graph&#10;&#10;Description automatically generated">
            <a:extLst>
              <a:ext uri="{FF2B5EF4-FFF2-40B4-BE49-F238E27FC236}">
                <a16:creationId xmlns:a16="http://schemas.microsoft.com/office/drawing/2014/main" id="{77571DC5-0420-A02C-3897-309DDDE91D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3897" y="107111"/>
            <a:ext cx="2943225" cy="129540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259BD3-0CB1-09F0-D8F2-5778D25D6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3909" y="6385764"/>
            <a:ext cx="2743200" cy="365125"/>
          </a:xfrm>
        </p:spPr>
        <p:txBody>
          <a:bodyPr/>
          <a:lstStyle/>
          <a:p>
            <a:fld id="{A603B1B1-3A7F-AE40-94E9-B6B72360124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096126"/>
      </p:ext>
    </p:extLst>
  </p:cSld>
  <p:clrMapOvr>
    <a:masterClrMapping/>
  </p:clrMapOvr>
  <p:extLst mod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5BDBBA-9DE9-031E-18A1-F1DF446D02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973"/>
          <a:stretch/>
        </p:blipFill>
        <p:spPr>
          <a:xfrm>
            <a:off x="6830440" y="1110049"/>
            <a:ext cx="5301171" cy="57523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ADF1714-ACA9-7828-5060-5EDB31A41188}"/>
              </a:ext>
            </a:extLst>
          </p:cNvPr>
          <p:cNvSpPr txBox="1"/>
          <p:nvPr/>
        </p:nvSpPr>
        <p:spPr>
          <a:xfrm>
            <a:off x="40956" y="2542833"/>
            <a:ext cx="7774446" cy="224676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800" i="1" dirty="0"/>
              <a:t>Mitigating Large Scale Chronic Flooding</a:t>
            </a:r>
          </a:p>
          <a:p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/>
              <a:t>Upper Lebow, Linwood/W 7th, </a:t>
            </a:r>
            <a:r>
              <a:rPr lang="en-US" sz="2800" dirty="0" err="1"/>
              <a:t>McCart</a:t>
            </a:r>
            <a:r>
              <a:rPr lang="en-US" sz="2800" dirty="0"/>
              <a:t>/Berry</a:t>
            </a:r>
            <a:endParaRPr lang="en-US" sz="2800" dirty="0">
              <a:cs typeface="Arial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/>
              <a:t>Partially funded phased approach</a:t>
            </a:r>
            <a:endParaRPr lang="en-US" sz="2800" dirty="0">
              <a:cs typeface="Arial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/>
              <a:t>Other large-scale needs also exist</a:t>
            </a:r>
            <a:endParaRPr lang="en-US" sz="2800" dirty="0">
              <a:cs typeface="Arial" panose="020B0604020202020204"/>
            </a:endParaRPr>
          </a:p>
        </p:txBody>
      </p:sp>
      <p:sp>
        <p:nvSpPr>
          <p:cNvPr id="15" name="Title 6">
            <a:extLst>
              <a:ext uri="{FF2B5EF4-FFF2-40B4-BE49-F238E27FC236}">
                <a16:creationId xmlns:a16="http://schemas.microsoft.com/office/drawing/2014/main" id="{63DDBE52-EA10-F2A6-AC79-284A6FA9607A}"/>
              </a:ext>
            </a:extLst>
          </p:cNvPr>
          <p:cNvSpPr txBox="1">
            <a:spLocks/>
          </p:cNvSpPr>
          <p:nvPr/>
        </p:nvSpPr>
        <p:spPr>
          <a:xfrm>
            <a:off x="199697" y="1273495"/>
            <a:ext cx="6531475" cy="9863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Emerging Challenges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2351E6-43BB-7251-889F-23640FA0C6B8}"/>
              </a:ext>
            </a:extLst>
          </p:cNvPr>
          <p:cNvSpPr txBox="1"/>
          <p:nvPr/>
        </p:nvSpPr>
        <p:spPr>
          <a:xfrm>
            <a:off x="4128" y="6222386"/>
            <a:ext cx="727206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Arial"/>
              </a:rPr>
              <a:t>Cost estimates are 2023 dollars and will be refined during current Project Development efforts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B80032-5D02-39BC-22D3-51C2D7D6DBCC}"/>
              </a:ext>
            </a:extLst>
          </p:cNvPr>
          <p:cNvSpPr txBox="1"/>
          <p:nvPr/>
        </p:nvSpPr>
        <p:spPr>
          <a:xfrm>
            <a:off x="8293834" y="2308600"/>
            <a:ext cx="1683544" cy="646331"/>
          </a:xfrm>
          <a:prstGeom prst="rect">
            <a:avLst/>
          </a:prstGeom>
          <a:solidFill>
            <a:srgbClr val="1FF707"/>
          </a:solidFill>
          <a:ln>
            <a:solidFill>
              <a:srgbClr val="242424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b="1">
                <a:cs typeface="Arial"/>
              </a:rPr>
              <a:t>Upper Lebow</a:t>
            </a:r>
            <a:endParaRPr lang="en-US"/>
          </a:p>
          <a:p>
            <a:pPr algn="r"/>
            <a:r>
              <a:rPr lang="en-US" b="1">
                <a:cs typeface="Arial"/>
              </a:rPr>
              <a:t>~$90M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4528CF-F96B-F9D2-446F-1615801DDA41}"/>
              </a:ext>
            </a:extLst>
          </p:cNvPr>
          <p:cNvSpPr txBox="1"/>
          <p:nvPr/>
        </p:nvSpPr>
        <p:spPr>
          <a:xfrm>
            <a:off x="7341335" y="4130254"/>
            <a:ext cx="1909762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b="1">
                <a:cs typeface="Arial"/>
              </a:rPr>
              <a:t>Linwood/ W 7th</a:t>
            </a:r>
            <a:endParaRPr lang="en-US"/>
          </a:p>
          <a:p>
            <a:pPr algn="r"/>
            <a:r>
              <a:rPr lang="en-US" b="1">
                <a:cs typeface="Arial"/>
              </a:rPr>
              <a:t>~$110M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257377-1C91-12F5-DE35-862025BAC6B3}"/>
              </a:ext>
            </a:extLst>
          </p:cNvPr>
          <p:cNvSpPr txBox="1"/>
          <p:nvPr/>
        </p:nvSpPr>
        <p:spPr>
          <a:xfrm>
            <a:off x="7760767" y="6047161"/>
            <a:ext cx="1713415" cy="646331"/>
          </a:xfrm>
          <a:prstGeom prst="rect">
            <a:avLst/>
          </a:prstGeom>
          <a:solidFill>
            <a:srgbClr val="B94DF7"/>
          </a:solidFill>
          <a:ln>
            <a:solidFill>
              <a:srgbClr val="242424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b="1">
                <a:cs typeface="Arial"/>
              </a:rPr>
              <a:t>McCart/Berry</a:t>
            </a:r>
            <a:endParaRPr lang="en-US"/>
          </a:p>
          <a:p>
            <a:pPr algn="r"/>
            <a:r>
              <a:rPr lang="en-US" b="1">
                <a:cs typeface="Arial"/>
              </a:rPr>
              <a:t>~$40M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C43D5A1-1006-01D2-8F4A-B1D4D32F9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B1B1-3A7F-AE40-94E9-B6B72360124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872383"/>
      </p:ext>
    </p:extLst>
  </p:cSld>
  <p:clrMapOvr>
    <a:masterClrMapping/>
  </p:clrMapOvr>
  <p:extLst mod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3D63651-8E08-824F-B972-53B885747989}"/>
              </a:ext>
            </a:extLst>
          </p:cNvPr>
          <p:cNvSpPr txBox="1"/>
          <p:nvPr/>
        </p:nvSpPr>
        <p:spPr>
          <a:xfrm>
            <a:off x="633587" y="2510414"/>
            <a:ext cx="333643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i="1"/>
              <a:t>Competing for Grant Funding</a:t>
            </a:r>
          </a:p>
          <a:p>
            <a:endParaRPr lang="en-US" sz="2800"/>
          </a:p>
        </p:txBody>
      </p:sp>
      <p:sp>
        <p:nvSpPr>
          <p:cNvPr id="16" name="Title 6">
            <a:extLst>
              <a:ext uri="{FF2B5EF4-FFF2-40B4-BE49-F238E27FC236}">
                <a16:creationId xmlns:a16="http://schemas.microsoft.com/office/drawing/2014/main" id="{33770A17-3E26-2EA9-BD17-A7D81A290D3B}"/>
              </a:ext>
            </a:extLst>
          </p:cNvPr>
          <p:cNvSpPr txBox="1">
            <a:spLocks/>
          </p:cNvSpPr>
          <p:nvPr/>
        </p:nvSpPr>
        <p:spPr>
          <a:xfrm>
            <a:off x="199697" y="1273495"/>
            <a:ext cx="6531475" cy="9863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Emerging Challenges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06F494F-456B-FD82-CDAC-601254B8D5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8412714"/>
              </p:ext>
            </p:extLst>
          </p:nvPr>
        </p:nvGraphicFramePr>
        <p:xfrm>
          <a:off x="3970026" y="938327"/>
          <a:ext cx="8930861" cy="5830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601499E6-DE2C-750B-42F7-5938701A13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91200" y="3756688"/>
            <a:ext cx="5384737" cy="2795189"/>
          </a:xfrm>
        </p:spPr>
        <p:txBody>
          <a:bodyPr/>
          <a:lstStyle/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US" sz="2400">
                <a:latin typeface="+mj-lt"/>
                <a:ea typeface="Aptos" panose="020B0004020202020204" pitchFamily="34" charset="0"/>
              </a:rPr>
              <a:t>Must u</a:t>
            </a:r>
            <a:r>
              <a:rPr lang="en-US" sz="2400">
                <a:effectLst/>
                <a:latin typeface="+mj-lt"/>
                <a:ea typeface="Aptos" panose="020B0004020202020204" pitchFamily="34" charset="0"/>
              </a:rPr>
              <a:t>nderstand objectives of each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US" sz="2400">
                <a:latin typeface="+mj-lt"/>
                <a:ea typeface="Aptos" panose="020B0004020202020204" pitchFamily="34" charset="0"/>
              </a:rPr>
              <a:t>To compete, objectives must align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US" sz="2400">
                <a:latin typeface="+mj-lt"/>
                <a:ea typeface="Aptos" panose="020B0004020202020204" pitchFamily="34" charset="0"/>
              </a:rPr>
              <a:t>Potential project scope changes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US" sz="2400">
                <a:effectLst/>
                <a:latin typeface="+mj-lt"/>
                <a:ea typeface="Aptos" panose="020B0004020202020204" pitchFamily="34" charset="0"/>
              </a:rPr>
              <a:t>May require project information not yet determined</a:t>
            </a:r>
          </a:p>
        </p:txBody>
      </p:sp>
      <p:sp>
        <p:nvSpPr>
          <p:cNvPr id="19" name="Speech Bubble: Rectangle 18">
            <a:extLst>
              <a:ext uri="{FF2B5EF4-FFF2-40B4-BE49-F238E27FC236}">
                <a16:creationId xmlns:a16="http://schemas.microsoft.com/office/drawing/2014/main" id="{5B8738DA-9636-F02C-2EDA-7DD078DC0061}"/>
              </a:ext>
            </a:extLst>
          </p:cNvPr>
          <p:cNvSpPr/>
          <p:nvPr/>
        </p:nvSpPr>
        <p:spPr>
          <a:xfrm>
            <a:off x="9493320" y="2510414"/>
            <a:ext cx="1715784" cy="452063"/>
          </a:xfrm>
          <a:prstGeom prst="wedgeRectCallout">
            <a:avLst>
              <a:gd name="adj1" fmla="val -107660"/>
              <a:gd name="adj2" fmla="val 235228"/>
            </a:avLst>
          </a:prstGeom>
          <a:noFill/>
          <a:ln w="28575">
            <a:solidFill>
              <a:srgbClr val="015D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>
                <a:solidFill>
                  <a:sysClr val="windowText" lastClr="000000"/>
                </a:solidFill>
              </a:rPr>
              <a:t>Competitive</a:t>
            </a:r>
            <a:endParaRPr lang="en-US" b="1">
              <a:solidFill>
                <a:sysClr val="windowText" lastClr="000000"/>
              </a:solidFill>
              <a:cs typeface="Arial"/>
            </a:endParaRPr>
          </a:p>
        </p:txBody>
      </p:sp>
      <p:sp>
        <p:nvSpPr>
          <p:cNvPr id="20" name="Speech Bubble: Rectangle 19">
            <a:extLst>
              <a:ext uri="{FF2B5EF4-FFF2-40B4-BE49-F238E27FC236}">
                <a16:creationId xmlns:a16="http://schemas.microsoft.com/office/drawing/2014/main" id="{5C3811EB-BF49-502B-7A7B-EACE7C00C5DD}"/>
              </a:ext>
            </a:extLst>
          </p:cNvPr>
          <p:cNvSpPr/>
          <p:nvPr/>
        </p:nvSpPr>
        <p:spPr>
          <a:xfrm>
            <a:off x="5873280" y="6152830"/>
            <a:ext cx="1715784" cy="551038"/>
          </a:xfrm>
          <a:prstGeom prst="wedgeRectCallout">
            <a:avLst>
              <a:gd name="adj1" fmla="val 127670"/>
              <a:gd name="adj2" fmla="val -74966"/>
            </a:avLst>
          </a:prstGeom>
          <a:noFill/>
          <a:ln w="28575">
            <a:solidFill>
              <a:srgbClr val="015D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>
                <a:solidFill>
                  <a:sysClr val="windowText" lastClr="000000"/>
                </a:solidFill>
              </a:rPr>
              <a:t>Not Competitive</a:t>
            </a:r>
            <a:endParaRPr lang="en-US" b="1">
              <a:solidFill>
                <a:sysClr val="windowText" lastClr="000000"/>
              </a:solidFill>
              <a:cs typeface="Arial"/>
            </a:endParaRP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A711CEA5-7A7F-FDCD-D1F7-8910460E3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3B1B1-3A7F-AE40-94E9-B6B72360124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65947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F98A16D8-8218-5342-865F-AC79C23665F5}" vid="{D8728D95-0F92-CA4B-8554-715FA25D87D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701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D9FFEF0C-2258-43CC-93B5-EB6C3A5A1037}">
  <we:reference id="fd624fb9-2cff-43d6-a4a7-5636de2a5b64" version="1.5.0.0" store="EXCatalog" storeType="EXCatalog"/>
  <we:alternateReferences>
    <we:reference id="WA200001766" version="1.5.0.0" store="en-US" storeType="OMEX"/>
  </we:alternateReferences>
  <we:properties>
    <we:property name="CantoAssets" value="&quot;[{\&quot;scheme\&quot;:\&quot;image\&quot;,\&quot;id\&quot;:\&quot;469daiiqht2h9afosl0bp85o2h\&quot;,\&quot;tenant\&quot;:\&quot;freese.canto.com\&quot;,\&quot;time\&quot;:\&quot;20220721104416000\&quot;,\&quot;name\&quot;:\&quot;PLU17623 Isometric_Velocity.jpeg\&quot;,\&quot;addedby\&quot;:\&quot;test\&quot;},{\&quot;scheme\&quot;:\&quot;image\&quot;,\&quot;id\&quot;:\&quot;jg57gs88ql22f66buji7a31q7q\&quot;,\&quot;tenant\&quot;:\&quot;freese.canto.com\&quot;,\&quot;time\&quot;:\&quot;20220623093927000\&quot;,\&quot;name\&quot;:\&quot;UTR18259 - Modeling - Ralph Hall CFD-Persp_Isosurface.png\&quot;,\&quot;addedby\&quot;:\&quot;test\&quot;},{\&quot;scheme\&quot;:\&quot;image\&quot;,\&quot;id\&quot;:\&quot;jfsl7pj6613651he6kpqeppf5g\&quot;,\&quot;tenant\&quot;:\&quot;freese.canto.com\&quot;,\&quot;time\&quot;:\&quot;20220503153350000\&quot;,\&quot;name\&quot;:\&quot;DDC20643 Picture8.jpg\&quot;,\&quot;addedby\&quot;:\&quot;test\&quot;},{\&quot;scheme\&quot;:\&quot;image\&quot;,\&quot;id\&quot;:\&quot;rout6p6elh58n02td0lvrbdh0t\&quot;,\&quot;tenant\&quot;:\&quot;freese.canto.com\&quot;,\&quot;time\&quot;:\&quot;20220503153350000\&quot;,\&quot;name\&quot;:\&quot;DDC20643 Picture5.jpg\&quot;,\&quot;addedby\&quot;:\&quot;test\&quot;},{\&quot;scheme\&quot;:\&quot;image\&quot;,\&quot;id\&quot;:\&quot;5hchm28iep0374sb0cood8pl2d\&quot;,\&quot;tenant\&quot;:\&quot;freese.canto.com\&quot;,\&quot;time\&quot;:\&quot;20220503153350000\&quot;,\&quot;name\&quot;:\&quot;DDC20643 Picture2.jpg\&quot;,\&quot;addedby\&quot;:\&quot;test\&quot;},{\&quot;scheme\&quot;:\&quot;image\&quot;,\&quot;id\&quot;:\&quot;rrpscabl456671sojfepgkjb5k\&quot;,\&quot;tenant\&quot;:\&quot;freese.canto.com\&quot;,\&quot;time\&quot;:\&quot;20211215145826000\&quot;,\&quot;name\&quot;:\&quot;BKW13370_Dam 7 Final Best.jpg\&quot;,\&quot;addedby\&quot;:\&quot;test\&quot;},{\&quot;scheme\&quot;:\&quot;image\&quot;,\&quot;id\&quot;:\&quot;396uvp0g9t3ndb9vb9vrit103g\&quot;,\&quot;tenant\&quot;:\&quot;freese.canto.com\&quot;,\&quot;time\&quot;:\&quot;20230414133414000\&quot;,\&quot;name\&quot;:\&quot;GENERIC Riverby_Drone_Photo1_0343.jpg\&quot;,\&quot;addedby\&quot;:\&quot;test\&quot;},{\&quot;scheme\&quot;:\&quot;image\&quot;,\&quot;id\&quot;:\&quot;firak8drtt6hj55hi0v3pbj524\&quot;,\&quot;tenant\&quot;:\&quot;freese.canto.com\&quot;,\&quot;time\&quot;:\&quot;20230414133402000\&quot;,\&quot;name\&quot;:\&quot;GENERIC Stream.jpg\&quot;,\&quot;addedby\&quot;:\&quot;test\&quot;},{\&quot;scheme\&quot;:\&quot;image\&quot;,\&quot;id\&quot;:\&quot;9c96d46aud379craedm0j4tc3f\&quot;,\&quot;tenant\&quot;:\&quot;freese.canto.com\&quot;,\&quot;time\&quot;:\&quot;20211228135518000\&quot;,\&quot;name\&quot;:\&quot;FNI Logo - White - RGB.png\&quot;,\&quot;addedby\&quot;:\&quot;test\&quot;},{\&quot;scheme\&quot;:\&quot;image\&quot;,\&quot;id\&quot;:\&quot;th2ed10ro52d79f6d9duquer09\&quot;,\&quot;tenant\&quot;:\&quot;freese.canto.com\&quot;,\&quot;time\&quot;:\&quot;20220208163213000\&quot;,\&quot;name\&quot;:\&quot;CBR18213 Forest1.JPG\&quot;,\&quot;addedby\&quot;:\&quot;test\&quot;},{\&quot;scheme\&quot;:\&quot;image\&quot;,\&quot;id\&quot;:\&quot;q3cnrs2t850pjf5t7qoi7vhd0h\&quot;,\&quot;tenant\&quot;:\&quot;freese.canto.com\&quot;,\&quot;time\&quot;:\&quot;20230414133423000\&quot;,\&quot;name\&quot;:\&quot;GENERIC Riverby_Drone_Photo2_0137.jpg\&quot;,\&quot;addedby\&quot;:\&quot;test\&quot;},{\&quot;scheme\&quot;:\&quot;image\&quot;,\&quot;id\&quot;:\&quot;pcpg3q91o50b91h9hk5jk31l57\&quot;,\&quot;tenant\&quot;:\&quot;freese.canto.com\&quot;,\&quot;time\&quot;:\&quot;20230414133215000\&quot;,\&quot;name\&quot;:\&quot;GENERIC oysters.jpg\&quot;,\&quot;addedby\&quot;:\&quot;test\&quot;},{\&quot;scheme\&quot;:\&quot;image\&quot;,\&quot;id\&quot;:\&quot;24h37hc87d4ipadd8q8o0asv6c\&quot;,\&quot;tenant\&quot;:\&quot;freese.canto.com\&quot;,\&quot;time\&quot;:\&quot;20230208090939000\&quot;,\&quot;name\&quot;:\&quot;RNC19591 wolf creek 2.jpg\&quot;,\&quot;addedby\&quot;:\&quot;test\&quot;},{\&quot;scheme\&quot;:\&quot;image\&quot;,\&quot;id\&quot;:\&quot;vjslnpjpg56417e4toph17ob50\&quot;,\&quot;tenant\&quot;:\&quot;freese.canto.com\&quot;,\&quot;time\&quot;:\&quot;20230228131501000\&quot;,\&quot;name\&quot;:\&quot;CYL22707 Canyon Lake Water Service 2.jpg\&quot;,\&quot;addedby\&quot;:\&quot;test\&quot;},{\&quot;scheme\&quot;:\&quot;image\&quot;,\&quot;id\&quot;:\&quot;qd4bbkrs1h63344pskb2igu72t\&quot;,\&quot;tenant\&quot;:\&quot;freese.canto.com\&quot;,\&quot;time\&quot;:\&quot;20230327080255000\&quot;,\&quot;name\&quot;:\&quot;GENERIC CM on site.jpg\&quot;,\&quot;addedby\&quot;:\&quot;test\&quot;},{\&quot;scheme\&quot;:\&quot;image\&quot;,\&quot;id\&quot;:\&quot;o7lnh8t6596sbbqbdq3mp4j75v\&quot;,\&quot;tenant\&quot;:\&quot;freese.canto.com\&quot;,\&quot;time\&quot;:\&quot;20230217133047000\&quot;,\&quot;name\&quot;:\&quot;PFL16607 Central WWTP Expansion 1.jpg\&quot;,\&quot;addedby\&quot;:\&quot;test\&quot;},{\&quot;scheme\&quot;:\&quot;image\&quot;,\&quot;id\&quot;:\&quot;98qfbmfld57cdd9dr6nb451m6a\&quot;,\&quot;tenant\&quot;:\&quot;freese.canto.com\&quot;,\&quot;time\&quot;:\&quot;20211216162021000\&quot;,\&quot;name\&quot;:\&quot;TCJ11444 01 Trellis, courtyard, bioswale.jpg\&quot;,\&quot;addedby\&quot;:\&quot;test\&quot;},{\&quot;scheme\&quot;:\&quot;image\&quot;,\&quot;id\&quot;:\&quot;9i4kaiju314c1bj33uht8hnj5m\&quot;,\&quot;tenant\&quot;:\&quot;freese.canto.com\&quot;,\&quot;time\&quot;:\&quot;20220822115732000\&quot;,\&quot;name\&quot;:\&quot;AVN21135 WWTP.jpg\&quot;,\&quot;addedby\&quot;:\&quot;test\&quot;},{\&quot;scheme\&quot;:\&quot;image\&quot;,\&quot;id\&quot;:\&quot;8nh7jtsi5l0frfm9pknvt8fr6o\&quot;,\&quot;tenant\&quot;:\&quot;freese.canto.com\&quot;,\&quot;time\&quot;:\&quot;20220425122726000\&quot;,\&quot;name\&quot;:\&quot;Bois dArc Intake Tower overlooking Reservoir.jpg\&quot;,\&quot;addedby\&quot;:\&quot;test\&quot;},{\&quot;scheme\&quot;:\&quot;image\&quot;,\&quot;id\&quot;:\&quot;d3qv37uilp7r7ba1fqvfnqvv3k\&quot;,\&quot;tenant\&quot;:\&quot;freese.canto.com\&quot;,\&quot;time\&quot;:\&quot;20220425122726000\&quot;,\&quot;name\&quot;:\&quot;Bois dArc Embankment.jpg\&quot;,\&quot;addedby\&quot;:\&quot;test\&quot;},{\&quot;scheme\&quot;:\&quot;image\&quot;,\&quot;id\&quot;:\&quot;1hretsno717o19nci1f0epr22b\&quot;,\&quot;tenant\&quot;:\&quot;freese.canto.com\&quot;,\&quot;time\&quot;:\&quot;20220425122724000\&quot;,\&quot;name\&quot;:\&quot;Bois dArc Lake dam site 2.jpg\&quot;,\&quot;addedby\&quot;:\&quot;test\&quot;},{\&quot;scheme\&quot;:\&quot;image\&quot;,\&quot;id\&quot;:\&quot;8rld4aapqp5jpdnsn659i8vh0t\&quot;,\&quot;tenant\&quot;:\&quot;freese.canto.com\&quot;,\&quot;time\&quot;:\&quot;20220425122726000\&quot;,\&quot;name\&quot;:\&quot;Bois dArc Intake Tower_Water Level.jpg\&quot;,\&quot;addedby\&quot;:\&quot;test\&quot;},{\&quot;scheme\&quot;:\&quot;image\&quot;,\&quot;id\&quot;:\&quot;en076eifhp2mdc48nul81hoi5p\&quot;,\&quot;tenant\&quot;:\&quot;freese.canto.com\&quot;,\&quot;time\&quot;:\&quot;20220316150626000\&quot;,\&quot;name\&quot;:\&quot;TD119263 DJI_0205.JPG\&quot;,\&quot;addedby\&quot;:\&quot;test\&quot;},{\&quot;scheme\&quot;:\&quot;image\&quot;,\&quot;id\&quot;:\&quot;281d39dvo528l3pkdmjs0l562j\&quot;,\&quot;tenant\&quot;:\&quot;freese.canto.com\&quot;,\&quot;time\&quot;:\&quot;20211216083442000\&quot;,\&quot;name\&quot;:\&quot;RESTRICTED RodneyCookPark_20210830_EOSR_313-Edit.jpg\&quot;,\&quot;addedby\&quot;:\&quot;test\&quot;},{\&quot;scheme\&quot;:\&quot;image\&quot;,\&quot;id\&quot;:\&quot;mbc3kj3hdt5h9demjoua1nr309\&quot;,\&quot;tenant\&quot;:\&quot;freese.canto.com\&quot;,\&quot;time\&quot;:\&quot;20211215160720000\&quot;,\&quot;name\&quot;:\&quot;NTD11388 Lake Texoma to Wylie WTS NTD11388 - 2.jpg\&quot;,\&quot;addedby\&quot;:\&quot;test\&quot;},{\&quot;scheme\&quot;:\&quot;image\&quot;,\&quot;id\&quot;:\&quot;0ab4snhmvp0br20mkqkt7l922a\&quot;,\&quot;tenant\&quot;:\&quot;freese.canto.com\&quot;,\&quot;time\&quot;:\&quot;20211215105508000\&quot;,\&quot;name\&quot;:\&quot;NTD18607 04 Bois d Arc Lake OP.jpg\&quot;,\&quot;addedby\&quot;:\&quot;test\&quot;},{\&quot;scheme\&quot;:\&quot;image\&quot;,\&quot;id\&quot;:\&quot;k1afcbt0sh49701461f6c0me2i\&quot;,\&quot;tenant\&quot;:\&quot;freese.canto.com\&quot;,\&quot;time\&quot;:\&quot;20211217101840000\&quot;,\&quot;name\&quot;:\&quot;FRC16179 Wranglers Ranger Park IMG_4663.jpg\&quot;,\&quot;addedby\&quot;:\&quot;test\&quot;},{\&quot;scheme\&quot;:\&quot;image\&quot;,\&quot;id\&quot;:\&quot;ccu6iihndp3elei4p21a3f2051\&quot;,\&quot;tenant\&quot;:\&quot;freese.canto.com\&quot;,\&quot;time\&quot;:\&quot;20211216141650000\&quot;,\&quot;name\&quot;:\&quot;Corpus Christi_Render 2 Streetscape Illustration_Final.jpg\&quot;,\&quot;addedby\&quot;:\&quot;test\&quot;},{\&quot;scheme\&quot;:\&quot;image\&quot;,\&quot;id\&quot;:\&quot;o2fdvf7ant2h7b1qi5iokrsc6o\&quot;,\&quot;tenant\&quot;:\&quot;freese.canto.com\&quot;,\&quot;time\&quot;:\&quot;20220419104802000\&quot;,\&quot;name\&quot;:\&quot;GENERIC Coastal 20181001_123405.jpg\&quot;,\&quot;addedby\&quot;:\&quot;test\&quot;},{\&quot;scheme\&quot;:\&quot;image\&quot;,\&quot;id\&quot;:\&quot;todgsp61i93vv2gjg5helvrg1m\&quot;,\&quot;tenant\&quot;:\&quot;freese.canto.com\&quot;,\&quot;time\&quot;:\&quot;20220208143518000\&quot;,\&quot;name\&quot;:\&quot;ADB17334 IHHM0898.jpg\&quot;,\&quot;addedby\&quot;:\&quot;test\&quot;},{\&quot;scheme\&quot;:\&quot;image\&quot;,\&quot;id\&quot;:\&quot;b95k84d07d5bfahoj6e445tj2r\&quot;,\&quot;tenant\&quot;:\&quot;freese.canto.com\&quot;,\&quot;time\&quot;:\&quot;20220419104802000\&quot;,\&quot;name\&quot;:\&quot;GENERIC Coastal P1040492.jpg\&quot;,\&quot;addedby\&quot;:\&quot;test\&quot;},{\&quot;scheme\&quot;:\&quot;image\&quot;,\&quot;id\&quot;:\&quot;es3jpun93l57va6u8ckfvlbl10\&quot;,\&quot;tenant\&quot;:\&quot;freese.canto.com\&quot;,\&quot;time\&quot;:\&quot;20220419104802000\&quot;,\&quot;name\&quot;:\&quot;GENERIC Coastal Marshes and Habitats.jpg\&quot;,\&quot;addedby\&quot;:\&quot;test\&quot;},{\&quot;scheme\&quot;:\&quot;image\&quot;,\&quot;id\&quot;:\&quot;v2u9e9kid94n12vpbk7qpiqs1m\&quot;,\&quot;tenant\&quot;:\&quot;freese.canto.com\&quot;,\&quot;time\&quot;:\&quot;20220808123438000\&quot;,\&quot;name\&quot;:\&quot;DFW10320-DFW TRIP Term E Aerial 1.JPG\&quot;,\&quot;addedby\&quot;:\&quot;test\&quot;},{\&quot;scheme\&quot;:\&quot;image\&quot;,\&quot;id\&quot;:\&quot;jip9q0reb91mtdl4mgrb3vef4v\&quot;,\&quot;tenant\&quot;:\&quot;freese.canto.com\&quot;,\&quot;time\&quot;:\&quot;20211215154541000\&quot;,\&quot;name\&quot;:\&quot;FTW08200 Clearfork Main St Bridge IN USE.jpg\&quot;,\&quot;addedby\&quot;:\&quot;test\&quot;},{\&quot;scheme\&quot;:\&quot;image\&quot;,\&quot;id\&quot;:\&quot;oos0i0pc4p04b33iao2mh1e03p\&quot;,\&quot;tenant\&quot;:\&quot;freese.canto.com\&quot;,\&quot;time\&quot;:\&quot;20230725143246000\&quot;,\&quot;name\&quot;:\&quot;SRA21380 Sabine Regional Flood Plan 1.JPEG\&quot;,\&quot;addedby\&quot;:\&quot;test\&quot;},{\&quot;scheme\&quot;:\&quot;image\&quot;,\&quot;id\&quot;:\&quot;cb6ugmono52vp8hvf95c1ci733\&quot;,\&quot;tenant\&quot;:\&quot;freese.canto.com\&quot;,\&quot;time\&quot;:\&quot;20231218195116000\&quot;,\&quot;name\&quot;:\&quot;FNI 130 Wide Reverse.png\&quot;,\&quot;addedby\&quot;:\&quot;test\&quot;},{\&quot;scheme\&quot;:\&quot;image\&quot;,\&quot;id\&quot;:\&quot;ftum6dejs512h89nfe35v2bp5o\&quot;,\&quot;tenant\&quot;:\&quot;freese.canto.com\&quot;,\&quot;time\&quot;:\&quot;20231218195115000\&quot;,\&quot;name\&quot;:\&quot;FNI 130 Wide Blue.png\&quot;,\&quot;addedby\&quot;:\&quot;test\&quot;},{\&quot;scheme\&quot;:\&quot;image\&quot;,\&quot;id\&quot;:\&quot;m3mufdcjpd45930efkpj9amp7o\&quot;,\&quot;tenant\&quot;:\&quot;freese.canto.com\&quot;,\&quot;time\&quot;:\&quot;20211217105217000\&quot;,\&quot;name\&quot;:\&quot;Lowry Park Trail IMG_1563.JPG\&quot;,\&quot;addedby\&quot;:\&quot;test\&quot;},{\&quot;scheme\&quot;:\&quot;image\&quot;,\&quot;id\&quot;:\&quot;cpfip3d17116f9s4rrrt67ct5e\&quot;,\&quot;tenant\&quot;:\&quot;freese.canto.com\&quot;,\&quot;time\&quot;:\&quot;20230414133438000\&quot;,\&quot;name\&quot;:\&quot;GENERIC Stream Assessment.jpg\&quot;,\&quot;addedby\&quot;:\&quot;test\&quot;},{\&quot;scheme\&quot;:\&quot;image\&quot;,\&quot;id\&quot;:\&quot;el3r6v87pl18j88abp1nt9883m\&quot;,\&quot;tenant\&quot;:\&quot;freese.canto.com\&quot;,\&quot;time\&quot;:\&quot;20230906152225000\&quot;,\&quot;name\&quot;:\&quot;TTF14567 Trail Bridge 1.jpg\&quot;,\&quot;addedby\&quot;:\&quot;test\&quot;},{\&quot;scheme\&quot;:\&quot;image\&quot;,\&quot;id\&quot;:\&quot;6ifs91u5k17sh2868p1a9vgp06\&quot;,\&quot;tenant\&quot;:\&quot;freese.canto.com\&quot;,\&quot;time\&quot;:\&quot;20240123105325000\&quot;,\&quot;name\&quot;:\&quot;GENERIC Tunneling.jpg\&quot;,\&quot;addedby\&quot;:\&quot;test\&quot;},{\&quot;scheme\&quot;:\&quot;image\&quot;,\&quot;id\&quot;:\&quot;rv0kn6pjtt1qt8go7b0cuedt1t\&quot;,\&quot;tenant\&quot;:\&quot;freese.canto.com\&quot;,\&quot;time\&quot;:\&quot;20230215095924000\&quot;,\&quot;name\&quot;:\&quot;New Orleans Staff Helps.jpg\&quot;,\&quot;addedby\&quot;:\&quot;test\&quot;},{\&quot;scheme\&quot;:\&quot;image\&quot;,\&quot;id\&quot;:\&quot;ajamhjqp590jda1gq2236e6v02\&quot;,\&quot;tenant\&quot;:\&quot;freese.canto.com\&quot;,\&quot;time\&quot;:\&quot;20231218195044000\&quot;,\&quot;name\&quot;:\&quot;FNI 130 Stacked Reverse.png\&quot;,\&quot;addedby\&quot;:\&quot;test\&quot;},{\&quot;scheme\&quot;:\&quot;image\&quot;,\&quot;id\&quot;:\&quot;8aoocrmg414uh6mdiupl8qa653\&quot;,\&quot;tenant\&quot;:\&quot;freese.canto.com\&quot;,\&quot;time\&quot;:\&quot;20220426150809000\&quot;,\&quot;name\&quot;:\&quot;CVL14259 - Coby Gee (2).jpg\&quot;,\&quot;addedby\&quot;:\&quot;test\&quot;},{\&quot;scheme\&quot;:\&quot;image\&quot;,\&quot;id\&quot;:\&quot;mo1it4bufh2ere9v1q41dvm60q\&quot;,\&quot;tenant\&quot;:\&quot;freese.canto.com\&quot;,\&quot;time\&quot;:\&quot;20230519105651000\&quot;,\&quot;name\&quot;:\&quot;DDC18210 Flow Meter Accuracy Study1.JPG\&quot;,\&quot;addedby\&quot;:\&quot;test\&quot;}]&quot;"/>
  </we:properties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2024 FNI PowerPoint Template</Template>
  <TotalTime>0</TotalTime>
  <Words>781</Words>
  <Application>Microsoft Office PowerPoint</Application>
  <PresentationFormat>Widescreen</PresentationFormat>
  <Paragraphs>201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Roboto</vt:lpstr>
      <vt:lpstr>Aptos Display</vt:lpstr>
      <vt:lpstr>Calibri</vt:lpstr>
      <vt:lpstr>Arial</vt:lpstr>
      <vt:lpstr>Aptos</vt:lpstr>
      <vt:lpstr>Wingdings</vt:lpstr>
      <vt:lpstr>Wingdings,Sans-Serif</vt:lpstr>
      <vt:lpstr>Custom Design</vt:lpstr>
      <vt:lpstr>1_Office Theme</vt:lpstr>
      <vt:lpstr>Stormwater Strategic Planning</vt:lpstr>
      <vt:lpstr>Agenda</vt:lpstr>
      <vt:lpstr>PowerPoint Presentation</vt:lpstr>
      <vt:lpstr>Stormwater vs. Water/Wastewater Utility Fees</vt:lpstr>
      <vt:lpstr>PowerPoint Presentation</vt:lpstr>
      <vt:lpstr>Current Program Characterization</vt:lpstr>
      <vt:lpstr>PowerPoint Presentation</vt:lpstr>
      <vt:lpstr>PowerPoint Presentation</vt:lpstr>
      <vt:lpstr>PowerPoint Presentation</vt:lpstr>
      <vt:lpstr>PowerPoint Presentation</vt:lpstr>
      <vt:lpstr>Current Program Characterization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2024-08-08T03:56:51Z</dcterms:created>
  <dcterms:modified xsi:type="dcterms:W3CDTF">2024-08-08T04:02:22Z</dcterms:modified>
</cp:coreProperties>
</file>