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7"/>
  </p:notesMasterIdLst>
  <p:sldIdLst>
    <p:sldId id="256" r:id="rId6"/>
    <p:sldId id="325" r:id="rId7"/>
    <p:sldId id="326" r:id="rId8"/>
    <p:sldId id="327" r:id="rId9"/>
    <p:sldId id="328" r:id="rId10"/>
    <p:sldId id="321" r:id="rId11"/>
    <p:sldId id="322" r:id="rId12"/>
    <p:sldId id="323" r:id="rId13"/>
    <p:sldId id="324" r:id="rId14"/>
    <p:sldId id="333" r:id="rId15"/>
    <p:sldId id="329" r:id="rId16"/>
    <p:sldId id="334" r:id="rId17"/>
    <p:sldId id="332" r:id="rId18"/>
    <p:sldId id="263" r:id="rId19"/>
    <p:sldId id="264" r:id="rId20"/>
    <p:sldId id="265" r:id="rId21"/>
    <p:sldId id="282" r:id="rId22"/>
    <p:sldId id="288" r:id="rId23"/>
    <p:sldId id="336" r:id="rId24"/>
    <p:sldId id="285" r:id="rId25"/>
    <p:sldId id="284" r:id="rId26"/>
    <p:sldId id="313" r:id="rId27"/>
    <p:sldId id="314" r:id="rId28"/>
    <p:sldId id="315" r:id="rId29"/>
    <p:sldId id="316" r:id="rId30"/>
    <p:sldId id="317" r:id="rId31"/>
    <p:sldId id="318" r:id="rId32"/>
    <p:sldId id="319" r:id="rId33"/>
    <p:sldId id="320" r:id="rId34"/>
    <p:sldId id="307" r:id="rId35"/>
    <p:sldId id="300" r:id="rId36"/>
    <p:sldId id="308" r:id="rId37"/>
    <p:sldId id="286" r:id="rId38"/>
    <p:sldId id="287" r:id="rId39"/>
    <p:sldId id="291" r:id="rId40"/>
    <p:sldId id="292" r:id="rId41"/>
    <p:sldId id="295" r:id="rId42"/>
    <p:sldId id="298" r:id="rId43"/>
    <p:sldId id="299" r:id="rId44"/>
    <p:sldId id="337" r:id="rId45"/>
    <p:sldId id="26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5B9A"/>
    <a:srgbClr val="0033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p:restoredTop sz="67561" autoAdjust="0"/>
  </p:normalViewPr>
  <p:slideViewPr>
    <p:cSldViewPr snapToGrid="0" snapToObjects="1">
      <p:cViewPr varScale="1">
        <p:scale>
          <a:sx n="74" d="100"/>
          <a:sy n="74" d="100"/>
        </p:scale>
        <p:origin x="187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4C524B-5E59-4AE2-BAF0-FBD635C1A63B}"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06C946AD-0C0C-400E-BA4B-964CB5587198}">
      <dgm:prSet phldrT="[Text]" custT="1"/>
      <dgm:spPr/>
      <dgm:t>
        <a:bodyPr/>
        <a:lstStyle/>
        <a:p>
          <a:r>
            <a:rPr lang="en-US" sz="1800" b="1" dirty="0"/>
            <a:t>Request for Economic Interest</a:t>
          </a:r>
        </a:p>
        <a:p>
          <a:r>
            <a:rPr lang="en-US" sz="1300" dirty="0"/>
            <a:t>Nov ’18 – Apr ‘19</a:t>
          </a:r>
        </a:p>
      </dgm:t>
    </dgm:pt>
    <dgm:pt modelId="{619C7ECB-E8D9-40DF-A83A-7761648842D7}" type="parTrans" cxnId="{F6A360B1-0B04-47EA-B038-6BB592868313}">
      <dgm:prSet/>
      <dgm:spPr/>
      <dgm:t>
        <a:bodyPr/>
        <a:lstStyle/>
        <a:p>
          <a:endParaRPr lang="en-US"/>
        </a:p>
      </dgm:t>
    </dgm:pt>
    <dgm:pt modelId="{63510231-5DF7-488A-A751-9F38E4D0A311}" type="sibTrans" cxnId="{F6A360B1-0B04-47EA-B038-6BB592868313}">
      <dgm:prSet/>
      <dgm:spPr/>
      <dgm:t>
        <a:bodyPr/>
        <a:lstStyle/>
        <a:p>
          <a:endParaRPr lang="en-US"/>
        </a:p>
      </dgm:t>
    </dgm:pt>
    <dgm:pt modelId="{A647D14D-7DF3-4C58-8E4B-8EF8665F232F}">
      <dgm:prSet phldrT="[Text]" custT="1"/>
      <dgm:spPr/>
      <dgm:t>
        <a:bodyPr/>
        <a:lstStyle/>
        <a:p>
          <a:r>
            <a:rPr lang="en-US" sz="1800" b="1" dirty="0"/>
            <a:t>Community Workshops </a:t>
          </a:r>
        </a:p>
        <a:p>
          <a:r>
            <a:rPr lang="en-US" sz="1300" dirty="0"/>
            <a:t>Apr ‘19; May ‘19; Jun ‘19</a:t>
          </a:r>
        </a:p>
      </dgm:t>
    </dgm:pt>
    <dgm:pt modelId="{5B879B6D-642F-4754-965A-303C13419AC8}" type="parTrans" cxnId="{84EA531B-233D-459B-9109-638152026361}">
      <dgm:prSet/>
      <dgm:spPr/>
      <dgm:t>
        <a:bodyPr/>
        <a:lstStyle/>
        <a:p>
          <a:endParaRPr lang="en-US"/>
        </a:p>
      </dgm:t>
    </dgm:pt>
    <dgm:pt modelId="{27E5F97C-759A-48E5-8616-45274C4DC982}" type="sibTrans" cxnId="{84EA531B-233D-459B-9109-638152026361}">
      <dgm:prSet/>
      <dgm:spPr/>
      <dgm:t>
        <a:bodyPr/>
        <a:lstStyle/>
        <a:p>
          <a:endParaRPr lang="en-US"/>
        </a:p>
      </dgm:t>
    </dgm:pt>
    <dgm:pt modelId="{C9C4E4BC-C722-46C5-A02E-F7B0C19BC165}">
      <dgm:prSet phldrT="[Text]" custT="1"/>
      <dgm:spPr/>
      <dgm:t>
        <a:bodyPr/>
        <a:lstStyle/>
        <a:p>
          <a:r>
            <a:rPr lang="en-US" sz="1800" b="1" dirty="0"/>
            <a:t>Term Sheet Negotiations </a:t>
          </a:r>
        </a:p>
        <a:p>
          <a:r>
            <a:rPr lang="en-US" sz="1300" dirty="0"/>
            <a:t>July ‘19 – Aug ‘21</a:t>
          </a:r>
        </a:p>
      </dgm:t>
    </dgm:pt>
    <dgm:pt modelId="{C767A5E1-EB21-45C9-9003-BDFF5D9D2E81}" type="parTrans" cxnId="{ACBF4FA5-186F-46CC-95B9-7A39D6314773}">
      <dgm:prSet/>
      <dgm:spPr/>
      <dgm:t>
        <a:bodyPr/>
        <a:lstStyle/>
        <a:p>
          <a:endParaRPr lang="en-US"/>
        </a:p>
      </dgm:t>
    </dgm:pt>
    <dgm:pt modelId="{D7ED03E6-A880-4E87-901C-4B2D02BD93C3}" type="sibTrans" cxnId="{ACBF4FA5-186F-46CC-95B9-7A39D6314773}">
      <dgm:prSet/>
      <dgm:spPr/>
      <dgm:t>
        <a:bodyPr/>
        <a:lstStyle/>
        <a:p>
          <a:endParaRPr lang="en-US"/>
        </a:p>
      </dgm:t>
    </dgm:pt>
    <dgm:pt modelId="{78E4B79E-50F4-46EB-9AE7-4FDA47A03296}">
      <dgm:prSet/>
      <dgm:spPr/>
      <dgm:t>
        <a:bodyPr/>
        <a:lstStyle/>
        <a:p>
          <a:endParaRPr lang="en-US"/>
        </a:p>
      </dgm:t>
    </dgm:pt>
    <dgm:pt modelId="{63A5C7AC-F53C-4C1B-B616-44E4BE5C683E}" type="parTrans" cxnId="{550C1BC5-909E-49E8-A47A-ECB0B5C2B331}">
      <dgm:prSet/>
      <dgm:spPr/>
      <dgm:t>
        <a:bodyPr/>
        <a:lstStyle/>
        <a:p>
          <a:endParaRPr lang="en-US"/>
        </a:p>
      </dgm:t>
    </dgm:pt>
    <dgm:pt modelId="{3701A103-0825-4ECD-AE6D-FED408975563}" type="sibTrans" cxnId="{550C1BC5-909E-49E8-A47A-ECB0B5C2B331}">
      <dgm:prSet/>
      <dgm:spPr/>
      <dgm:t>
        <a:bodyPr/>
        <a:lstStyle/>
        <a:p>
          <a:endParaRPr lang="en-US"/>
        </a:p>
      </dgm:t>
    </dgm:pt>
    <dgm:pt modelId="{605BCC7C-143D-477E-9C25-D639A33DC5F6}">
      <dgm:prSet phldrT="[Text]" custT="1"/>
      <dgm:spPr/>
      <dgm:t>
        <a:bodyPr/>
        <a:lstStyle/>
        <a:p>
          <a:r>
            <a:rPr lang="en-US" sz="1600" b="1" dirty="0"/>
            <a:t>City Approvals</a:t>
          </a:r>
        </a:p>
        <a:p>
          <a:r>
            <a:rPr lang="en-US" sz="1300" dirty="0"/>
            <a:t>Sep –Nov ‘21</a:t>
          </a:r>
        </a:p>
      </dgm:t>
    </dgm:pt>
    <dgm:pt modelId="{79018D30-9E40-4A9A-9836-0DC740452123}" type="parTrans" cxnId="{A404E873-899D-428D-958B-D9633361CCC8}">
      <dgm:prSet/>
      <dgm:spPr/>
      <dgm:t>
        <a:bodyPr/>
        <a:lstStyle/>
        <a:p>
          <a:endParaRPr lang="en-US"/>
        </a:p>
      </dgm:t>
    </dgm:pt>
    <dgm:pt modelId="{E0DC2D15-1F0C-4004-AB68-700BF1080687}" type="sibTrans" cxnId="{A404E873-899D-428D-958B-D9633361CCC8}">
      <dgm:prSet/>
      <dgm:spPr/>
      <dgm:t>
        <a:bodyPr/>
        <a:lstStyle/>
        <a:p>
          <a:endParaRPr lang="en-US"/>
        </a:p>
      </dgm:t>
    </dgm:pt>
    <dgm:pt modelId="{A6D084FF-8CA0-4719-B91A-171297A8B6D1}">
      <dgm:prSet phldrT="[Text]" custT="1"/>
      <dgm:spPr/>
      <dgm:t>
        <a:bodyPr/>
        <a:lstStyle/>
        <a:p>
          <a:r>
            <a:rPr lang="en-US" sz="1800" b="1" dirty="0"/>
            <a:t>Permitting &amp; Financing</a:t>
          </a:r>
        </a:p>
        <a:p>
          <a:r>
            <a:rPr lang="en-US" sz="1200" dirty="0"/>
            <a:t>Jan – Dec ’22 </a:t>
          </a:r>
        </a:p>
        <a:p>
          <a:r>
            <a:rPr lang="en-US" sz="1200" dirty="0"/>
            <a:t>NOW March ‘23</a:t>
          </a:r>
        </a:p>
      </dgm:t>
    </dgm:pt>
    <dgm:pt modelId="{229E7BAA-DF6D-456D-A39D-96248EF38F36}" type="parTrans" cxnId="{D06A49DE-32E5-4564-B3D1-610503849A24}">
      <dgm:prSet/>
      <dgm:spPr/>
      <dgm:t>
        <a:bodyPr/>
        <a:lstStyle/>
        <a:p>
          <a:endParaRPr lang="en-US"/>
        </a:p>
      </dgm:t>
    </dgm:pt>
    <dgm:pt modelId="{D46DD865-FEE7-4713-906F-FD8F14F0016D}" type="sibTrans" cxnId="{D06A49DE-32E5-4564-B3D1-610503849A24}">
      <dgm:prSet/>
      <dgm:spPr/>
      <dgm:t>
        <a:bodyPr/>
        <a:lstStyle/>
        <a:p>
          <a:endParaRPr lang="en-US"/>
        </a:p>
      </dgm:t>
    </dgm:pt>
    <dgm:pt modelId="{ADE3FD70-A78A-4FB6-BB3C-229757D69B38}">
      <dgm:prSet phldrT="[Text]" custT="1"/>
      <dgm:spPr/>
      <dgm:t>
        <a:bodyPr/>
        <a:lstStyle/>
        <a:p>
          <a:r>
            <a:rPr lang="en-US" sz="1800" b="1" dirty="0"/>
            <a:t>Construction</a:t>
          </a:r>
        </a:p>
        <a:p>
          <a:r>
            <a:rPr lang="en-US" sz="1200" dirty="0"/>
            <a:t>July  ’22 – Dec ’23</a:t>
          </a:r>
        </a:p>
        <a:p>
          <a:r>
            <a:rPr lang="en-US" sz="1200" dirty="0"/>
            <a:t>NOW</a:t>
          </a:r>
        </a:p>
        <a:p>
          <a:r>
            <a:rPr lang="en-US" sz="1200" dirty="0"/>
            <a:t>April ‘23-Dec ‘24</a:t>
          </a:r>
        </a:p>
      </dgm:t>
    </dgm:pt>
    <dgm:pt modelId="{6B5D5DB3-AF15-4C63-961C-C826E80035DE}" type="parTrans" cxnId="{215D5812-C20E-46A9-BEBF-19A6BE898328}">
      <dgm:prSet/>
      <dgm:spPr/>
      <dgm:t>
        <a:bodyPr/>
        <a:lstStyle/>
        <a:p>
          <a:endParaRPr lang="en-US"/>
        </a:p>
      </dgm:t>
    </dgm:pt>
    <dgm:pt modelId="{B2F5CBD6-EEFA-41CB-BE33-DE96A9D63B0F}" type="sibTrans" cxnId="{215D5812-C20E-46A9-BEBF-19A6BE898328}">
      <dgm:prSet/>
      <dgm:spPr/>
      <dgm:t>
        <a:bodyPr/>
        <a:lstStyle/>
        <a:p>
          <a:endParaRPr lang="en-US"/>
        </a:p>
      </dgm:t>
    </dgm:pt>
    <dgm:pt modelId="{2776B055-EDE0-4858-A4F6-1D5DE09E23CC}">
      <dgm:prSet/>
      <dgm:spPr/>
      <dgm:t>
        <a:bodyPr/>
        <a:lstStyle/>
        <a:p>
          <a:endParaRPr lang="en-US"/>
        </a:p>
      </dgm:t>
    </dgm:pt>
    <dgm:pt modelId="{535DD851-B8BC-4A4A-8004-84E441C73D03}" type="parTrans" cxnId="{6371627E-08C0-485A-9309-7A8FD4EDE20B}">
      <dgm:prSet/>
      <dgm:spPr/>
      <dgm:t>
        <a:bodyPr/>
        <a:lstStyle/>
        <a:p>
          <a:endParaRPr lang="en-US"/>
        </a:p>
      </dgm:t>
    </dgm:pt>
    <dgm:pt modelId="{60EE54F7-6EAF-4A69-8928-EB7B25408DBF}" type="sibTrans" cxnId="{6371627E-08C0-485A-9309-7A8FD4EDE20B}">
      <dgm:prSet/>
      <dgm:spPr/>
      <dgm:t>
        <a:bodyPr/>
        <a:lstStyle/>
        <a:p>
          <a:endParaRPr lang="en-US"/>
        </a:p>
      </dgm:t>
    </dgm:pt>
    <dgm:pt modelId="{1C894A16-EE68-4177-A5F7-A9DFDCC2D6E7}" type="pres">
      <dgm:prSet presAssocID="{394C524B-5E59-4AE2-BAF0-FBD635C1A63B}" presName="Name0" presStyleCnt="0">
        <dgm:presLayoutVars>
          <dgm:dir/>
          <dgm:resizeHandles val="exact"/>
        </dgm:presLayoutVars>
      </dgm:prSet>
      <dgm:spPr/>
    </dgm:pt>
    <dgm:pt modelId="{8B825D7E-A2AF-410B-BC58-A133A24B72D2}" type="pres">
      <dgm:prSet presAssocID="{394C524B-5E59-4AE2-BAF0-FBD635C1A63B}" presName="arrow" presStyleLbl="bgShp" presStyleIdx="0" presStyleCnt="1" custLinFactNeighborY="-48"/>
      <dgm:spPr/>
    </dgm:pt>
    <dgm:pt modelId="{70A8B15A-A7D0-4B13-A7C3-6D711B0BA5EA}" type="pres">
      <dgm:prSet presAssocID="{394C524B-5E59-4AE2-BAF0-FBD635C1A63B}" presName="points" presStyleCnt="0"/>
      <dgm:spPr/>
    </dgm:pt>
    <dgm:pt modelId="{DA4D231B-EABF-44FB-BA21-447786EAC218}" type="pres">
      <dgm:prSet presAssocID="{06C946AD-0C0C-400E-BA4B-964CB5587198}" presName="compositeA" presStyleCnt="0"/>
      <dgm:spPr/>
    </dgm:pt>
    <dgm:pt modelId="{DF50D02F-9D68-4C1F-A7FE-D36DA6D9A53F}" type="pres">
      <dgm:prSet presAssocID="{06C946AD-0C0C-400E-BA4B-964CB5587198}" presName="textA" presStyleLbl="revTx" presStyleIdx="0" presStyleCnt="8" custScaleX="157492">
        <dgm:presLayoutVars>
          <dgm:bulletEnabled val="1"/>
        </dgm:presLayoutVars>
      </dgm:prSet>
      <dgm:spPr/>
    </dgm:pt>
    <dgm:pt modelId="{58B1F8F2-60E2-4776-BD37-5EE61FF58093}" type="pres">
      <dgm:prSet presAssocID="{06C946AD-0C0C-400E-BA4B-964CB5587198}" presName="circleA" presStyleLbl="node1" presStyleIdx="0" presStyleCnt="8"/>
      <dgm:spPr/>
    </dgm:pt>
    <dgm:pt modelId="{25A3547C-A062-4542-A058-39A711A428C1}" type="pres">
      <dgm:prSet presAssocID="{06C946AD-0C0C-400E-BA4B-964CB5587198}" presName="spaceA" presStyleCnt="0"/>
      <dgm:spPr/>
    </dgm:pt>
    <dgm:pt modelId="{4CB07956-5664-415D-B94A-28E5F1F93F7F}" type="pres">
      <dgm:prSet presAssocID="{63510231-5DF7-488A-A751-9F38E4D0A311}" presName="space" presStyleCnt="0"/>
      <dgm:spPr/>
    </dgm:pt>
    <dgm:pt modelId="{A268DDED-DC04-4235-A382-5631E2A01C40}" type="pres">
      <dgm:prSet presAssocID="{A647D14D-7DF3-4C58-8E4B-8EF8665F232F}" presName="compositeB" presStyleCnt="0"/>
      <dgm:spPr/>
    </dgm:pt>
    <dgm:pt modelId="{B31D6BEC-BE2F-4B0A-AAB0-81F8098311AB}" type="pres">
      <dgm:prSet presAssocID="{A647D14D-7DF3-4C58-8E4B-8EF8665F232F}" presName="textB" presStyleLbl="revTx" presStyleIdx="1" presStyleCnt="8" custScaleX="184659" custLinFactNeighborX="-54252" custLinFactNeighborY="0">
        <dgm:presLayoutVars>
          <dgm:bulletEnabled val="1"/>
        </dgm:presLayoutVars>
      </dgm:prSet>
      <dgm:spPr/>
    </dgm:pt>
    <dgm:pt modelId="{73A283A5-9BBF-42D9-806C-BFC8B84943D0}" type="pres">
      <dgm:prSet presAssocID="{A647D14D-7DF3-4C58-8E4B-8EF8665F232F}" presName="circleB" presStyleLbl="node1" presStyleIdx="1" presStyleCnt="8" custLinFactNeighborX="-94712" custLinFactNeighborY="-2960"/>
      <dgm:spPr/>
    </dgm:pt>
    <dgm:pt modelId="{AB461620-6097-4A42-9DA5-FF2CD50A536E}" type="pres">
      <dgm:prSet presAssocID="{A647D14D-7DF3-4C58-8E4B-8EF8665F232F}" presName="spaceB" presStyleCnt="0"/>
      <dgm:spPr/>
    </dgm:pt>
    <dgm:pt modelId="{2A6A87AA-F17B-49F0-955E-D9B58276FDC5}" type="pres">
      <dgm:prSet presAssocID="{27E5F97C-759A-48E5-8616-45274C4DC982}" presName="space" presStyleCnt="0"/>
      <dgm:spPr/>
    </dgm:pt>
    <dgm:pt modelId="{D119ED9F-9A6D-467C-BA7D-98BBE834699C}" type="pres">
      <dgm:prSet presAssocID="{C9C4E4BC-C722-46C5-A02E-F7B0C19BC165}" presName="compositeA" presStyleCnt="0"/>
      <dgm:spPr/>
    </dgm:pt>
    <dgm:pt modelId="{E22E0CDA-6212-4404-BB51-34A8791F223F}" type="pres">
      <dgm:prSet presAssocID="{C9C4E4BC-C722-46C5-A02E-F7B0C19BC165}" presName="textA" presStyleLbl="revTx" presStyleIdx="2" presStyleCnt="8" custScaleX="202727" custLinFactX="-26385" custLinFactNeighborX="-100000" custLinFactNeighborY="0">
        <dgm:presLayoutVars>
          <dgm:bulletEnabled val="1"/>
        </dgm:presLayoutVars>
      </dgm:prSet>
      <dgm:spPr/>
    </dgm:pt>
    <dgm:pt modelId="{3D5036F2-AC65-402F-A9EA-932336CCF695}" type="pres">
      <dgm:prSet presAssocID="{C9C4E4BC-C722-46C5-A02E-F7B0C19BC165}" presName="circleA" presStyleLbl="node1" presStyleIdx="2" presStyleCnt="8" custLinFactX="-100000" custLinFactNeighborX="-139740" custLinFactNeighborY="-2960"/>
      <dgm:spPr/>
    </dgm:pt>
    <dgm:pt modelId="{B9D73ABA-8D56-480F-889B-96449EE6C144}" type="pres">
      <dgm:prSet presAssocID="{C9C4E4BC-C722-46C5-A02E-F7B0C19BC165}" presName="spaceA" presStyleCnt="0"/>
      <dgm:spPr/>
    </dgm:pt>
    <dgm:pt modelId="{651E5F86-AF6E-4379-A2CC-C9821CF7FE7D}" type="pres">
      <dgm:prSet presAssocID="{D7ED03E6-A880-4E87-901C-4B2D02BD93C3}" presName="space" presStyleCnt="0"/>
      <dgm:spPr/>
    </dgm:pt>
    <dgm:pt modelId="{61763B89-E786-4293-9835-5B96DE13506A}" type="pres">
      <dgm:prSet presAssocID="{605BCC7C-143D-477E-9C25-D639A33DC5F6}" presName="compositeB" presStyleCnt="0"/>
      <dgm:spPr/>
    </dgm:pt>
    <dgm:pt modelId="{943C9834-4517-4E56-BF69-5F19C1AA17CF}" type="pres">
      <dgm:prSet presAssocID="{605BCC7C-143D-477E-9C25-D639A33DC5F6}" presName="textB" presStyleLbl="revTx" presStyleIdx="3" presStyleCnt="8" custScaleX="155202">
        <dgm:presLayoutVars>
          <dgm:bulletEnabled val="1"/>
        </dgm:presLayoutVars>
      </dgm:prSet>
      <dgm:spPr/>
    </dgm:pt>
    <dgm:pt modelId="{2C85EDB7-1301-4EAA-B432-3E194F209B91}" type="pres">
      <dgm:prSet presAssocID="{605BCC7C-143D-477E-9C25-D639A33DC5F6}" presName="circleB" presStyleLbl="node1" presStyleIdx="3" presStyleCnt="8"/>
      <dgm:spPr/>
    </dgm:pt>
    <dgm:pt modelId="{46C60243-8C68-4F2A-A7AD-6FEF57DB51CC}" type="pres">
      <dgm:prSet presAssocID="{605BCC7C-143D-477E-9C25-D639A33DC5F6}" presName="spaceB" presStyleCnt="0"/>
      <dgm:spPr/>
    </dgm:pt>
    <dgm:pt modelId="{2AB42532-43CF-4590-BF00-E9DEC8041B21}" type="pres">
      <dgm:prSet presAssocID="{E0DC2D15-1F0C-4004-AB68-700BF1080687}" presName="space" presStyleCnt="0"/>
      <dgm:spPr/>
    </dgm:pt>
    <dgm:pt modelId="{B44BD8F7-C2F9-4C12-95FE-11FA13B818E5}" type="pres">
      <dgm:prSet presAssocID="{A6D084FF-8CA0-4719-B91A-171297A8B6D1}" presName="compositeA" presStyleCnt="0"/>
      <dgm:spPr/>
    </dgm:pt>
    <dgm:pt modelId="{465B3F31-858F-4B8E-8634-2587D099463A}" type="pres">
      <dgm:prSet presAssocID="{A6D084FF-8CA0-4719-B91A-171297A8B6D1}" presName="textA" presStyleLbl="revTx" presStyleIdx="4" presStyleCnt="8" custScaleX="169621">
        <dgm:presLayoutVars>
          <dgm:bulletEnabled val="1"/>
        </dgm:presLayoutVars>
      </dgm:prSet>
      <dgm:spPr/>
    </dgm:pt>
    <dgm:pt modelId="{6CD4ED74-0CFE-468F-AA95-DF6DBF1781E4}" type="pres">
      <dgm:prSet presAssocID="{A6D084FF-8CA0-4719-B91A-171297A8B6D1}" presName="circleA" presStyleLbl="node1" presStyleIdx="4" presStyleCnt="8"/>
      <dgm:spPr/>
    </dgm:pt>
    <dgm:pt modelId="{2596D54C-0955-4C0A-A913-B1E5E8ECCEFD}" type="pres">
      <dgm:prSet presAssocID="{A6D084FF-8CA0-4719-B91A-171297A8B6D1}" presName="spaceA" presStyleCnt="0"/>
      <dgm:spPr/>
    </dgm:pt>
    <dgm:pt modelId="{817235C4-3F00-46D6-8360-8CB8E9B1CEA2}" type="pres">
      <dgm:prSet presAssocID="{D46DD865-FEE7-4713-906F-FD8F14F0016D}" presName="space" presStyleCnt="0"/>
      <dgm:spPr/>
    </dgm:pt>
    <dgm:pt modelId="{D867452E-056C-484A-BD3C-F5C60DDE2179}" type="pres">
      <dgm:prSet presAssocID="{ADE3FD70-A78A-4FB6-BB3C-229757D69B38}" presName="compositeB" presStyleCnt="0"/>
      <dgm:spPr/>
    </dgm:pt>
    <dgm:pt modelId="{25A7B2DD-64F8-4E43-8B0E-2F663F7BC6AD}" type="pres">
      <dgm:prSet presAssocID="{ADE3FD70-A78A-4FB6-BB3C-229757D69B38}" presName="textB" presStyleLbl="revTx" presStyleIdx="5" presStyleCnt="8" custScaleX="201880">
        <dgm:presLayoutVars>
          <dgm:bulletEnabled val="1"/>
        </dgm:presLayoutVars>
      </dgm:prSet>
      <dgm:spPr/>
    </dgm:pt>
    <dgm:pt modelId="{5A0351B1-EC99-472F-AD44-20D0127E8B46}" type="pres">
      <dgm:prSet presAssocID="{ADE3FD70-A78A-4FB6-BB3C-229757D69B38}" presName="circleB" presStyleLbl="node1" presStyleIdx="5" presStyleCnt="8"/>
      <dgm:spPr/>
    </dgm:pt>
    <dgm:pt modelId="{4C5C1980-E95A-4169-99A4-5351382CC3BA}" type="pres">
      <dgm:prSet presAssocID="{ADE3FD70-A78A-4FB6-BB3C-229757D69B38}" presName="spaceB" presStyleCnt="0"/>
      <dgm:spPr/>
    </dgm:pt>
    <dgm:pt modelId="{89AD2B99-E069-4A04-8C72-CAADCF190097}" type="pres">
      <dgm:prSet presAssocID="{B2F5CBD6-EEFA-41CB-BE33-DE96A9D63B0F}" presName="space" presStyleCnt="0"/>
      <dgm:spPr/>
    </dgm:pt>
    <dgm:pt modelId="{DB108A22-848E-4577-A717-92C4D9E964E3}" type="pres">
      <dgm:prSet presAssocID="{78E4B79E-50F4-46EB-9AE7-4FDA47A03296}" presName="compositeA" presStyleCnt="0"/>
      <dgm:spPr/>
    </dgm:pt>
    <dgm:pt modelId="{AD0E2949-0D28-4AD9-869A-BA7ECEDE549B}" type="pres">
      <dgm:prSet presAssocID="{78E4B79E-50F4-46EB-9AE7-4FDA47A03296}" presName="textA" presStyleLbl="revTx" presStyleIdx="6" presStyleCnt="8">
        <dgm:presLayoutVars>
          <dgm:bulletEnabled val="1"/>
        </dgm:presLayoutVars>
      </dgm:prSet>
      <dgm:spPr/>
    </dgm:pt>
    <dgm:pt modelId="{AD917B34-60FF-4A54-B6B7-A4A2CD6D965F}" type="pres">
      <dgm:prSet presAssocID="{78E4B79E-50F4-46EB-9AE7-4FDA47A03296}" presName="circleA" presStyleLbl="node1" presStyleIdx="6" presStyleCnt="8"/>
      <dgm:spPr/>
    </dgm:pt>
    <dgm:pt modelId="{28452E6C-F279-4782-A5B6-F5814E3F4671}" type="pres">
      <dgm:prSet presAssocID="{78E4B79E-50F4-46EB-9AE7-4FDA47A03296}" presName="spaceA" presStyleCnt="0"/>
      <dgm:spPr/>
    </dgm:pt>
    <dgm:pt modelId="{155AD885-7EB4-450B-9F68-8BDE7304A2AE}" type="pres">
      <dgm:prSet presAssocID="{3701A103-0825-4ECD-AE6D-FED408975563}" presName="space" presStyleCnt="0"/>
      <dgm:spPr/>
    </dgm:pt>
    <dgm:pt modelId="{501BF8C2-D65C-4711-94AD-ECC8A68A1008}" type="pres">
      <dgm:prSet presAssocID="{2776B055-EDE0-4858-A4F6-1D5DE09E23CC}" presName="compositeB" presStyleCnt="0"/>
      <dgm:spPr/>
    </dgm:pt>
    <dgm:pt modelId="{F1D36DFF-0A48-4A93-B72C-071B36799873}" type="pres">
      <dgm:prSet presAssocID="{2776B055-EDE0-4858-A4F6-1D5DE09E23CC}" presName="textB" presStyleLbl="revTx" presStyleIdx="7" presStyleCnt="8">
        <dgm:presLayoutVars>
          <dgm:bulletEnabled val="1"/>
        </dgm:presLayoutVars>
      </dgm:prSet>
      <dgm:spPr/>
    </dgm:pt>
    <dgm:pt modelId="{9608EAB3-F05A-4B66-939E-ECCEF5C8BD21}" type="pres">
      <dgm:prSet presAssocID="{2776B055-EDE0-4858-A4F6-1D5DE09E23CC}" presName="circleB" presStyleLbl="node1" presStyleIdx="7" presStyleCnt="8"/>
      <dgm:spPr/>
    </dgm:pt>
    <dgm:pt modelId="{FEA197EA-3A16-4395-A087-E8AC468F2FFA}" type="pres">
      <dgm:prSet presAssocID="{2776B055-EDE0-4858-A4F6-1D5DE09E23CC}" presName="spaceB" presStyleCnt="0"/>
      <dgm:spPr/>
    </dgm:pt>
  </dgm:ptLst>
  <dgm:cxnLst>
    <dgm:cxn modelId="{92AEE311-7357-4135-A853-B4A210F75CFC}" type="presOf" srcId="{605BCC7C-143D-477E-9C25-D639A33DC5F6}" destId="{943C9834-4517-4E56-BF69-5F19C1AA17CF}" srcOrd="0" destOrd="0" presId="urn:microsoft.com/office/officeart/2005/8/layout/hProcess11"/>
    <dgm:cxn modelId="{215D5812-C20E-46A9-BEBF-19A6BE898328}" srcId="{394C524B-5E59-4AE2-BAF0-FBD635C1A63B}" destId="{ADE3FD70-A78A-4FB6-BB3C-229757D69B38}" srcOrd="5" destOrd="0" parTransId="{6B5D5DB3-AF15-4C63-961C-C826E80035DE}" sibTransId="{B2F5CBD6-EEFA-41CB-BE33-DE96A9D63B0F}"/>
    <dgm:cxn modelId="{9F21A516-F17F-4E89-8ED5-849DD4E0C085}" type="presOf" srcId="{78E4B79E-50F4-46EB-9AE7-4FDA47A03296}" destId="{AD0E2949-0D28-4AD9-869A-BA7ECEDE549B}" srcOrd="0" destOrd="0" presId="urn:microsoft.com/office/officeart/2005/8/layout/hProcess11"/>
    <dgm:cxn modelId="{84EA531B-233D-459B-9109-638152026361}" srcId="{394C524B-5E59-4AE2-BAF0-FBD635C1A63B}" destId="{A647D14D-7DF3-4C58-8E4B-8EF8665F232F}" srcOrd="1" destOrd="0" parTransId="{5B879B6D-642F-4754-965A-303C13419AC8}" sibTransId="{27E5F97C-759A-48E5-8616-45274C4DC982}"/>
    <dgm:cxn modelId="{35B25F6B-665E-4430-BCA6-4A31415CCF5F}" type="presOf" srcId="{ADE3FD70-A78A-4FB6-BB3C-229757D69B38}" destId="{25A7B2DD-64F8-4E43-8B0E-2F663F7BC6AD}" srcOrd="0" destOrd="0" presId="urn:microsoft.com/office/officeart/2005/8/layout/hProcess11"/>
    <dgm:cxn modelId="{A404E873-899D-428D-958B-D9633361CCC8}" srcId="{394C524B-5E59-4AE2-BAF0-FBD635C1A63B}" destId="{605BCC7C-143D-477E-9C25-D639A33DC5F6}" srcOrd="3" destOrd="0" parTransId="{79018D30-9E40-4A9A-9836-0DC740452123}" sibTransId="{E0DC2D15-1F0C-4004-AB68-700BF1080687}"/>
    <dgm:cxn modelId="{6371627E-08C0-485A-9309-7A8FD4EDE20B}" srcId="{394C524B-5E59-4AE2-BAF0-FBD635C1A63B}" destId="{2776B055-EDE0-4858-A4F6-1D5DE09E23CC}" srcOrd="7" destOrd="0" parTransId="{535DD851-B8BC-4A4A-8004-84E441C73D03}" sibTransId="{60EE54F7-6EAF-4A69-8928-EB7B25408DBF}"/>
    <dgm:cxn modelId="{F3329F97-9623-4F40-8238-5CC4A9B75CA6}" type="presOf" srcId="{A6D084FF-8CA0-4719-B91A-171297A8B6D1}" destId="{465B3F31-858F-4B8E-8634-2587D099463A}" srcOrd="0" destOrd="0" presId="urn:microsoft.com/office/officeart/2005/8/layout/hProcess11"/>
    <dgm:cxn modelId="{ACBF4FA5-186F-46CC-95B9-7A39D6314773}" srcId="{394C524B-5E59-4AE2-BAF0-FBD635C1A63B}" destId="{C9C4E4BC-C722-46C5-A02E-F7B0C19BC165}" srcOrd="2" destOrd="0" parTransId="{C767A5E1-EB21-45C9-9003-BDFF5D9D2E81}" sibTransId="{D7ED03E6-A880-4E87-901C-4B2D02BD93C3}"/>
    <dgm:cxn modelId="{3BBE76B0-9E8D-4B76-8BE7-A307E54E83C2}" type="presOf" srcId="{A647D14D-7DF3-4C58-8E4B-8EF8665F232F}" destId="{B31D6BEC-BE2F-4B0A-AAB0-81F8098311AB}" srcOrd="0" destOrd="0" presId="urn:microsoft.com/office/officeart/2005/8/layout/hProcess11"/>
    <dgm:cxn modelId="{F6A360B1-0B04-47EA-B038-6BB592868313}" srcId="{394C524B-5E59-4AE2-BAF0-FBD635C1A63B}" destId="{06C946AD-0C0C-400E-BA4B-964CB5587198}" srcOrd="0" destOrd="0" parTransId="{619C7ECB-E8D9-40DF-A83A-7761648842D7}" sibTransId="{63510231-5DF7-488A-A751-9F38E4D0A311}"/>
    <dgm:cxn modelId="{10B20EBB-67DB-489C-9592-56C0D8F9242C}" type="presOf" srcId="{2776B055-EDE0-4858-A4F6-1D5DE09E23CC}" destId="{F1D36DFF-0A48-4A93-B72C-071B36799873}" srcOrd="0" destOrd="0" presId="urn:microsoft.com/office/officeart/2005/8/layout/hProcess11"/>
    <dgm:cxn modelId="{550C1BC5-909E-49E8-A47A-ECB0B5C2B331}" srcId="{394C524B-5E59-4AE2-BAF0-FBD635C1A63B}" destId="{78E4B79E-50F4-46EB-9AE7-4FDA47A03296}" srcOrd="6" destOrd="0" parTransId="{63A5C7AC-F53C-4C1B-B616-44E4BE5C683E}" sibTransId="{3701A103-0825-4ECD-AE6D-FED408975563}"/>
    <dgm:cxn modelId="{EAB7A3DC-470D-48FE-83E4-035DC185A788}" type="presOf" srcId="{C9C4E4BC-C722-46C5-A02E-F7B0C19BC165}" destId="{E22E0CDA-6212-4404-BB51-34A8791F223F}" srcOrd="0" destOrd="0" presId="urn:microsoft.com/office/officeart/2005/8/layout/hProcess11"/>
    <dgm:cxn modelId="{D06A49DE-32E5-4564-B3D1-610503849A24}" srcId="{394C524B-5E59-4AE2-BAF0-FBD635C1A63B}" destId="{A6D084FF-8CA0-4719-B91A-171297A8B6D1}" srcOrd="4" destOrd="0" parTransId="{229E7BAA-DF6D-456D-A39D-96248EF38F36}" sibTransId="{D46DD865-FEE7-4713-906F-FD8F14F0016D}"/>
    <dgm:cxn modelId="{FBBF41F5-92DF-424C-959D-51763AF49D35}" type="presOf" srcId="{394C524B-5E59-4AE2-BAF0-FBD635C1A63B}" destId="{1C894A16-EE68-4177-A5F7-A9DFDCC2D6E7}" srcOrd="0" destOrd="0" presId="urn:microsoft.com/office/officeart/2005/8/layout/hProcess11"/>
    <dgm:cxn modelId="{67F899FA-BC00-4337-AB12-C8AB8CED1C45}" type="presOf" srcId="{06C946AD-0C0C-400E-BA4B-964CB5587198}" destId="{DF50D02F-9D68-4C1F-A7FE-D36DA6D9A53F}" srcOrd="0" destOrd="0" presId="urn:microsoft.com/office/officeart/2005/8/layout/hProcess11"/>
    <dgm:cxn modelId="{00FD757A-EB41-4850-92A9-33FF0DB3A310}" type="presParOf" srcId="{1C894A16-EE68-4177-A5F7-A9DFDCC2D6E7}" destId="{8B825D7E-A2AF-410B-BC58-A133A24B72D2}" srcOrd="0" destOrd="0" presId="urn:microsoft.com/office/officeart/2005/8/layout/hProcess11"/>
    <dgm:cxn modelId="{E4F50C9D-946C-45D4-BE9E-A38C0199D3D6}" type="presParOf" srcId="{1C894A16-EE68-4177-A5F7-A9DFDCC2D6E7}" destId="{70A8B15A-A7D0-4B13-A7C3-6D711B0BA5EA}" srcOrd="1" destOrd="0" presId="urn:microsoft.com/office/officeart/2005/8/layout/hProcess11"/>
    <dgm:cxn modelId="{3D9B62B6-CFD3-4156-BFF6-39997CCB2838}" type="presParOf" srcId="{70A8B15A-A7D0-4B13-A7C3-6D711B0BA5EA}" destId="{DA4D231B-EABF-44FB-BA21-447786EAC218}" srcOrd="0" destOrd="0" presId="urn:microsoft.com/office/officeart/2005/8/layout/hProcess11"/>
    <dgm:cxn modelId="{994A673B-F074-413C-B9A3-A604C12D10C6}" type="presParOf" srcId="{DA4D231B-EABF-44FB-BA21-447786EAC218}" destId="{DF50D02F-9D68-4C1F-A7FE-D36DA6D9A53F}" srcOrd="0" destOrd="0" presId="urn:microsoft.com/office/officeart/2005/8/layout/hProcess11"/>
    <dgm:cxn modelId="{14944443-27B5-46D6-BB38-83B67D7361D6}" type="presParOf" srcId="{DA4D231B-EABF-44FB-BA21-447786EAC218}" destId="{58B1F8F2-60E2-4776-BD37-5EE61FF58093}" srcOrd="1" destOrd="0" presId="urn:microsoft.com/office/officeart/2005/8/layout/hProcess11"/>
    <dgm:cxn modelId="{97E24281-2305-46C8-AA8A-F1EFCA1DDA5A}" type="presParOf" srcId="{DA4D231B-EABF-44FB-BA21-447786EAC218}" destId="{25A3547C-A062-4542-A058-39A711A428C1}" srcOrd="2" destOrd="0" presId="urn:microsoft.com/office/officeart/2005/8/layout/hProcess11"/>
    <dgm:cxn modelId="{1AF77777-1BE0-4FCD-BA75-441C3D7C4477}" type="presParOf" srcId="{70A8B15A-A7D0-4B13-A7C3-6D711B0BA5EA}" destId="{4CB07956-5664-415D-B94A-28E5F1F93F7F}" srcOrd="1" destOrd="0" presId="urn:microsoft.com/office/officeart/2005/8/layout/hProcess11"/>
    <dgm:cxn modelId="{CCA96306-4080-458B-BAC2-DDE72C2CF79D}" type="presParOf" srcId="{70A8B15A-A7D0-4B13-A7C3-6D711B0BA5EA}" destId="{A268DDED-DC04-4235-A382-5631E2A01C40}" srcOrd="2" destOrd="0" presId="urn:microsoft.com/office/officeart/2005/8/layout/hProcess11"/>
    <dgm:cxn modelId="{F8363B5B-CA0E-4AA3-9D5B-F4317672BDB6}" type="presParOf" srcId="{A268DDED-DC04-4235-A382-5631E2A01C40}" destId="{B31D6BEC-BE2F-4B0A-AAB0-81F8098311AB}" srcOrd="0" destOrd="0" presId="urn:microsoft.com/office/officeart/2005/8/layout/hProcess11"/>
    <dgm:cxn modelId="{C5721C00-A26E-401E-AB28-8D0AC1EDDD5D}" type="presParOf" srcId="{A268DDED-DC04-4235-A382-5631E2A01C40}" destId="{73A283A5-9BBF-42D9-806C-BFC8B84943D0}" srcOrd="1" destOrd="0" presId="urn:microsoft.com/office/officeart/2005/8/layout/hProcess11"/>
    <dgm:cxn modelId="{F446FED1-62C8-4827-AC03-7839AD71D639}" type="presParOf" srcId="{A268DDED-DC04-4235-A382-5631E2A01C40}" destId="{AB461620-6097-4A42-9DA5-FF2CD50A536E}" srcOrd="2" destOrd="0" presId="urn:microsoft.com/office/officeart/2005/8/layout/hProcess11"/>
    <dgm:cxn modelId="{A30A1D9B-D1E0-412F-BAB1-4B4A3D9A5CBE}" type="presParOf" srcId="{70A8B15A-A7D0-4B13-A7C3-6D711B0BA5EA}" destId="{2A6A87AA-F17B-49F0-955E-D9B58276FDC5}" srcOrd="3" destOrd="0" presId="urn:microsoft.com/office/officeart/2005/8/layout/hProcess11"/>
    <dgm:cxn modelId="{A5FB00CC-119B-4A71-88E2-E36C2BE351CD}" type="presParOf" srcId="{70A8B15A-A7D0-4B13-A7C3-6D711B0BA5EA}" destId="{D119ED9F-9A6D-467C-BA7D-98BBE834699C}" srcOrd="4" destOrd="0" presId="urn:microsoft.com/office/officeart/2005/8/layout/hProcess11"/>
    <dgm:cxn modelId="{03E739AE-3CC3-4EC9-984D-43E43B9F7DCC}" type="presParOf" srcId="{D119ED9F-9A6D-467C-BA7D-98BBE834699C}" destId="{E22E0CDA-6212-4404-BB51-34A8791F223F}" srcOrd="0" destOrd="0" presId="urn:microsoft.com/office/officeart/2005/8/layout/hProcess11"/>
    <dgm:cxn modelId="{A5388519-C20B-43F0-BA74-E8A0D66AA312}" type="presParOf" srcId="{D119ED9F-9A6D-467C-BA7D-98BBE834699C}" destId="{3D5036F2-AC65-402F-A9EA-932336CCF695}" srcOrd="1" destOrd="0" presId="urn:microsoft.com/office/officeart/2005/8/layout/hProcess11"/>
    <dgm:cxn modelId="{BF13F069-D28F-473D-A03E-9CBE12D79D60}" type="presParOf" srcId="{D119ED9F-9A6D-467C-BA7D-98BBE834699C}" destId="{B9D73ABA-8D56-480F-889B-96449EE6C144}" srcOrd="2" destOrd="0" presId="urn:microsoft.com/office/officeart/2005/8/layout/hProcess11"/>
    <dgm:cxn modelId="{AED98F04-6481-49CC-ABA4-DF63A6C02F4A}" type="presParOf" srcId="{70A8B15A-A7D0-4B13-A7C3-6D711B0BA5EA}" destId="{651E5F86-AF6E-4379-A2CC-C9821CF7FE7D}" srcOrd="5" destOrd="0" presId="urn:microsoft.com/office/officeart/2005/8/layout/hProcess11"/>
    <dgm:cxn modelId="{71B8B0EB-5684-4F71-AD61-F8051CFBBCFB}" type="presParOf" srcId="{70A8B15A-A7D0-4B13-A7C3-6D711B0BA5EA}" destId="{61763B89-E786-4293-9835-5B96DE13506A}" srcOrd="6" destOrd="0" presId="urn:microsoft.com/office/officeart/2005/8/layout/hProcess11"/>
    <dgm:cxn modelId="{5C2FB0F7-F94F-4E4A-9DDA-A9B32A775853}" type="presParOf" srcId="{61763B89-E786-4293-9835-5B96DE13506A}" destId="{943C9834-4517-4E56-BF69-5F19C1AA17CF}" srcOrd="0" destOrd="0" presId="urn:microsoft.com/office/officeart/2005/8/layout/hProcess11"/>
    <dgm:cxn modelId="{810CA3FB-F08E-4D16-B251-A3CF43ED4953}" type="presParOf" srcId="{61763B89-E786-4293-9835-5B96DE13506A}" destId="{2C85EDB7-1301-4EAA-B432-3E194F209B91}" srcOrd="1" destOrd="0" presId="urn:microsoft.com/office/officeart/2005/8/layout/hProcess11"/>
    <dgm:cxn modelId="{170253BA-0964-417A-91A7-52DCB3EA51AD}" type="presParOf" srcId="{61763B89-E786-4293-9835-5B96DE13506A}" destId="{46C60243-8C68-4F2A-A7AD-6FEF57DB51CC}" srcOrd="2" destOrd="0" presId="urn:microsoft.com/office/officeart/2005/8/layout/hProcess11"/>
    <dgm:cxn modelId="{40961AE6-5730-437B-A0FA-C7E1B76D8E8C}" type="presParOf" srcId="{70A8B15A-A7D0-4B13-A7C3-6D711B0BA5EA}" destId="{2AB42532-43CF-4590-BF00-E9DEC8041B21}" srcOrd="7" destOrd="0" presId="urn:microsoft.com/office/officeart/2005/8/layout/hProcess11"/>
    <dgm:cxn modelId="{ECD29BC3-31D3-4746-8A02-1CC2FC63885C}" type="presParOf" srcId="{70A8B15A-A7D0-4B13-A7C3-6D711B0BA5EA}" destId="{B44BD8F7-C2F9-4C12-95FE-11FA13B818E5}" srcOrd="8" destOrd="0" presId="urn:microsoft.com/office/officeart/2005/8/layout/hProcess11"/>
    <dgm:cxn modelId="{6503E091-AF6F-4E96-8021-8C0F7781DFF9}" type="presParOf" srcId="{B44BD8F7-C2F9-4C12-95FE-11FA13B818E5}" destId="{465B3F31-858F-4B8E-8634-2587D099463A}" srcOrd="0" destOrd="0" presId="urn:microsoft.com/office/officeart/2005/8/layout/hProcess11"/>
    <dgm:cxn modelId="{D39BF112-9350-4154-8CE1-53654B0CC405}" type="presParOf" srcId="{B44BD8F7-C2F9-4C12-95FE-11FA13B818E5}" destId="{6CD4ED74-0CFE-468F-AA95-DF6DBF1781E4}" srcOrd="1" destOrd="0" presId="urn:microsoft.com/office/officeart/2005/8/layout/hProcess11"/>
    <dgm:cxn modelId="{98452582-10DE-4414-87B6-1D6EB7DB90F9}" type="presParOf" srcId="{B44BD8F7-C2F9-4C12-95FE-11FA13B818E5}" destId="{2596D54C-0955-4C0A-A913-B1E5E8ECCEFD}" srcOrd="2" destOrd="0" presId="urn:microsoft.com/office/officeart/2005/8/layout/hProcess11"/>
    <dgm:cxn modelId="{2E4912D4-E77B-4716-B508-043A3BD693F7}" type="presParOf" srcId="{70A8B15A-A7D0-4B13-A7C3-6D711B0BA5EA}" destId="{817235C4-3F00-46D6-8360-8CB8E9B1CEA2}" srcOrd="9" destOrd="0" presId="urn:microsoft.com/office/officeart/2005/8/layout/hProcess11"/>
    <dgm:cxn modelId="{9A60B0E9-6C9B-41E5-A54F-23D18F42C663}" type="presParOf" srcId="{70A8B15A-A7D0-4B13-A7C3-6D711B0BA5EA}" destId="{D867452E-056C-484A-BD3C-F5C60DDE2179}" srcOrd="10" destOrd="0" presId="urn:microsoft.com/office/officeart/2005/8/layout/hProcess11"/>
    <dgm:cxn modelId="{F61CC643-7F19-484A-BBFA-2F6589BB8B60}" type="presParOf" srcId="{D867452E-056C-484A-BD3C-F5C60DDE2179}" destId="{25A7B2DD-64F8-4E43-8B0E-2F663F7BC6AD}" srcOrd="0" destOrd="0" presId="urn:microsoft.com/office/officeart/2005/8/layout/hProcess11"/>
    <dgm:cxn modelId="{8CFAA3B6-7711-46E0-B03E-58E7D2968C4C}" type="presParOf" srcId="{D867452E-056C-484A-BD3C-F5C60DDE2179}" destId="{5A0351B1-EC99-472F-AD44-20D0127E8B46}" srcOrd="1" destOrd="0" presId="urn:microsoft.com/office/officeart/2005/8/layout/hProcess11"/>
    <dgm:cxn modelId="{F2F70781-DE91-48AA-83AC-4C467B447681}" type="presParOf" srcId="{D867452E-056C-484A-BD3C-F5C60DDE2179}" destId="{4C5C1980-E95A-4169-99A4-5351382CC3BA}" srcOrd="2" destOrd="0" presId="urn:microsoft.com/office/officeart/2005/8/layout/hProcess11"/>
    <dgm:cxn modelId="{BE3B0F5F-5B9A-46AF-B9EE-F611C7D61FBB}" type="presParOf" srcId="{70A8B15A-A7D0-4B13-A7C3-6D711B0BA5EA}" destId="{89AD2B99-E069-4A04-8C72-CAADCF190097}" srcOrd="11" destOrd="0" presId="urn:microsoft.com/office/officeart/2005/8/layout/hProcess11"/>
    <dgm:cxn modelId="{4969AB57-2601-4E93-A009-D92043C5FE4B}" type="presParOf" srcId="{70A8B15A-A7D0-4B13-A7C3-6D711B0BA5EA}" destId="{DB108A22-848E-4577-A717-92C4D9E964E3}" srcOrd="12" destOrd="0" presId="urn:microsoft.com/office/officeart/2005/8/layout/hProcess11"/>
    <dgm:cxn modelId="{0CA2C7BC-A09A-44B8-9231-BF63040F80C6}" type="presParOf" srcId="{DB108A22-848E-4577-A717-92C4D9E964E3}" destId="{AD0E2949-0D28-4AD9-869A-BA7ECEDE549B}" srcOrd="0" destOrd="0" presId="urn:microsoft.com/office/officeart/2005/8/layout/hProcess11"/>
    <dgm:cxn modelId="{BF9CA3D7-DAE2-4E51-99DE-B079D88F8A17}" type="presParOf" srcId="{DB108A22-848E-4577-A717-92C4D9E964E3}" destId="{AD917B34-60FF-4A54-B6B7-A4A2CD6D965F}" srcOrd="1" destOrd="0" presId="urn:microsoft.com/office/officeart/2005/8/layout/hProcess11"/>
    <dgm:cxn modelId="{22BE5698-7A60-480D-B7BA-AD585E582552}" type="presParOf" srcId="{DB108A22-848E-4577-A717-92C4D9E964E3}" destId="{28452E6C-F279-4782-A5B6-F5814E3F4671}" srcOrd="2" destOrd="0" presId="urn:microsoft.com/office/officeart/2005/8/layout/hProcess11"/>
    <dgm:cxn modelId="{82530B66-117D-415B-AEDA-B851C104175D}" type="presParOf" srcId="{70A8B15A-A7D0-4B13-A7C3-6D711B0BA5EA}" destId="{155AD885-7EB4-450B-9F68-8BDE7304A2AE}" srcOrd="13" destOrd="0" presId="urn:microsoft.com/office/officeart/2005/8/layout/hProcess11"/>
    <dgm:cxn modelId="{6AE3D8A4-E52C-46EF-B6F2-2EA46FBD0C23}" type="presParOf" srcId="{70A8B15A-A7D0-4B13-A7C3-6D711B0BA5EA}" destId="{501BF8C2-D65C-4711-94AD-ECC8A68A1008}" srcOrd="14" destOrd="0" presId="urn:microsoft.com/office/officeart/2005/8/layout/hProcess11"/>
    <dgm:cxn modelId="{FCF4C4D2-3618-4D92-A77F-51092CD29C1D}" type="presParOf" srcId="{501BF8C2-D65C-4711-94AD-ECC8A68A1008}" destId="{F1D36DFF-0A48-4A93-B72C-071B36799873}" srcOrd="0" destOrd="0" presId="urn:microsoft.com/office/officeart/2005/8/layout/hProcess11"/>
    <dgm:cxn modelId="{C6B4B0E1-3BFA-496D-8424-3D9449937305}" type="presParOf" srcId="{501BF8C2-D65C-4711-94AD-ECC8A68A1008}" destId="{9608EAB3-F05A-4B66-939E-ECCEF5C8BD21}" srcOrd="1" destOrd="0" presId="urn:microsoft.com/office/officeart/2005/8/layout/hProcess11"/>
    <dgm:cxn modelId="{79C76D7A-2B0A-4B8D-AAF2-59AAFF47B074}" type="presParOf" srcId="{501BF8C2-D65C-4711-94AD-ECC8A68A1008}" destId="{FEA197EA-3A16-4395-A087-E8AC468F2FFA}"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825D7E-A2AF-410B-BC58-A133A24B72D2}">
      <dsp:nvSpPr>
        <dsp:cNvPr id="0" name=""/>
        <dsp:cNvSpPr/>
      </dsp:nvSpPr>
      <dsp:spPr>
        <a:xfrm>
          <a:off x="0" y="1304565"/>
          <a:ext cx="11491175" cy="17405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50D02F-9D68-4C1F-A7FE-D36DA6D9A53F}">
      <dsp:nvSpPr>
        <dsp:cNvPr id="0" name=""/>
        <dsp:cNvSpPr/>
      </dsp:nvSpPr>
      <dsp:spPr>
        <a:xfrm>
          <a:off x="8081" y="0"/>
          <a:ext cx="1244657"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t>Request for Economic Interest</a:t>
          </a:r>
        </a:p>
        <a:p>
          <a:pPr marL="0" lvl="0" indent="0" algn="ctr" defTabSz="800100">
            <a:lnSpc>
              <a:spcPct val="90000"/>
            </a:lnSpc>
            <a:spcBef>
              <a:spcPct val="0"/>
            </a:spcBef>
            <a:spcAft>
              <a:spcPct val="35000"/>
            </a:spcAft>
            <a:buNone/>
          </a:pPr>
          <a:r>
            <a:rPr lang="en-US" sz="1300" kern="1200" dirty="0"/>
            <a:t>Nov ’18 – Apr ‘19</a:t>
          </a:r>
        </a:p>
      </dsp:txBody>
      <dsp:txXfrm>
        <a:off x="8081" y="0"/>
        <a:ext cx="1244657" cy="1740535"/>
      </dsp:txXfrm>
    </dsp:sp>
    <dsp:sp modelId="{58B1F8F2-60E2-4776-BD37-5EE61FF58093}">
      <dsp:nvSpPr>
        <dsp:cNvPr id="0" name=""/>
        <dsp:cNvSpPr/>
      </dsp:nvSpPr>
      <dsp:spPr>
        <a:xfrm>
          <a:off x="41284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1D6BEC-BE2F-4B0A-AAB0-81F8098311AB}">
      <dsp:nvSpPr>
        <dsp:cNvPr id="0" name=""/>
        <dsp:cNvSpPr/>
      </dsp:nvSpPr>
      <dsp:spPr>
        <a:xfrm>
          <a:off x="863501" y="2610802"/>
          <a:ext cx="1459357"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Community Workshops </a:t>
          </a:r>
        </a:p>
        <a:p>
          <a:pPr marL="0" lvl="0" indent="0" algn="ctr" defTabSz="800100">
            <a:lnSpc>
              <a:spcPct val="90000"/>
            </a:lnSpc>
            <a:spcBef>
              <a:spcPct val="0"/>
            </a:spcBef>
            <a:spcAft>
              <a:spcPct val="35000"/>
            </a:spcAft>
            <a:buNone/>
          </a:pPr>
          <a:r>
            <a:rPr lang="en-US" sz="1300" kern="1200" dirty="0"/>
            <a:t>Apr ‘19; May ‘19; Jun ‘19</a:t>
          </a:r>
        </a:p>
      </dsp:txBody>
      <dsp:txXfrm>
        <a:off x="863501" y="2610802"/>
        <a:ext cx="1459357" cy="1740535"/>
      </dsp:txXfrm>
    </dsp:sp>
    <dsp:sp modelId="{73A283A5-9BBF-42D9-806C-BFC8B84943D0}">
      <dsp:nvSpPr>
        <dsp:cNvPr id="0" name=""/>
        <dsp:cNvSpPr/>
      </dsp:nvSpPr>
      <dsp:spPr>
        <a:xfrm>
          <a:off x="1392242" y="194522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2E0CDA-6212-4404-BB51-34A8791F223F}">
      <dsp:nvSpPr>
        <dsp:cNvPr id="0" name=""/>
        <dsp:cNvSpPr/>
      </dsp:nvSpPr>
      <dsp:spPr>
        <a:xfrm>
          <a:off x="1792307" y="0"/>
          <a:ext cx="1602149"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t>Term Sheet Negotiations </a:t>
          </a:r>
        </a:p>
        <a:p>
          <a:pPr marL="0" lvl="0" indent="0" algn="ctr" defTabSz="800100">
            <a:lnSpc>
              <a:spcPct val="90000"/>
            </a:lnSpc>
            <a:spcBef>
              <a:spcPct val="0"/>
            </a:spcBef>
            <a:spcAft>
              <a:spcPct val="35000"/>
            </a:spcAft>
            <a:buNone/>
          </a:pPr>
          <a:r>
            <a:rPr lang="en-US" sz="1300" kern="1200" dirty="0"/>
            <a:t>July ‘19 – Aug ‘21</a:t>
          </a:r>
        </a:p>
      </dsp:txBody>
      <dsp:txXfrm>
        <a:off x="1792307" y="0"/>
        <a:ext cx="1602149" cy="1740535"/>
      </dsp:txXfrm>
    </dsp:sp>
    <dsp:sp modelId="{3D5036F2-AC65-402F-A9EA-932336CCF695}">
      <dsp:nvSpPr>
        <dsp:cNvPr id="0" name=""/>
        <dsp:cNvSpPr/>
      </dsp:nvSpPr>
      <dsp:spPr>
        <a:xfrm>
          <a:off x="2331444" y="194522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3C9834-4517-4E56-BF69-5F19C1AA17CF}">
      <dsp:nvSpPr>
        <dsp:cNvPr id="0" name=""/>
        <dsp:cNvSpPr/>
      </dsp:nvSpPr>
      <dsp:spPr>
        <a:xfrm>
          <a:off x="4432790" y="2610802"/>
          <a:ext cx="1226559"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t>City Approvals</a:t>
          </a:r>
        </a:p>
        <a:p>
          <a:pPr marL="0" lvl="0" indent="0" algn="ctr" defTabSz="711200">
            <a:lnSpc>
              <a:spcPct val="90000"/>
            </a:lnSpc>
            <a:spcBef>
              <a:spcPct val="0"/>
            </a:spcBef>
            <a:spcAft>
              <a:spcPct val="35000"/>
            </a:spcAft>
            <a:buNone/>
          </a:pPr>
          <a:r>
            <a:rPr lang="en-US" sz="1300" kern="1200" dirty="0"/>
            <a:t>Sep –Nov ‘21</a:t>
          </a:r>
        </a:p>
      </dsp:txBody>
      <dsp:txXfrm>
        <a:off x="4432790" y="2610802"/>
        <a:ext cx="1226559" cy="1740535"/>
      </dsp:txXfrm>
    </dsp:sp>
    <dsp:sp modelId="{2C85EDB7-1301-4EAA-B432-3E194F209B91}">
      <dsp:nvSpPr>
        <dsp:cNvPr id="0" name=""/>
        <dsp:cNvSpPr/>
      </dsp:nvSpPr>
      <dsp:spPr>
        <a:xfrm>
          <a:off x="482850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5B3F31-858F-4B8E-8634-2587D099463A}">
      <dsp:nvSpPr>
        <dsp:cNvPr id="0" name=""/>
        <dsp:cNvSpPr/>
      </dsp:nvSpPr>
      <dsp:spPr>
        <a:xfrm>
          <a:off x="5698865" y="0"/>
          <a:ext cx="1340512"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t>Permitting &amp; Financing</a:t>
          </a:r>
        </a:p>
        <a:p>
          <a:pPr marL="0" lvl="0" indent="0" algn="ctr" defTabSz="800100">
            <a:lnSpc>
              <a:spcPct val="90000"/>
            </a:lnSpc>
            <a:spcBef>
              <a:spcPct val="0"/>
            </a:spcBef>
            <a:spcAft>
              <a:spcPct val="35000"/>
            </a:spcAft>
            <a:buNone/>
          </a:pPr>
          <a:r>
            <a:rPr lang="en-US" sz="1200" kern="1200" dirty="0"/>
            <a:t>Jan – Dec ’22 </a:t>
          </a:r>
        </a:p>
        <a:p>
          <a:pPr marL="0" lvl="0" indent="0" algn="ctr" defTabSz="800100">
            <a:lnSpc>
              <a:spcPct val="90000"/>
            </a:lnSpc>
            <a:spcBef>
              <a:spcPct val="0"/>
            </a:spcBef>
            <a:spcAft>
              <a:spcPct val="35000"/>
            </a:spcAft>
            <a:buNone/>
          </a:pPr>
          <a:r>
            <a:rPr lang="en-US" sz="1200" kern="1200" dirty="0"/>
            <a:t>NOW March ‘23</a:t>
          </a:r>
        </a:p>
      </dsp:txBody>
      <dsp:txXfrm>
        <a:off x="5698865" y="0"/>
        <a:ext cx="1340512" cy="1740535"/>
      </dsp:txXfrm>
    </dsp:sp>
    <dsp:sp modelId="{6CD4ED74-0CFE-468F-AA95-DF6DBF1781E4}">
      <dsp:nvSpPr>
        <dsp:cNvPr id="0" name=""/>
        <dsp:cNvSpPr/>
      </dsp:nvSpPr>
      <dsp:spPr>
        <a:xfrm>
          <a:off x="6151554"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A7B2DD-64F8-4E43-8B0E-2F663F7BC6AD}">
      <dsp:nvSpPr>
        <dsp:cNvPr id="0" name=""/>
        <dsp:cNvSpPr/>
      </dsp:nvSpPr>
      <dsp:spPr>
        <a:xfrm>
          <a:off x="7078893" y="2610802"/>
          <a:ext cx="1595455"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Construction</a:t>
          </a:r>
        </a:p>
        <a:p>
          <a:pPr marL="0" lvl="0" indent="0" algn="ctr" defTabSz="800100">
            <a:lnSpc>
              <a:spcPct val="90000"/>
            </a:lnSpc>
            <a:spcBef>
              <a:spcPct val="0"/>
            </a:spcBef>
            <a:spcAft>
              <a:spcPct val="35000"/>
            </a:spcAft>
            <a:buNone/>
          </a:pPr>
          <a:r>
            <a:rPr lang="en-US" sz="1200" kern="1200" dirty="0"/>
            <a:t>July  ’22 – Dec ’23</a:t>
          </a:r>
        </a:p>
        <a:p>
          <a:pPr marL="0" lvl="0" indent="0" algn="ctr" defTabSz="800100">
            <a:lnSpc>
              <a:spcPct val="90000"/>
            </a:lnSpc>
            <a:spcBef>
              <a:spcPct val="0"/>
            </a:spcBef>
            <a:spcAft>
              <a:spcPct val="35000"/>
            </a:spcAft>
            <a:buNone/>
          </a:pPr>
          <a:r>
            <a:rPr lang="en-US" sz="1200" kern="1200" dirty="0"/>
            <a:t>NOW</a:t>
          </a:r>
        </a:p>
        <a:p>
          <a:pPr marL="0" lvl="0" indent="0" algn="ctr" defTabSz="800100">
            <a:lnSpc>
              <a:spcPct val="90000"/>
            </a:lnSpc>
            <a:spcBef>
              <a:spcPct val="0"/>
            </a:spcBef>
            <a:spcAft>
              <a:spcPct val="35000"/>
            </a:spcAft>
            <a:buNone/>
          </a:pPr>
          <a:r>
            <a:rPr lang="en-US" sz="1200" kern="1200" dirty="0"/>
            <a:t>April ‘23-Dec ‘24</a:t>
          </a:r>
        </a:p>
      </dsp:txBody>
      <dsp:txXfrm>
        <a:off x="7078893" y="2610802"/>
        <a:ext cx="1595455" cy="1740535"/>
      </dsp:txXfrm>
    </dsp:sp>
    <dsp:sp modelId="{5A0351B1-EC99-472F-AD44-20D0127E8B46}">
      <dsp:nvSpPr>
        <dsp:cNvPr id="0" name=""/>
        <dsp:cNvSpPr/>
      </dsp:nvSpPr>
      <dsp:spPr>
        <a:xfrm>
          <a:off x="7659053"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0E2949-0D28-4AD9-869A-BA7ECEDE549B}">
      <dsp:nvSpPr>
        <dsp:cNvPr id="0" name=""/>
        <dsp:cNvSpPr/>
      </dsp:nvSpPr>
      <dsp:spPr>
        <a:xfrm>
          <a:off x="8713863" y="0"/>
          <a:ext cx="790298"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b" anchorCtr="0">
          <a:noAutofit/>
        </a:bodyPr>
        <a:lstStyle/>
        <a:p>
          <a:pPr marL="0" lvl="0" indent="0" algn="ctr" defTabSz="2711450">
            <a:lnSpc>
              <a:spcPct val="90000"/>
            </a:lnSpc>
            <a:spcBef>
              <a:spcPct val="0"/>
            </a:spcBef>
            <a:spcAft>
              <a:spcPct val="35000"/>
            </a:spcAft>
            <a:buNone/>
          </a:pPr>
          <a:endParaRPr lang="en-US" sz="6100" kern="1200"/>
        </a:p>
      </dsp:txBody>
      <dsp:txXfrm>
        <a:off x="8713863" y="0"/>
        <a:ext cx="790298" cy="1740535"/>
      </dsp:txXfrm>
    </dsp:sp>
    <dsp:sp modelId="{AD917B34-60FF-4A54-B6B7-A4A2CD6D965F}">
      <dsp:nvSpPr>
        <dsp:cNvPr id="0" name=""/>
        <dsp:cNvSpPr/>
      </dsp:nvSpPr>
      <dsp:spPr>
        <a:xfrm>
          <a:off x="8891445"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36DFF-0A48-4A93-B72C-071B36799873}">
      <dsp:nvSpPr>
        <dsp:cNvPr id="0" name=""/>
        <dsp:cNvSpPr/>
      </dsp:nvSpPr>
      <dsp:spPr>
        <a:xfrm>
          <a:off x="9543677" y="2610802"/>
          <a:ext cx="790298"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3832" tIns="433832" rIns="433832" bIns="433832" numCol="1" spcCol="1270" anchor="t" anchorCtr="0">
          <a:noAutofit/>
        </a:bodyPr>
        <a:lstStyle/>
        <a:p>
          <a:pPr marL="0" lvl="0" indent="0" algn="ctr" defTabSz="2711450">
            <a:lnSpc>
              <a:spcPct val="90000"/>
            </a:lnSpc>
            <a:spcBef>
              <a:spcPct val="0"/>
            </a:spcBef>
            <a:spcAft>
              <a:spcPct val="35000"/>
            </a:spcAft>
            <a:buNone/>
          </a:pPr>
          <a:endParaRPr lang="en-US" sz="6100" kern="1200"/>
        </a:p>
      </dsp:txBody>
      <dsp:txXfrm>
        <a:off x="9543677" y="2610802"/>
        <a:ext cx="790298" cy="1740535"/>
      </dsp:txXfrm>
    </dsp:sp>
    <dsp:sp modelId="{9608EAB3-F05A-4B66-939E-ECCEF5C8BD21}">
      <dsp:nvSpPr>
        <dsp:cNvPr id="0" name=""/>
        <dsp:cNvSpPr/>
      </dsp:nvSpPr>
      <dsp:spPr>
        <a:xfrm>
          <a:off x="9721259" y="1958102"/>
          <a:ext cx="435133" cy="43513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D7824-C7E6-48FA-8BE0-3038BCE7AFAF}"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4ABFF-CD78-4E62-A98C-10154F102CA2}" type="slidenum">
              <a:rPr lang="en-US" smtClean="0"/>
              <a:t>‹#›</a:t>
            </a:fld>
            <a:endParaRPr lang="en-US"/>
          </a:p>
        </p:txBody>
      </p:sp>
    </p:spTree>
    <p:extLst>
      <p:ext uri="{BB962C8B-B14F-4D97-AF65-F5344CB8AC3E}">
        <p14:creationId xmlns:p14="http://schemas.microsoft.com/office/powerpoint/2010/main" val="423942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a:t>
            </a:fld>
            <a:endParaRPr lang="en-US"/>
          </a:p>
        </p:txBody>
      </p:sp>
    </p:spTree>
    <p:extLst>
      <p:ext uri="{BB962C8B-B14F-4D97-AF65-F5344CB8AC3E}">
        <p14:creationId xmlns:p14="http://schemas.microsoft.com/office/powerpoint/2010/main" val="395529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E0ACB-E39B-B947-A349-DDBC65D1B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45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E0ACB-E39B-B947-A349-DDBC65D1B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71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E0ACB-E39B-B947-A349-DDBC65D1B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567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E0ACB-E39B-B947-A349-DDBC65D1B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08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17</a:t>
            </a:fld>
            <a:endParaRPr lang="en-US"/>
          </a:p>
        </p:txBody>
      </p:sp>
    </p:spTree>
    <p:extLst>
      <p:ext uri="{BB962C8B-B14F-4D97-AF65-F5344CB8AC3E}">
        <p14:creationId xmlns:p14="http://schemas.microsoft.com/office/powerpoint/2010/main" val="45489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18</a:t>
            </a:fld>
            <a:endParaRPr lang="en-US"/>
          </a:p>
        </p:txBody>
      </p:sp>
    </p:spTree>
    <p:extLst>
      <p:ext uri="{BB962C8B-B14F-4D97-AF65-F5344CB8AC3E}">
        <p14:creationId xmlns:p14="http://schemas.microsoft.com/office/powerpoint/2010/main" val="188234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19</a:t>
            </a:fld>
            <a:endParaRPr lang="en-US"/>
          </a:p>
        </p:txBody>
      </p:sp>
    </p:spTree>
    <p:extLst>
      <p:ext uri="{BB962C8B-B14F-4D97-AF65-F5344CB8AC3E}">
        <p14:creationId xmlns:p14="http://schemas.microsoft.com/office/powerpoint/2010/main" val="3165641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20</a:t>
            </a:fld>
            <a:endParaRPr lang="en-US"/>
          </a:p>
        </p:txBody>
      </p:sp>
    </p:spTree>
    <p:extLst>
      <p:ext uri="{BB962C8B-B14F-4D97-AF65-F5344CB8AC3E}">
        <p14:creationId xmlns:p14="http://schemas.microsoft.com/office/powerpoint/2010/main" val="287980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21</a:t>
            </a:fld>
            <a:endParaRPr lang="en-US"/>
          </a:p>
        </p:txBody>
      </p:sp>
    </p:spTree>
    <p:extLst>
      <p:ext uri="{BB962C8B-B14F-4D97-AF65-F5344CB8AC3E}">
        <p14:creationId xmlns:p14="http://schemas.microsoft.com/office/powerpoint/2010/main" val="1411123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22</a:t>
            </a:fld>
            <a:endParaRPr lang="en-US"/>
          </a:p>
        </p:txBody>
      </p:sp>
    </p:spTree>
    <p:extLst>
      <p:ext uri="{BB962C8B-B14F-4D97-AF65-F5344CB8AC3E}">
        <p14:creationId xmlns:p14="http://schemas.microsoft.com/office/powerpoint/2010/main" val="228595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a:t>
            </a:fld>
            <a:endParaRPr lang="en-US"/>
          </a:p>
        </p:txBody>
      </p:sp>
    </p:spTree>
    <p:extLst>
      <p:ext uri="{BB962C8B-B14F-4D97-AF65-F5344CB8AC3E}">
        <p14:creationId xmlns:p14="http://schemas.microsoft.com/office/powerpoint/2010/main" val="1368985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23</a:t>
            </a:fld>
            <a:endParaRPr lang="en-US"/>
          </a:p>
        </p:txBody>
      </p:sp>
    </p:spTree>
    <p:extLst>
      <p:ext uri="{BB962C8B-B14F-4D97-AF65-F5344CB8AC3E}">
        <p14:creationId xmlns:p14="http://schemas.microsoft.com/office/powerpoint/2010/main" val="423135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24</a:t>
            </a:fld>
            <a:endParaRPr lang="en-US"/>
          </a:p>
        </p:txBody>
      </p:sp>
    </p:spTree>
    <p:extLst>
      <p:ext uri="{BB962C8B-B14F-4D97-AF65-F5344CB8AC3E}">
        <p14:creationId xmlns:p14="http://schemas.microsoft.com/office/powerpoint/2010/main" val="379334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25</a:t>
            </a:fld>
            <a:endParaRPr lang="en-US"/>
          </a:p>
        </p:txBody>
      </p:sp>
    </p:spTree>
    <p:extLst>
      <p:ext uri="{BB962C8B-B14F-4D97-AF65-F5344CB8AC3E}">
        <p14:creationId xmlns:p14="http://schemas.microsoft.com/office/powerpoint/2010/main" val="1158255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26</a:t>
            </a:fld>
            <a:endParaRPr lang="en-US"/>
          </a:p>
        </p:txBody>
      </p:sp>
    </p:spTree>
    <p:extLst>
      <p:ext uri="{BB962C8B-B14F-4D97-AF65-F5344CB8AC3E}">
        <p14:creationId xmlns:p14="http://schemas.microsoft.com/office/powerpoint/2010/main" val="2448391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27</a:t>
            </a:fld>
            <a:endParaRPr lang="en-US"/>
          </a:p>
        </p:txBody>
      </p:sp>
    </p:spTree>
    <p:extLst>
      <p:ext uri="{BB962C8B-B14F-4D97-AF65-F5344CB8AC3E}">
        <p14:creationId xmlns:p14="http://schemas.microsoft.com/office/powerpoint/2010/main" val="489655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28</a:t>
            </a:fld>
            <a:endParaRPr lang="en-US"/>
          </a:p>
        </p:txBody>
      </p:sp>
    </p:spTree>
    <p:extLst>
      <p:ext uri="{BB962C8B-B14F-4D97-AF65-F5344CB8AC3E}">
        <p14:creationId xmlns:p14="http://schemas.microsoft.com/office/powerpoint/2010/main" val="2840771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29</a:t>
            </a:fld>
            <a:endParaRPr lang="en-US"/>
          </a:p>
        </p:txBody>
      </p:sp>
    </p:spTree>
    <p:extLst>
      <p:ext uri="{BB962C8B-B14F-4D97-AF65-F5344CB8AC3E}">
        <p14:creationId xmlns:p14="http://schemas.microsoft.com/office/powerpoint/2010/main" val="1913252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30</a:t>
            </a:fld>
            <a:endParaRPr lang="en-US"/>
          </a:p>
        </p:txBody>
      </p:sp>
    </p:spTree>
    <p:extLst>
      <p:ext uri="{BB962C8B-B14F-4D97-AF65-F5344CB8AC3E}">
        <p14:creationId xmlns:p14="http://schemas.microsoft.com/office/powerpoint/2010/main" val="3141476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31</a:t>
            </a:fld>
            <a:endParaRPr lang="en-US"/>
          </a:p>
        </p:txBody>
      </p:sp>
    </p:spTree>
    <p:extLst>
      <p:ext uri="{BB962C8B-B14F-4D97-AF65-F5344CB8AC3E}">
        <p14:creationId xmlns:p14="http://schemas.microsoft.com/office/powerpoint/2010/main" val="1847333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32</a:t>
            </a:fld>
            <a:endParaRPr lang="en-US"/>
          </a:p>
        </p:txBody>
      </p:sp>
    </p:spTree>
    <p:extLst>
      <p:ext uri="{BB962C8B-B14F-4D97-AF65-F5344CB8AC3E}">
        <p14:creationId xmlns:p14="http://schemas.microsoft.com/office/powerpoint/2010/main" val="27925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4</a:t>
            </a:fld>
            <a:endParaRPr lang="en-US"/>
          </a:p>
        </p:txBody>
      </p:sp>
    </p:spTree>
    <p:extLst>
      <p:ext uri="{BB962C8B-B14F-4D97-AF65-F5344CB8AC3E}">
        <p14:creationId xmlns:p14="http://schemas.microsoft.com/office/powerpoint/2010/main" val="2929659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Total Development Costs</a:t>
            </a:r>
            <a:r>
              <a:rPr lang="en-US" sz="1200" kern="1200" dirty="0">
                <a:solidFill>
                  <a:schemeClr val="tx1"/>
                </a:solidFill>
                <a:effectLst/>
                <a:latin typeface="+mn-lt"/>
                <a:ea typeface="+mn-ea"/>
                <a:cs typeface="+mn-cs"/>
              </a:rPr>
              <a:t> means the aggregate of Hard Construction Costs and the following costs directly expended for the Development: engineering fees; architectural and design fees; real estate commissions; costs of third party consultants, including attorneys and environmental consultants; developer fees; zoning fees; insurance and taxes directly related to the construction of the Development; and financing costs, including capitalized interest and FF&amp;E.</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Hard Construction Costs</a:t>
            </a:r>
            <a:r>
              <a:rPr lang="en-US" sz="1200" kern="1200" dirty="0">
                <a:solidFill>
                  <a:schemeClr val="tx1"/>
                </a:solidFill>
                <a:effectLst/>
                <a:latin typeface="+mn-lt"/>
                <a:ea typeface="+mn-ea"/>
                <a:cs typeface="+mn-cs"/>
              </a:rPr>
              <a:t> means the aggregate of the following costs expended by Developer for the Development: actual site development and construction costs, contractor fees, and the costs of supplies and materials, but excludes land acquisition costs paid by Developer for the various parcels that make up the Development Property.</a:t>
            </a:r>
          </a:p>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33</a:t>
            </a:fld>
            <a:endParaRPr lang="en-US"/>
          </a:p>
        </p:txBody>
      </p:sp>
    </p:spTree>
    <p:extLst>
      <p:ext uri="{BB962C8B-B14F-4D97-AF65-F5344CB8AC3E}">
        <p14:creationId xmlns:p14="http://schemas.microsoft.com/office/powerpoint/2010/main" val="2419532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Neighborhood boundaries for targeted </a:t>
            </a:r>
            <a:r>
              <a:rPr lang="en-US" b="1" dirty="0"/>
              <a:t>employment</a:t>
            </a:r>
            <a:r>
              <a:rPr lang="en-US" dirty="0"/>
              <a:t> are I-35 on the west, Vickery on the north, Riverside Drive on the east, and E. Rosedale on the south. </a:t>
            </a:r>
          </a:p>
        </p:txBody>
      </p:sp>
      <p:sp>
        <p:nvSpPr>
          <p:cNvPr id="4" name="Slide Number Placeholder 3"/>
          <p:cNvSpPr>
            <a:spLocks noGrp="1"/>
          </p:cNvSpPr>
          <p:nvPr>
            <p:ph type="sldNum" sz="quarter" idx="5"/>
          </p:nvPr>
        </p:nvSpPr>
        <p:spPr/>
        <p:txBody>
          <a:bodyPr/>
          <a:lstStyle/>
          <a:p>
            <a:fld id="{5D44ABFF-CD78-4E62-A98C-10154F102CA2}" type="slidenum">
              <a:rPr lang="en-US" smtClean="0"/>
              <a:t>34</a:t>
            </a:fld>
            <a:endParaRPr lang="en-US"/>
          </a:p>
        </p:txBody>
      </p:sp>
    </p:spTree>
    <p:extLst>
      <p:ext uri="{BB962C8B-B14F-4D97-AF65-F5344CB8AC3E}">
        <p14:creationId xmlns:p14="http://schemas.microsoft.com/office/powerpoint/2010/main" val="2066980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City will be reimbursed for the price of the lot with ARPA funds. </a:t>
            </a:r>
          </a:p>
        </p:txBody>
      </p:sp>
      <p:sp>
        <p:nvSpPr>
          <p:cNvPr id="4" name="Slide Number Placeholder 3"/>
          <p:cNvSpPr>
            <a:spLocks noGrp="1"/>
          </p:cNvSpPr>
          <p:nvPr>
            <p:ph type="sldNum" sz="quarter" idx="5"/>
          </p:nvPr>
        </p:nvSpPr>
        <p:spPr/>
        <p:txBody>
          <a:bodyPr/>
          <a:lstStyle/>
          <a:p>
            <a:fld id="{5D44ABFF-CD78-4E62-A98C-10154F102CA2}" type="slidenum">
              <a:rPr lang="en-US" smtClean="0"/>
              <a:t>35</a:t>
            </a:fld>
            <a:endParaRPr lang="en-US"/>
          </a:p>
        </p:txBody>
      </p:sp>
    </p:spTree>
    <p:extLst>
      <p:ext uri="{BB962C8B-B14F-4D97-AF65-F5344CB8AC3E}">
        <p14:creationId xmlns:p14="http://schemas.microsoft.com/office/powerpoint/2010/main" val="3205900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a:highlight>
                  <a:srgbClr val="FFFF00"/>
                </a:highlight>
              </a:rPr>
              <a:t>ARPA Funds</a:t>
            </a:r>
          </a:p>
          <a:p>
            <a:pPr lvl="0">
              <a:lnSpc>
                <a:spcPct val="120000"/>
              </a:lnSpc>
              <a:spcBef>
                <a:spcPts val="0"/>
              </a:spcBef>
            </a:pPr>
            <a:r>
              <a:rPr lang="en-US" sz="2600" dirty="0">
                <a:highlight>
                  <a:srgbClr val="FFFF00"/>
                </a:highlight>
              </a:rPr>
              <a:t>The City purchases the property from HFC and LDC with ARPA funds under the General Governmental category of eligible expenses.</a:t>
            </a:r>
          </a:p>
          <a:p>
            <a:pPr lvl="1">
              <a:lnSpc>
                <a:spcPct val="120000"/>
              </a:lnSpc>
              <a:spcBef>
                <a:spcPts val="0"/>
              </a:spcBef>
            </a:pPr>
            <a:r>
              <a:rPr lang="en-US" sz="2300" dirty="0">
                <a:solidFill>
                  <a:srgbClr val="00B050"/>
                </a:solidFill>
                <a:highlight>
                  <a:srgbClr val="FFFF00"/>
                </a:highlight>
              </a:rPr>
              <a:t>HFC Property = $4,126,861.57</a:t>
            </a:r>
          </a:p>
          <a:p>
            <a:pPr lvl="1">
              <a:lnSpc>
                <a:spcPct val="120000"/>
              </a:lnSpc>
              <a:spcBef>
                <a:spcPts val="0"/>
              </a:spcBef>
            </a:pPr>
            <a:r>
              <a:rPr lang="en-US" sz="2300" dirty="0">
                <a:solidFill>
                  <a:srgbClr val="00B050"/>
                </a:solidFill>
                <a:highlight>
                  <a:srgbClr val="FFFF00"/>
                </a:highlight>
              </a:rPr>
              <a:t>LDC Property = $537,076.29</a:t>
            </a:r>
          </a:p>
          <a:p>
            <a:pPr lvl="1">
              <a:lnSpc>
                <a:spcPct val="120000"/>
              </a:lnSpc>
              <a:spcBef>
                <a:spcPts val="0"/>
              </a:spcBef>
            </a:pPr>
            <a:r>
              <a:rPr lang="en-US" sz="2300" dirty="0">
                <a:solidFill>
                  <a:srgbClr val="00B050"/>
                </a:solidFill>
                <a:highlight>
                  <a:srgbClr val="FFFF00"/>
                </a:highlight>
              </a:rPr>
              <a:t>City Parcel - $112,500</a:t>
            </a:r>
          </a:p>
          <a:p>
            <a:pPr lvl="1">
              <a:lnSpc>
                <a:spcPct val="120000"/>
              </a:lnSpc>
              <a:spcBef>
                <a:spcPts val="0"/>
              </a:spcBef>
            </a:pPr>
            <a:r>
              <a:rPr lang="en-US" sz="2300" b="1" dirty="0">
                <a:solidFill>
                  <a:srgbClr val="00B050"/>
                </a:solidFill>
                <a:highlight>
                  <a:srgbClr val="FFFF00"/>
                </a:highlight>
              </a:rPr>
              <a:t>Total: $4,776,437.86</a:t>
            </a:r>
          </a:p>
          <a:p>
            <a:pPr lvl="0">
              <a:lnSpc>
                <a:spcPct val="120000"/>
              </a:lnSpc>
              <a:spcBef>
                <a:spcPts val="0"/>
              </a:spcBef>
            </a:pPr>
            <a:r>
              <a:rPr lang="en-US" sz="2600" dirty="0">
                <a:highlight>
                  <a:srgbClr val="FFFF00"/>
                </a:highlight>
              </a:rPr>
              <a:t>The City enters into a 380 Agreement with the Developer to pay the Developer back over the 15 years for the FMV paid.</a:t>
            </a:r>
          </a:p>
          <a:p>
            <a:pPr lvl="0">
              <a:lnSpc>
                <a:spcPct val="120000"/>
              </a:lnSpc>
              <a:spcBef>
                <a:spcPts val="0"/>
              </a:spcBef>
            </a:pPr>
            <a:r>
              <a:rPr lang="en-US" sz="2600" dirty="0">
                <a:highlight>
                  <a:srgbClr val="FFFF00"/>
                </a:highlight>
              </a:rPr>
              <a:t>The City also takes a lien in the form Deed of Trust to Secure Performance over all the property to ensure the project is actually built.</a:t>
            </a:r>
          </a:p>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36</a:t>
            </a:fld>
            <a:endParaRPr lang="en-US"/>
          </a:p>
        </p:txBody>
      </p:sp>
    </p:spTree>
    <p:extLst>
      <p:ext uri="{BB962C8B-B14F-4D97-AF65-F5344CB8AC3E}">
        <p14:creationId xmlns:p14="http://schemas.microsoft.com/office/powerpoint/2010/main" val="3881171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a:highlight>
                  <a:srgbClr val="FFFF00"/>
                </a:highlight>
              </a:rPr>
              <a:t>ARPA Funds</a:t>
            </a:r>
          </a:p>
          <a:p>
            <a:pPr lvl="0">
              <a:lnSpc>
                <a:spcPct val="120000"/>
              </a:lnSpc>
              <a:spcBef>
                <a:spcPts val="0"/>
              </a:spcBef>
            </a:pPr>
            <a:r>
              <a:rPr lang="en-US" sz="2600" dirty="0">
                <a:highlight>
                  <a:srgbClr val="FFFF00"/>
                </a:highlight>
              </a:rPr>
              <a:t>The City purchases the property from HFC and LDC with ARPA funds under the General Governmental category of eligible expenses.</a:t>
            </a:r>
          </a:p>
          <a:p>
            <a:pPr lvl="1">
              <a:lnSpc>
                <a:spcPct val="120000"/>
              </a:lnSpc>
              <a:spcBef>
                <a:spcPts val="0"/>
              </a:spcBef>
            </a:pPr>
            <a:r>
              <a:rPr lang="en-US" sz="2300" dirty="0">
                <a:solidFill>
                  <a:srgbClr val="00B050"/>
                </a:solidFill>
                <a:highlight>
                  <a:srgbClr val="FFFF00"/>
                </a:highlight>
              </a:rPr>
              <a:t>HFC Property = $4,126,861.57</a:t>
            </a:r>
          </a:p>
          <a:p>
            <a:pPr lvl="1">
              <a:lnSpc>
                <a:spcPct val="120000"/>
              </a:lnSpc>
              <a:spcBef>
                <a:spcPts val="0"/>
              </a:spcBef>
            </a:pPr>
            <a:r>
              <a:rPr lang="en-US" sz="2300" dirty="0">
                <a:solidFill>
                  <a:srgbClr val="00B050"/>
                </a:solidFill>
                <a:highlight>
                  <a:srgbClr val="FFFF00"/>
                </a:highlight>
              </a:rPr>
              <a:t>LDC Property = $537,076.29</a:t>
            </a:r>
          </a:p>
          <a:p>
            <a:pPr lvl="1">
              <a:lnSpc>
                <a:spcPct val="120000"/>
              </a:lnSpc>
              <a:spcBef>
                <a:spcPts val="0"/>
              </a:spcBef>
            </a:pPr>
            <a:r>
              <a:rPr lang="en-US" sz="2300" dirty="0">
                <a:solidFill>
                  <a:srgbClr val="00B050"/>
                </a:solidFill>
                <a:highlight>
                  <a:srgbClr val="FFFF00"/>
                </a:highlight>
              </a:rPr>
              <a:t>City Parcel - $112,500</a:t>
            </a:r>
          </a:p>
          <a:p>
            <a:pPr lvl="1">
              <a:lnSpc>
                <a:spcPct val="120000"/>
              </a:lnSpc>
              <a:spcBef>
                <a:spcPts val="0"/>
              </a:spcBef>
            </a:pPr>
            <a:r>
              <a:rPr lang="en-US" sz="2300" b="1" dirty="0">
                <a:solidFill>
                  <a:srgbClr val="00B050"/>
                </a:solidFill>
                <a:highlight>
                  <a:srgbClr val="FFFF00"/>
                </a:highlight>
              </a:rPr>
              <a:t>Total: $</a:t>
            </a:r>
            <a:r>
              <a:rPr lang="en-US" sz="2300" b="1" dirty="0">
                <a:solidFill>
                  <a:srgbClr val="00B050"/>
                </a:solidFill>
              </a:rPr>
              <a:t>4,776,437.85</a:t>
            </a:r>
          </a:p>
          <a:p>
            <a:pPr lvl="1">
              <a:lnSpc>
                <a:spcPct val="120000"/>
              </a:lnSpc>
              <a:spcBef>
                <a:spcPts val="0"/>
              </a:spcBef>
            </a:pPr>
            <a:endParaRPr lang="en-US" sz="2300" dirty="0">
              <a:solidFill>
                <a:srgbClr val="00B050"/>
              </a:solidFill>
              <a:highlight>
                <a:srgbClr val="FFFF00"/>
              </a:highlight>
            </a:endParaRPr>
          </a:p>
          <a:p>
            <a:pPr lvl="0">
              <a:lnSpc>
                <a:spcPct val="120000"/>
              </a:lnSpc>
              <a:spcBef>
                <a:spcPts val="0"/>
              </a:spcBef>
            </a:pPr>
            <a:r>
              <a:rPr lang="en-US" sz="2600" dirty="0">
                <a:highlight>
                  <a:srgbClr val="FFFF00"/>
                </a:highlight>
              </a:rPr>
              <a:t>The City enters into a 380 Agreement with the Developer to pay the Developer back over the 15 years for the FMV paid.</a:t>
            </a:r>
          </a:p>
          <a:p>
            <a:pPr lvl="0">
              <a:lnSpc>
                <a:spcPct val="120000"/>
              </a:lnSpc>
              <a:spcBef>
                <a:spcPts val="0"/>
              </a:spcBef>
            </a:pPr>
            <a:r>
              <a:rPr lang="en-US" sz="2600" b="1" dirty="0">
                <a:highlight>
                  <a:srgbClr val="FFFF00"/>
                </a:highlight>
              </a:rPr>
              <a:t>The City also takes a lien in the form Deed of Trust to Secure Performance over all the property to ensure the project is actually built.</a:t>
            </a:r>
          </a:p>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37</a:t>
            </a:fld>
            <a:endParaRPr lang="en-US"/>
          </a:p>
        </p:txBody>
      </p:sp>
    </p:spTree>
    <p:extLst>
      <p:ext uri="{BB962C8B-B14F-4D97-AF65-F5344CB8AC3E}">
        <p14:creationId xmlns:p14="http://schemas.microsoft.com/office/powerpoint/2010/main" val="2429652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38</a:t>
            </a:fld>
            <a:endParaRPr lang="en-US"/>
          </a:p>
        </p:txBody>
      </p:sp>
    </p:spTree>
    <p:extLst>
      <p:ext uri="{BB962C8B-B14F-4D97-AF65-F5344CB8AC3E}">
        <p14:creationId xmlns:p14="http://schemas.microsoft.com/office/powerpoint/2010/main" val="927037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D44ABFF-CD78-4E62-A98C-10154F102CA2}" type="slidenum">
              <a:rPr lang="en-US" smtClean="0"/>
              <a:t>39</a:t>
            </a:fld>
            <a:endParaRPr lang="en-US"/>
          </a:p>
        </p:txBody>
      </p:sp>
    </p:spTree>
    <p:extLst>
      <p:ext uri="{BB962C8B-B14F-4D97-AF65-F5344CB8AC3E}">
        <p14:creationId xmlns:p14="http://schemas.microsoft.com/office/powerpoint/2010/main" val="398431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Juneteenth Museum -- $70M investment with $15M coming from City of Fort Worth – includes a business incubator to promote Black entrepreneurship, a food hall, and performance space and theater. Developer is Jarred Howard of Sable Brands. Construction in 2023. Opens 2025. </a:t>
            </a:r>
          </a:p>
        </p:txBody>
      </p:sp>
      <p:sp>
        <p:nvSpPr>
          <p:cNvPr id="4" name="Slide Number Placeholder 3"/>
          <p:cNvSpPr>
            <a:spLocks noGrp="1"/>
          </p:cNvSpPr>
          <p:nvPr>
            <p:ph type="sldNum" sz="quarter" idx="5"/>
          </p:nvPr>
        </p:nvSpPr>
        <p:spPr/>
        <p:txBody>
          <a:bodyPr/>
          <a:lstStyle/>
          <a:p>
            <a:fld id="{5D44ABFF-CD78-4E62-A98C-10154F102CA2}" type="slidenum">
              <a:rPr lang="en-US" smtClean="0"/>
              <a:t>40</a:t>
            </a:fld>
            <a:endParaRPr lang="en-US"/>
          </a:p>
        </p:txBody>
      </p:sp>
    </p:spTree>
    <p:extLst>
      <p:ext uri="{BB962C8B-B14F-4D97-AF65-F5344CB8AC3E}">
        <p14:creationId xmlns:p14="http://schemas.microsoft.com/office/powerpoint/2010/main" val="1544869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41</a:t>
            </a:fld>
            <a:endParaRPr lang="en-US"/>
          </a:p>
        </p:txBody>
      </p:sp>
    </p:spTree>
    <p:extLst>
      <p:ext uri="{BB962C8B-B14F-4D97-AF65-F5344CB8AC3E}">
        <p14:creationId xmlns:p14="http://schemas.microsoft.com/office/powerpoint/2010/main" val="403343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5</a:t>
            </a:fld>
            <a:endParaRPr lang="en-US"/>
          </a:p>
        </p:txBody>
      </p:sp>
    </p:spTree>
    <p:extLst>
      <p:ext uri="{BB962C8B-B14F-4D97-AF65-F5344CB8AC3E}">
        <p14:creationId xmlns:p14="http://schemas.microsoft.com/office/powerpoint/2010/main" val="250223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7</a:t>
            </a:fld>
            <a:endParaRPr lang="en-US"/>
          </a:p>
        </p:txBody>
      </p:sp>
    </p:spTree>
    <p:extLst>
      <p:ext uri="{BB962C8B-B14F-4D97-AF65-F5344CB8AC3E}">
        <p14:creationId xmlns:p14="http://schemas.microsoft.com/office/powerpoint/2010/main" val="263663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8</a:t>
            </a:fld>
            <a:endParaRPr lang="en-US"/>
          </a:p>
        </p:txBody>
      </p:sp>
    </p:spTree>
    <p:extLst>
      <p:ext uri="{BB962C8B-B14F-4D97-AF65-F5344CB8AC3E}">
        <p14:creationId xmlns:p14="http://schemas.microsoft.com/office/powerpoint/2010/main" val="3329921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10</a:t>
            </a:fld>
            <a:endParaRPr lang="en-US"/>
          </a:p>
        </p:txBody>
      </p:sp>
    </p:spTree>
    <p:extLst>
      <p:ext uri="{BB962C8B-B14F-4D97-AF65-F5344CB8AC3E}">
        <p14:creationId xmlns:p14="http://schemas.microsoft.com/office/powerpoint/2010/main" val="122084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11</a:t>
            </a:fld>
            <a:endParaRPr lang="en-US"/>
          </a:p>
        </p:txBody>
      </p:sp>
    </p:spTree>
    <p:extLst>
      <p:ext uri="{BB962C8B-B14F-4D97-AF65-F5344CB8AC3E}">
        <p14:creationId xmlns:p14="http://schemas.microsoft.com/office/powerpoint/2010/main" val="3207632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44ABFF-CD78-4E62-A98C-10154F102CA2}" type="slidenum">
              <a:rPr lang="en-US" smtClean="0"/>
              <a:t>12</a:t>
            </a:fld>
            <a:endParaRPr lang="en-US"/>
          </a:p>
        </p:txBody>
      </p:sp>
    </p:spTree>
    <p:extLst>
      <p:ext uri="{BB962C8B-B14F-4D97-AF65-F5344CB8AC3E}">
        <p14:creationId xmlns:p14="http://schemas.microsoft.com/office/powerpoint/2010/main" val="346180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33598-747F-B447-A776-549D58314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B13A3-4155-C34B-9591-FBD209C3E4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7CF6F-028C-5B4C-87CF-1A0B2787AD2D}"/>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5" name="Footer Placeholder 4">
            <a:extLst>
              <a:ext uri="{FF2B5EF4-FFF2-40B4-BE49-F238E27FC236}">
                <a16:creationId xmlns:a16="http://schemas.microsoft.com/office/drawing/2014/main" id="{5905A559-588D-B248-9F86-EA81F2425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D47D6-86FA-8846-B622-E5E0B414D574}"/>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554797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B2A6-971F-334F-9AC5-7109DFF5E6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C9D3AC-BF9A-604D-80B0-CE0A50C3B1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BF32B-51C0-BF40-98DC-ECBEFD95C9CD}"/>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5" name="Footer Placeholder 4">
            <a:extLst>
              <a:ext uri="{FF2B5EF4-FFF2-40B4-BE49-F238E27FC236}">
                <a16:creationId xmlns:a16="http://schemas.microsoft.com/office/drawing/2014/main" id="{16F77B20-4173-FF4A-9566-DCBA55B72F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5B98C-A318-5D40-B9EA-855E9D7FA6C1}"/>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1751216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398C57-7E09-5F48-9579-CAB72DBA5B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11CA60-6497-7A44-A303-7213473F2B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092A-D02B-7642-9B65-F70D4776ED4C}"/>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5" name="Footer Placeholder 4">
            <a:extLst>
              <a:ext uri="{FF2B5EF4-FFF2-40B4-BE49-F238E27FC236}">
                <a16:creationId xmlns:a16="http://schemas.microsoft.com/office/drawing/2014/main" id="{7EF79C58-C48F-184A-9B1D-E3935D9C87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6F40C-4A5D-5748-AC3C-8458FCB9DC9D}"/>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3989446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86D9A-AB5E-4AE9-AC36-6AE2090291A0}" type="datetime1">
              <a:rPr lang="en-US" smtClean="0"/>
              <a:t>1/17/2023</a:t>
            </a:fld>
            <a:endParaRPr lang="en-US" dirty="0"/>
          </a:p>
        </p:txBody>
      </p:sp>
      <p:sp>
        <p:nvSpPr>
          <p:cNvPr id="5" name="Footer Placeholder 4"/>
          <p:cNvSpPr>
            <a:spLocks noGrp="1"/>
          </p:cNvSpPr>
          <p:nvPr>
            <p:ph type="ftr" sz="quarter" idx="11"/>
          </p:nvPr>
        </p:nvSpPr>
        <p:spPr/>
        <p:txBody>
          <a:bodyPr/>
          <a:lstStyle/>
          <a:p>
            <a:r>
              <a:rPr lang="en-US"/>
              <a:t>CONFIDENTIAL ED INFORMATION - DRAFT FOR REVIEW</a:t>
            </a:r>
            <a:endParaRPr lang="en-US" dirty="0"/>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725599"/>
          </a:xfrm>
          <a:prstGeom prst="rect">
            <a:avLst/>
          </a:prstGeom>
        </p:spPr>
      </p:pic>
    </p:spTree>
    <p:extLst>
      <p:ext uri="{BB962C8B-B14F-4D97-AF65-F5344CB8AC3E}">
        <p14:creationId xmlns:p14="http://schemas.microsoft.com/office/powerpoint/2010/main" val="583750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0274D41-D03D-4401-A8C5-2B5240E3560B}" type="datetime1">
              <a:rPr lang="en-US" smtClean="0"/>
              <a:t>1/17/2023</a:t>
            </a:fld>
            <a:endParaRPr lang="en-US" dirty="0"/>
          </a:p>
        </p:txBody>
      </p:sp>
      <p:sp>
        <p:nvSpPr>
          <p:cNvPr id="5" name="Footer Placeholder 4"/>
          <p:cNvSpPr>
            <a:spLocks noGrp="1"/>
          </p:cNvSpPr>
          <p:nvPr>
            <p:ph type="ftr" sz="quarter" idx="11"/>
          </p:nvPr>
        </p:nvSpPr>
        <p:spPr/>
        <p:txBody>
          <a:bodyPr/>
          <a:lstStyle/>
          <a:p>
            <a:r>
              <a:rPr lang="en-US"/>
              <a:t>CONFIDENTIAL ED INFORMATION - DRAFT FOR REVIEW</a:t>
            </a:r>
            <a:endParaRPr lang="en-US" dirty="0"/>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1508044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89581"/>
            <a:ext cx="10515600" cy="1325563"/>
          </a:xfrm>
        </p:spPr>
        <p:txBody>
          <a:bodyPr/>
          <a:lstStyle/>
          <a:p>
            <a:r>
              <a:rPr lang="en-US"/>
              <a:t>Click to edit Master title style</a:t>
            </a:r>
          </a:p>
        </p:txBody>
      </p:sp>
      <p:sp>
        <p:nvSpPr>
          <p:cNvPr id="3" name="Content Placeholder 2"/>
          <p:cNvSpPr>
            <a:spLocks noGrp="1"/>
          </p:cNvSpPr>
          <p:nvPr>
            <p:ph idx="1"/>
          </p:nvPr>
        </p:nvSpPr>
        <p:spPr>
          <a:xfrm>
            <a:off x="838200" y="2607276"/>
            <a:ext cx="10515600" cy="35449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CB7738-109C-42BE-9CA4-CA90E955FE07}" type="datetime1">
              <a:rPr lang="en-US" smtClean="0"/>
              <a:t>1/17/2023</a:t>
            </a:fld>
            <a:endParaRPr lang="en-US" dirty="0"/>
          </a:p>
        </p:txBody>
      </p:sp>
      <p:sp>
        <p:nvSpPr>
          <p:cNvPr id="5" name="Footer Placeholder 4"/>
          <p:cNvSpPr>
            <a:spLocks noGrp="1"/>
          </p:cNvSpPr>
          <p:nvPr>
            <p:ph type="ftr" sz="quarter" idx="11"/>
          </p:nvPr>
        </p:nvSpPr>
        <p:spPr/>
        <p:txBody>
          <a:bodyPr/>
          <a:lstStyle/>
          <a:p>
            <a:r>
              <a:rPr lang="en-US"/>
              <a:t>CONFIDENTIAL ED INFORMATION - DRAFT FOR REVIEW</a:t>
            </a:r>
            <a:endParaRPr lang="en-US" dirty="0"/>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2"/>
            <a:ext cx="12192002" cy="1725599"/>
          </a:xfrm>
          <a:prstGeom prst="rect">
            <a:avLst/>
          </a:prstGeom>
        </p:spPr>
      </p:pic>
    </p:spTree>
    <p:extLst>
      <p:ext uri="{BB962C8B-B14F-4D97-AF65-F5344CB8AC3E}">
        <p14:creationId xmlns:p14="http://schemas.microsoft.com/office/powerpoint/2010/main" val="2880801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E591FC-9BDA-4204-B39D-79439EA8F5EA}" type="datetime1">
              <a:rPr lang="en-US" smtClean="0"/>
              <a:t>1/17/2023</a:t>
            </a:fld>
            <a:endParaRPr lang="en-US" dirty="0"/>
          </a:p>
        </p:txBody>
      </p:sp>
      <p:sp>
        <p:nvSpPr>
          <p:cNvPr id="6" name="Footer Placeholder 5"/>
          <p:cNvSpPr>
            <a:spLocks noGrp="1"/>
          </p:cNvSpPr>
          <p:nvPr>
            <p:ph type="ftr" sz="quarter" idx="11"/>
          </p:nvPr>
        </p:nvSpPr>
        <p:spPr/>
        <p:txBody>
          <a:bodyPr/>
          <a:lstStyle/>
          <a:p>
            <a:r>
              <a:rPr lang="en-US"/>
              <a:t>CONFIDENTIAL ED INFORMATION - DRAFT FOR REVIEW</a:t>
            </a:r>
            <a:endParaRPr lang="en-US" dirty="0"/>
          </a:p>
        </p:txBody>
      </p:sp>
      <p:sp>
        <p:nvSpPr>
          <p:cNvPr id="7" name="Slide Number Placeholder 6"/>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3073220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8381F1-34FA-4F4D-ACFA-968F3C344CED}" type="datetime1">
              <a:rPr lang="en-US" smtClean="0"/>
              <a:t>1/17/2023</a:t>
            </a:fld>
            <a:endParaRPr lang="en-US" dirty="0"/>
          </a:p>
        </p:txBody>
      </p:sp>
      <p:sp>
        <p:nvSpPr>
          <p:cNvPr id="8" name="Footer Placeholder 7"/>
          <p:cNvSpPr>
            <a:spLocks noGrp="1"/>
          </p:cNvSpPr>
          <p:nvPr>
            <p:ph type="ftr" sz="quarter" idx="11"/>
          </p:nvPr>
        </p:nvSpPr>
        <p:spPr/>
        <p:txBody>
          <a:bodyPr/>
          <a:lstStyle/>
          <a:p>
            <a:r>
              <a:rPr lang="en-US"/>
              <a:t>CONFIDENTIAL ED INFORMATION - DRAFT FOR REVIEW</a:t>
            </a:r>
            <a:endParaRPr lang="en-US" dirty="0"/>
          </a:p>
        </p:txBody>
      </p:sp>
      <p:sp>
        <p:nvSpPr>
          <p:cNvPr id="9" name="Slide Number Placeholder 8"/>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2833294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841C0E-246E-4AA0-ABAB-9F92AC5C41C7}" type="datetime1">
              <a:rPr lang="en-US" smtClean="0"/>
              <a:t>1/17/2023</a:t>
            </a:fld>
            <a:endParaRPr lang="en-US" dirty="0"/>
          </a:p>
        </p:txBody>
      </p:sp>
      <p:sp>
        <p:nvSpPr>
          <p:cNvPr id="4" name="Footer Placeholder 3"/>
          <p:cNvSpPr>
            <a:spLocks noGrp="1"/>
          </p:cNvSpPr>
          <p:nvPr>
            <p:ph type="ftr" sz="quarter" idx="11"/>
          </p:nvPr>
        </p:nvSpPr>
        <p:spPr/>
        <p:txBody>
          <a:bodyPr/>
          <a:lstStyle/>
          <a:p>
            <a:r>
              <a:rPr lang="en-US"/>
              <a:t>CONFIDENTIAL ED INFORMATION - DRAFT FOR REVIEW</a:t>
            </a:r>
            <a:endParaRPr lang="en-US" dirty="0"/>
          </a:p>
        </p:txBody>
      </p:sp>
      <p:sp>
        <p:nvSpPr>
          <p:cNvPr id="5" name="Slide Number Placeholder 4"/>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1706991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39BEB-CF52-448D-910B-B8F3AA2A70A2}" type="datetime1">
              <a:rPr lang="en-US" smtClean="0"/>
              <a:t>1/17/2023</a:t>
            </a:fld>
            <a:endParaRPr lang="en-US" dirty="0"/>
          </a:p>
        </p:txBody>
      </p:sp>
      <p:sp>
        <p:nvSpPr>
          <p:cNvPr id="3" name="Footer Placeholder 2"/>
          <p:cNvSpPr>
            <a:spLocks noGrp="1"/>
          </p:cNvSpPr>
          <p:nvPr>
            <p:ph type="ftr" sz="quarter" idx="11"/>
          </p:nvPr>
        </p:nvSpPr>
        <p:spPr/>
        <p:txBody>
          <a:bodyPr/>
          <a:lstStyle/>
          <a:p>
            <a:r>
              <a:rPr lang="en-US"/>
              <a:t>CONFIDENTIAL ED INFORMATION - DRAFT FOR REVIEW</a:t>
            </a:r>
            <a:endParaRPr lang="en-US" dirty="0"/>
          </a:p>
        </p:txBody>
      </p:sp>
      <p:sp>
        <p:nvSpPr>
          <p:cNvPr id="4" name="Slide Number Placeholder 3"/>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1309299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499" y="710584"/>
            <a:ext cx="11049001" cy="1325563"/>
          </a:xfrm>
        </p:spPr>
        <p:txBody>
          <a:bodyPr>
            <a:normAutofit/>
          </a:bodyPr>
          <a:lstStyle>
            <a:lvl1pPr algn="ctr">
              <a:defRPr sz="5400"/>
            </a:lvl1pPr>
          </a:lstStyle>
          <a:p>
            <a:r>
              <a:rPr lang="en-US" dirty="0"/>
              <a:t>Thank you</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54373"/>
            <a:ext cx="12192000" cy="5103628"/>
          </a:xfrm>
          <a:prstGeom prst="rect">
            <a:avLst/>
          </a:prstGeom>
        </p:spPr>
      </p:pic>
    </p:spTree>
    <p:extLst>
      <p:ext uri="{BB962C8B-B14F-4D97-AF65-F5344CB8AC3E}">
        <p14:creationId xmlns:p14="http://schemas.microsoft.com/office/powerpoint/2010/main" val="148619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3902-1FC4-DE45-9D9B-3202C1123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5006AE-70BE-E148-94F3-A8CCDADB55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6FD42-7325-614A-B8E1-A51A5F583C3B}"/>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5" name="Footer Placeholder 4">
            <a:extLst>
              <a:ext uri="{FF2B5EF4-FFF2-40B4-BE49-F238E27FC236}">
                <a16:creationId xmlns:a16="http://schemas.microsoft.com/office/drawing/2014/main" id="{429119BB-ADAA-8F4B-9E29-33C4B4871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B15B28-27B0-824B-BE71-67B7225BFDF9}"/>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245351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E4B4F-82F3-4B2D-86DE-0451B611FF3C}" type="datetime1">
              <a:rPr lang="en-US" smtClean="0"/>
              <a:t>1/17/2023</a:t>
            </a:fld>
            <a:endParaRPr lang="en-US" dirty="0"/>
          </a:p>
        </p:txBody>
      </p:sp>
      <p:sp>
        <p:nvSpPr>
          <p:cNvPr id="6" name="Footer Placeholder 5"/>
          <p:cNvSpPr>
            <a:spLocks noGrp="1"/>
          </p:cNvSpPr>
          <p:nvPr>
            <p:ph type="ftr" sz="quarter" idx="11"/>
          </p:nvPr>
        </p:nvSpPr>
        <p:spPr/>
        <p:txBody>
          <a:bodyPr/>
          <a:lstStyle/>
          <a:p>
            <a:r>
              <a:rPr lang="en-US"/>
              <a:t>CONFIDENTIAL ED INFORMATION - DRAFT FOR REVIEW</a:t>
            </a:r>
            <a:endParaRPr lang="en-US" dirty="0"/>
          </a:p>
        </p:txBody>
      </p:sp>
      <p:sp>
        <p:nvSpPr>
          <p:cNvPr id="7" name="Slide Number Placeholder 6"/>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2868573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5C969F-2D79-4D25-9A3A-53F6DF9C59F2}" type="datetime1">
              <a:rPr lang="en-US" smtClean="0"/>
              <a:t>1/17/2023</a:t>
            </a:fld>
            <a:endParaRPr lang="en-US" dirty="0"/>
          </a:p>
        </p:txBody>
      </p:sp>
      <p:sp>
        <p:nvSpPr>
          <p:cNvPr id="6" name="Footer Placeholder 5"/>
          <p:cNvSpPr>
            <a:spLocks noGrp="1"/>
          </p:cNvSpPr>
          <p:nvPr>
            <p:ph type="ftr" sz="quarter" idx="11"/>
          </p:nvPr>
        </p:nvSpPr>
        <p:spPr/>
        <p:txBody>
          <a:bodyPr/>
          <a:lstStyle/>
          <a:p>
            <a:r>
              <a:rPr lang="en-US"/>
              <a:t>CONFIDENTIAL ED INFORMATION - DRAFT FOR REVIEW</a:t>
            </a:r>
            <a:endParaRPr lang="en-US" dirty="0"/>
          </a:p>
        </p:txBody>
      </p:sp>
      <p:sp>
        <p:nvSpPr>
          <p:cNvPr id="7" name="Slide Number Placeholder 6"/>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90525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D7C6F6-2638-4EAD-B0DD-14C28D7F7F36}" type="datetime1">
              <a:rPr lang="en-US" smtClean="0"/>
              <a:t>1/17/2023</a:t>
            </a:fld>
            <a:endParaRPr lang="en-US" dirty="0"/>
          </a:p>
        </p:txBody>
      </p:sp>
      <p:sp>
        <p:nvSpPr>
          <p:cNvPr id="5" name="Footer Placeholder 4"/>
          <p:cNvSpPr>
            <a:spLocks noGrp="1"/>
          </p:cNvSpPr>
          <p:nvPr>
            <p:ph type="ftr" sz="quarter" idx="11"/>
          </p:nvPr>
        </p:nvSpPr>
        <p:spPr/>
        <p:txBody>
          <a:bodyPr/>
          <a:lstStyle/>
          <a:p>
            <a:r>
              <a:rPr lang="en-US"/>
              <a:t>CONFIDENTIAL ED INFORMATION - DRAFT FOR REVIEW</a:t>
            </a:r>
            <a:endParaRPr lang="en-US" dirty="0"/>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398208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93E09C-3EEB-4711-8907-7EE601CD762A}" type="datetime1">
              <a:rPr lang="en-US" smtClean="0"/>
              <a:t>1/17/2023</a:t>
            </a:fld>
            <a:endParaRPr lang="en-US" dirty="0"/>
          </a:p>
        </p:txBody>
      </p:sp>
      <p:sp>
        <p:nvSpPr>
          <p:cNvPr id="5" name="Footer Placeholder 4"/>
          <p:cNvSpPr>
            <a:spLocks noGrp="1"/>
          </p:cNvSpPr>
          <p:nvPr>
            <p:ph type="ftr" sz="quarter" idx="11"/>
          </p:nvPr>
        </p:nvSpPr>
        <p:spPr/>
        <p:txBody>
          <a:bodyPr/>
          <a:lstStyle/>
          <a:p>
            <a:r>
              <a:rPr lang="en-US"/>
              <a:t>CONFIDENTIAL ED INFORMATION - DRAFT FOR REVIEW</a:t>
            </a:r>
            <a:endParaRPr lang="en-US" dirty="0"/>
          </a:p>
        </p:txBody>
      </p:sp>
      <p:sp>
        <p:nvSpPr>
          <p:cNvPr id="6" name="Slide Number Placeholder 5"/>
          <p:cNvSpPr>
            <a:spLocks noGrp="1"/>
          </p:cNvSpPr>
          <p:nvPr>
            <p:ph type="sldNum" sz="quarter" idx="12"/>
          </p:nvPr>
        </p:nvSpPr>
        <p:spPr/>
        <p:txBody>
          <a:bodyPr/>
          <a:lstStyle/>
          <a:p>
            <a:fld id="{A603B1B1-3A7F-AE40-94E9-B6B723601248}" type="slidenum">
              <a:rPr lang="en-US" smtClean="0"/>
              <a:t>‹#›</a:t>
            </a:fld>
            <a:endParaRPr lang="en-US" dirty="0"/>
          </a:p>
        </p:txBody>
      </p:sp>
    </p:spTree>
    <p:extLst>
      <p:ext uri="{BB962C8B-B14F-4D97-AF65-F5344CB8AC3E}">
        <p14:creationId xmlns:p14="http://schemas.microsoft.com/office/powerpoint/2010/main" val="164282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B6A4-25FB-B942-B015-8E2E12641F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A1C4D5-C23C-2644-A584-B27902ADBE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17710F-DE2B-7C4D-96E2-0F1495D831B8}"/>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5" name="Footer Placeholder 4">
            <a:extLst>
              <a:ext uri="{FF2B5EF4-FFF2-40B4-BE49-F238E27FC236}">
                <a16:creationId xmlns:a16="http://schemas.microsoft.com/office/drawing/2014/main" id="{5BA4E336-A623-B040-9667-278571D452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99277-7C6C-7D4B-A7F0-936CB6BEEC7A}"/>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325258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AA90D-CAF8-A245-AFEE-10BDFB5937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7BF078-9CE6-E446-AB81-58FA4C072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F1C665-33F6-D64D-BE14-682A327A29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7808DD-FDE1-EC44-B253-A9581E6DB694}"/>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6" name="Footer Placeholder 5">
            <a:extLst>
              <a:ext uri="{FF2B5EF4-FFF2-40B4-BE49-F238E27FC236}">
                <a16:creationId xmlns:a16="http://schemas.microsoft.com/office/drawing/2014/main" id="{3D6AEDB9-B72D-2E43-B028-16F1357598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D647B2-D571-694B-9E29-E5A2DA126D15}"/>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73724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556B1-C3D9-C04C-BAEE-C65B4F4C3D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C96771-2657-B94C-87AB-D2F36A60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95FDE-490F-B241-B1DC-E7F5AC6B3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C78440-F2DD-6342-A061-3B5FDA751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3BC747-C6D9-964E-94F3-65767E0B65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3CDDC-6498-AE46-B5D0-E698835E7765}"/>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8" name="Footer Placeholder 7">
            <a:extLst>
              <a:ext uri="{FF2B5EF4-FFF2-40B4-BE49-F238E27FC236}">
                <a16:creationId xmlns:a16="http://schemas.microsoft.com/office/drawing/2014/main" id="{BDFA604F-24D9-294F-AB28-2F6502B690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01CE1-E119-AA4D-9FA6-C561648F7935}"/>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20337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74AD-2D3B-534D-AC3F-B99694B5A9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3E62E-BCFE-DC45-A50E-8562D92657D1}"/>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4" name="Footer Placeholder 3">
            <a:extLst>
              <a:ext uri="{FF2B5EF4-FFF2-40B4-BE49-F238E27FC236}">
                <a16:creationId xmlns:a16="http://schemas.microsoft.com/office/drawing/2014/main" id="{3AB3BD69-80E1-3442-8161-8910F9B6CD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A62941-DEEB-714A-BCF1-0EF9F2E69AEE}"/>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112937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ADBFE9-A50B-CD4D-9374-FFE7A9FA6B24}"/>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3" name="Footer Placeholder 2">
            <a:extLst>
              <a:ext uri="{FF2B5EF4-FFF2-40B4-BE49-F238E27FC236}">
                <a16:creationId xmlns:a16="http://schemas.microsoft.com/office/drawing/2014/main" id="{470B146A-A8EB-044F-BCE3-1C4A1A657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C6A67-9603-104F-9630-64621B0884EE}"/>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341005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D73E4-D518-754F-886B-00E20D34B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4D09D-92BF-5548-B435-F810D478E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FD0EA-C8F6-604D-B3B6-BD97266EF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B9D126-172A-3D4D-9B27-67CA79E22BFA}"/>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6" name="Footer Placeholder 5">
            <a:extLst>
              <a:ext uri="{FF2B5EF4-FFF2-40B4-BE49-F238E27FC236}">
                <a16:creationId xmlns:a16="http://schemas.microsoft.com/office/drawing/2014/main" id="{B269BB37-E5B4-DE4A-B5F2-916EDA7DC2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5DDDD6-E448-6E4E-BCF5-D9F9E99499D8}"/>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289246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FD0D-F49A-9243-A276-FFED31A169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0E8DD-825C-6344-8733-E05722581A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B944EB-3153-B945-ACC1-BFC4611DC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94B18F-3810-F84A-849D-9EF36431EFF9}"/>
              </a:ext>
            </a:extLst>
          </p:cNvPr>
          <p:cNvSpPr>
            <a:spLocks noGrp="1"/>
          </p:cNvSpPr>
          <p:nvPr>
            <p:ph type="dt" sz="half" idx="10"/>
          </p:nvPr>
        </p:nvSpPr>
        <p:spPr/>
        <p:txBody>
          <a:bodyPr/>
          <a:lstStyle/>
          <a:p>
            <a:fld id="{1EAEDED8-59F4-FD49-951D-446FBD077B09}" type="datetimeFigureOut">
              <a:rPr lang="en-US" smtClean="0"/>
              <a:t>1/17/2023</a:t>
            </a:fld>
            <a:endParaRPr lang="en-US"/>
          </a:p>
        </p:txBody>
      </p:sp>
      <p:sp>
        <p:nvSpPr>
          <p:cNvPr id="6" name="Footer Placeholder 5">
            <a:extLst>
              <a:ext uri="{FF2B5EF4-FFF2-40B4-BE49-F238E27FC236}">
                <a16:creationId xmlns:a16="http://schemas.microsoft.com/office/drawing/2014/main" id="{7502ECDC-ECBC-E94F-8577-D1091245F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A0320-446A-EB41-A831-55BF296BD8D9}"/>
              </a:ext>
            </a:extLst>
          </p:cNvPr>
          <p:cNvSpPr>
            <a:spLocks noGrp="1"/>
          </p:cNvSpPr>
          <p:nvPr>
            <p:ph type="sldNum" sz="quarter" idx="12"/>
          </p:nvPr>
        </p:nvSpPr>
        <p:spPr/>
        <p:txBody>
          <a:bodyPr/>
          <a:lstStyle/>
          <a:p>
            <a:fld id="{C96C5083-427C-0443-94A7-6DE7620575D4}" type="slidenum">
              <a:rPr lang="en-US" smtClean="0"/>
              <a:t>‹#›</a:t>
            </a:fld>
            <a:endParaRPr lang="en-US"/>
          </a:p>
        </p:txBody>
      </p:sp>
    </p:spTree>
    <p:extLst>
      <p:ext uri="{BB962C8B-B14F-4D97-AF65-F5344CB8AC3E}">
        <p14:creationId xmlns:p14="http://schemas.microsoft.com/office/powerpoint/2010/main" val="2587070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12675-7BDA-AF46-B20B-B970AA955E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6BE840-4948-8E4D-B9CD-F34F317CCF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BBE9B-E2B8-D043-A30A-EBE5CF7BB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AEDED8-59F4-FD49-951D-446FBD077B09}" type="datetimeFigureOut">
              <a:rPr lang="en-US" smtClean="0"/>
              <a:t>1/17/2023</a:t>
            </a:fld>
            <a:endParaRPr lang="en-US"/>
          </a:p>
        </p:txBody>
      </p:sp>
      <p:sp>
        <p:nvSpPr>
          <p:cNvPr id="5" name="Footer Placeholder 4">
            <a:extLst>
              <a:ext uri="{FF2B5EF4-FFF2-40B4-BE49-F238E27FC236}">
                <a16:creationId xmlns:a16="http://schemas.microsoft.com/office/drawing/2014/main" id="{F19090B5-AEB8-F44F-9346-3C0FF33E48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EE027-71F5-7441-BE57-17DEF23F4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6C5083-427C-0443-94A7-6DE7620575D4}" type="slidenum">
              <a:rPr lang="en-US" smtClean="0"/>
              <a:t>‹#›</a:t>
            </a:fld>
            <a:endParaRPr lang="en-US"/>
          </a:p>
        </p:txBody>
      </p:sp>
    </p:spTree>
    <p:extLst>
      <p:ext uri="{BB962C8B-B14F-4D97-AF65-F5344CB8AC3E}">
        <p14:creationId xmlns:p14="http://schemas.microsoft.com/office/powerpoint/2010/main" val="4065319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565AF7-0589-4741-B5F5-A417EB33A855}" type="datetime1">
              <a:rPr lang="en-US" smtClean="0"/>
              <a:t>1/17/2023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CONFIDENTIAL ED INFORMATION - DRAFT FOR REVIEW</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3B1B1-3A7F-AE40-94E9-B6B723601248}" type="slidenum">
              <a:rPr lang="en-US" smtClean="0"/>
              <a:t>‹#›</a:t>
            </a:fld>
            <a:endParaRPr lang="en-US" dirty="0"/>
          </a:p>
        </p:txBody>
      </p:sp>
    </p:spTree>
    <p:extLst>
      <p:ext uri="{BB962C8B-B14F-4D97-AF65-F5344CB8AC3E}">
        <p14:creationId xmlns:p14="http://schemas.microsoft.com/office/powerpoint/2010/main" val="752961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8.jp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BCDBF-DBA5-FB48-9CDE-F94707A581B2}"/>
              </a:ext>
            </a:extLst>
          </p:cNvPr>
          <p:cNvSpPr>
            <a:spLocks noGrp="1"/>
          </p:cNvSpPr>
          <p:nvPr>
            <p:ph type="ctrTitle"/>
          </p:nvPr>
        </p:nvSpPr>
        <p:spPr>
          <a:xfrm>
            <a:off x="3048000" y="5087664"/>
            <a:ext cx="9144000" cy="908187"/>
          </a:xfrm>
          <a:solidFill>
            <a:srgbClr val="003363">
              <a:alpha val="85145"/>
            </a:srgbClr>
          </a:solidFill>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Evans &amp; Rosedale </a:t>
            </a:r>
          </a:p>
        </p:txBody>
      </p:sp>
    </p:spTree>
    <p:extLst>
      <p:ext uri="{BB962C8B-B14F-4D97-AF65-F5344CB8AC3E}">
        <p14:creationId xmlns:p14="http://schemas.microsoft.com/office/powerpoint/2010/main" val="364514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391A-381D-4A05-8487-D573C66A6E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245554-D2CE-40BA-890D-DFE093CEB3D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9A8D451-3C1B-4D34-AC6D-3315633215B9}"/>
              </a:ext>
            </a:extLst>
          </p:cNvPr>
          <p:cNvPicPr>
            <a:picLocks noChangeAspect="1"/>
          </p:cNvPicPr>
          <p:nvPr/>
        </p:nvPicPr>
        <p:blipFill>
          <a:blip r:embed="rId3"/>
          <a:stretch>
            <a:fillRect/>
          </a:stretch>
        </p:blipFill>
        <p:spPr>
          <a:xfrm>
            <a:off x="-117567" y="-439871"/>
            <a:ext cx="12309567" cy="7641142"/>
          </a:xfrm>
          <a:prstGeom prst="rect">
            <a:avLst/>
          </a:prstGeom>
        </p:spPr>
      </p:pic>
    </p:spTree>
    <p:extLst>
      <p:ext uri="{BB962C8B-B14F-4D97-AF65-F5344CB8AC3E}">
        <p14:creationId xmlns:p14="http://schemas.microsoft.com/office/powerpoint/2010/main" val="3533764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5F280D-39A3-4A90-BC08-4085B4718BB1}"/>
              </a:ext>
            </a:extLst>
          </p:cNvPr>
          <p:cNvSpPr/>
          <p:nvPr/>
        </p:nvSpPr>
        <p:spPr>
          <a:xfrm>
            <a:off x="0" y="0"/>
            <a:ext cx="12192000" cy="691446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0058FE17-6163-47D3-A6A6-FFBAA8F20430}"/>
              </a:ext>
            </a:extLst>
          </p:cNvPr>
          <p:cNvGraphicFramePr>
            <a:graphicFrameLocks noGrp="1"/>
          </p:cNvGraphicFramePr>
          <p:nvPr>
            <p:ph idx="1"/>
            <p:extLst>
              <p:ext uri="{D42A27DB-BD31-4B8C-83A1-F6EECF244321}">
                <p14:modId xmlns:p14="http://schemas.microsoft.com/office/powerpoint/2010/main" val="3123312763"/>
              </p:ext>
            </p:extLst>
          </p:nvPr>
        </p:nvGraphicFramePr>
        <p:xfrm>
          <a:off x="304800" y="148633"/>
          <a:ext cx="11689080" cy="6765828"/>
        </p:xfrm>
        <a:graphic>
          <a:graphicData uri="http://schemas.openxmlformats.org/drawingml/2006/table">
            <a:tbl>
              <a:tblPr firstRow="1" bandRow="1">
                <a:tableStyleId>{5C22544A-7EE6-4342-B048-85BDC9FD1C3A}</a:tableStyleId>
              </a:tblPr>
              <a:tblGrid>
                <a:gridCol w="1604554">
                  <a:extLst>
                    <a:ext uri="{9D8B030D-6E8A-4147-A177-3AD203B41FA5}">
                      <a16:colId xmlns:a16="http://schemas.microsoft.com/office/drawing/2014/main" val="1491709128"/>
                    </a:ext>
                  </a:extLst>
                </a:gridCol>
                <a:gridCol w="10084526">
                  <a:extLst>
                    <a:ext uri="{9D8B030D-6E8A-4147-A177-3AD203B41FA5}">
                      <a16:colId xmlns:a16="http://schemas.microsoft.com/office/drawing/2014/main" val="3594598497"/>
                    </a:ext>
                  </a:extLst>
                </a:gridCol>
              </a:tblGrid>
              <a:tr h="423891">
                <a:tc>
                  <a:txBody>
                    <a:bodyPr/>
                    <a:lstStyle/>
                    <a:p>
                      <a:r>
                        <a:rPr lang="en-US" dirty="0"/>
                        <a:t>Year</a:t>
                      </a:r>
                    </a:p>
                  </a:txBody>
                  <a:tcPr/>
                </a:tc>
                <a:tc>
                  <a:txBody>
                    <a:bodyPr/>
                    <a:lstStyle/>
                    <a:p>
                      <a:r>
                        <a:rPr lang="en-US" dirty="0"/>
                        <a:t>Development History </a:t>
                      </a:r>
                    </a:p>
                  </a:txBody>
                  <a:tcPr/>
                </a:tc>
                <a:extLst>
                  <a:ext uri="{0D108BD9-81ED-4DB2-BD59-A6C34878D82A}">
                    <a16:rowId xmlns:a16="http://schemas.microsoft.com/office/drawing/2014/main" val="698008232"/>
                  </a:ext>
                </a:extLst>
              </a:tr>
              <a:tr h="423891">
                <a:tc>
                  <a:txBody>
                    <a:bodyPr/>
                    <a:lstStyle/>
                    <a:p>
                      <a:r>
                        <a:rPr lang="en-US" dirty="0"/>
                        <a:t>1997</a:t>
                      </a:r>
                    </a:p>
                  </a:txBody>
                  <a:tcPr/>
                </a:tc>
                <a:tc>
                  <a:txBody>
                    <a:bodyPr/>
                    <a:lstStyle/>
                    <a:p>
                      <a:r>
                        <a:rPr lang="en-US" dirty="0"/>
                        <a:t>Near Southside CDC issues a planning document showing need for economic development</a:t>
                      </a:r>
                    </a:p>
                  </a:txBody>
                  <a:tcPr/>
                </a:tc>
                <a:extLst>
                  <a:ext uri="{0D108BD9-81ED-4DB2-BD59-A6C34878D82A}">
                    <a16:rowId xmlns:a16="http://schemas.microsoft.com/office/drawing/2014/main" val="791739951"/>
                  </a:ext>
                </a:extLst>
              </a:tr>
              <a:tr h="423891">
                <a:tc>
                  <a:txBody>
                    <a:bodyPr/>
                    <a:lstStyle/>
                    <a:p>
                      <a:r>
                        <a:rPr lang="en-US" dirty="0"/>
                        <a:t>1997</a:t>
                      </a:r>
                    </a:p>
                  </a:txBody>
                  <a:tcPr/>
                </a:tc>
                <a:tc>
                  <a:txBody>
                    <a:bodyPr/>
                    <a:lstStyle/>
                    <a:p>
                      <a:r>
                        <a:rPr lang="en-US" dirty="0"/>
                        <a:t>Fort Worth TIF #4 Established</a:t>
                      </a:r>
                    </a:p>
                  </a:txBody>
                  <a:tcPr/>
                </a:tc>
                <a:extLst>
                  <a:ext uri="{0D108BD9-81ED-4DB2-BD59-A6C34878D82A}">
                    <a16:rowId xmlns:a16="http://schemas.microsoft.com/office/drawing/2014/main" val="4163971316"/>
                  </a:ext>
                </a:extLst>
              </a:tr>
              <a:tr h="423891">
                <a:tc>
                  <a:txBody>
                    <a:bodyPr/>
                    <a:lstStyle/>
                    <a:p>
                      <a:r>
                        <a:rPr lang="en-US" dirty="0"/>
                        <a:t>1999</a:t>
                      </a:r>
                    </a:p>
                  </a:txBody>
                  <a:tcPr/>
                </a:tc>
                <a:tc>
                  <a:txBody>
                    <a:bodyPr/>
                    <a:lstStyle/>
                    <a:p>
                      <a:r>
                        <a:rPr lang="en-US" dirty="0"/>
                        <a:t>Fort Worth South, Inc. issues urban design guidelines</a:t>
                      </a:r>
                    </a:p>
                  </a:txBody>
                  <a:tcPr/>
                </a:tc>
                <a:extLst>
                  <a:ext uri="{0D108BD9-81ED-4DB2-BD59-A6C34878D82A}">
                    <a16:rowId xmlns:a16="http://schemas.microsoft.com/office/drawing/2014/main" val="1147002555"/>
                  </a:ext>
                </a:extLst>
              </a:tr>
              <a:tr h="415677">
                <a:tc>
                  <a:txBody>
                    <a:bodyPr/>
                    <a:lstStyle/>
                    <a:p>
                      <a:r>
                        <a:rPr lang="en-US" dirty="0"/>
                        <a:t>2000</a:t>
                      </a:r>
                    </a:p>
                  </a:txBody>
                  <a:tcPr/>
                </a:tc>
                <a:tc>
                  <a:txBody>
                    <a:bodyPr/>
                    <a:lstStyle/>
                    <a:p>
                      <a:r>
                        <a:rPr lang="en-US" dirty="0"/>
                        <a:t>Fort Worth Metropolitan Black Chamber of Commerce issues Economic Development Action Plan</a:t>
                      </a:r>
                    </a:p>
                  </a:txBody>
                  <a:tcPr/>
                </a:tc>
                <a:extLst>
                  <a:ext uri="{0D108BD9-81ED-4DB2-BD59-A6C34878D82A}">
                    <a16:rowId xmlns:a16="http://schemas.microsoft.com/office/drawing/2014/main" val="3432499348"/>
                  </a:ext>
                </a:extLst>
              </a:tr>
              <a:tr h="415677">
                <a:tc>
                  <a:txBody>
                    <a:bodyPr/>
                    <a:lstStyle/>
                    <a:p>
                      <a:r>
                        <a:rPr lang="en-US" dirty="0"/>
                        <a:t>2000</a:t>
                      </a:r>
                    </a:p>
                  </a:txBody>
                  <a:tcPr/>
                </a:tc>
                <a:tc>
                  <a:txBody>
                    <a:bodyPr/>
                    <a:lstStyle/>
                    <a:p>
                      <a:r>
                        <a:rPr lang="en-US" dirty="0"/>
                        <a:t>Vision Plan for Evans &amp; Rosedale adopted &amp; endorsed by Evans &amp; Rosedale Advisory Committee</a:t>
                      </a:r>
                    </a:p>
                  </a:txBody>
                  <a:tcPr/>
                </a:tc>
                <a:extLst>
                  <a:ext uri="{0D108BD9-81ED-4DB2-BD59-A6C34878D82A}">
                    <a16:rowId xmlns:a16="http://schemas.microsoft.com/office/drawing/2014/main" val="512234035"/>
                  </a:ext>
                </a:extLst>
              </a:tr>
              <a:tr h="423891">
                <a:tc>
                  <a:txBody>
                    <a:bodyPr/>
                    <a:lstStyle/>
                    <a:p>
                      <a:r>
                        <a:rPr lang="en-US" dirty="0"/>
                        <a:t>2000</a:t>
                      </a:r>
                    </a:p>
                  </a:txBody>
                  <a:tcPr/>
                </a:tc>
                <a:tc>
                  <a:txBody>
                    <a:bodyPr/>
                    <a:lstStyle/>
                    <a:p>
                      <a:r>
                        <a:rPr lang="en-US" dirty="0"/>
                        <a:t>City receives $1.5M EDI grant and $7.5M in Section 108 loans to redevelop</a:t>
                      </a:r>
                    </a:p>
                  </a:txBody>
                  <a:tcPr/>
                </a:tc>
                <a:extLst>
                  <a:ext uri="{0D108BD9-81ED-4DB2-BD59-A6C34878D82A}">
                    <a16:rowId xmlns:a16="http://schemas.microsoft.com/office/drawing/2014/main" val="2720750568"/>
                  </a:ext>
                </a:extLst>
              </a:tr>
              <a:tr h="423891">
                <a:tc>
                  <a:txBody>
                    <a:bodyPr/>
                    <a:lstStyle/>
                    <a:p>
                      <a:r>
                        <a:rPr lang="en-US" dirty="0"/>
                        <a:t>2000-2002</a:t>
                      </a:r>
                    </a:p>
                  </a:txBody>
                  <a:tcPr/>
                </a:tc>
                <a:tc>
                  <a:txBody>
                    <a:bodyPr/>
                    <a:lstStyle/>
                    <a:p>
                      <a:r>
                        <a:rPr lang="en-US" dirty="0"/>
                        <a:t>Property acquisition</a:t>
                      </a:r>
                    </a:p>
                  </a:txBody>
                  <a:tcPr/>
                </a:tc>
                <a:extLst>
                  <a:ext uri="{0D108BD9-81ED-4DB2-BD59-A6C34878D82A}">
                    <a16:rowId xmlns:a16="http://schemas.microsoft.com/office/drawing/2014/main" val="732208044"/>
                  </a:ext>
                </a:extLst>
              </a:tr>
              <a:tr h="423891">
                <a:tc>
                  <a:txBody>
                    <a:bodyPr/>
                    <a:lstStyle/>
                    <a:p>
                      <a:r>
                        <a:rPr lang="en-US" dirty="0"/>
                        <a:t>2002-2003</a:t>
                      </a:r>
                    </a:p>
                  </a:txBody>
                  <a:tcPr/>
                </a:tc>
                <a:tc>
                  <a:txBody>
                    <a:bodyPr/>
                    <a:lstStyle/>
                    <a:p>
                      <a:r>
                        <a:rPr lang="en-US" dirty="0"/>
                        <a:t>Streetscape Project</a:t>
                      </a:r>
                    </a:p>
                  </a:txBody>
                  <a:tcPr/>
                </a:tc>
                <a:extLst>
                  <a:ext uri="{0D108BD9-81ED-4DB2-BD59-A6C34878D82A}">
                    <a16:rowId xmlns:a16="http://schemas.microsoft.com/office/drawing/2014/main" val="2790055606"/>
                  </a:ext>
                </a:extLst>
              </a:tr>
              <a:tr h="423891">
                <a:tc>
                  <a:txBody>
                    <a:bodyPr/>
                    <a:lstStyle/>
                    <a:p>
                      <a:r>
                        <a:rPr lang="en-US" dirty="0"/>
                        <a:t>2005-2006</a:t>
                      </a:r>
                    </a:p>
                  </a:txBody>
                  <a:tcPr/>
                </a:tc>
                <a:tc>
                  <a:txBody>
                    <a:bodyPr/>
                    <a:lstStyle/>
                    <a:p>
                      <a:r>
                        <a:rPr lang="en-US" dirty="0" err="1"/>
                        <a:t>Shamblee</a:t>
                      </a:r>
                      <a:r>
                        <a:rPr lang="en-US" dirty="0"/>
                        <a:t> Library Constructed</a:t>
                      </a:r>
                    </a:p>
                  </a:txBody>
                  <a:tcPr/>
                </a:tc>
                <a:extLst>
                  <a:ext uri="{0D108BD9-81ED-4DB2-BD59-A6C34878D82A}">
                    <a16:rowId xmlns:a16="http://schemas.microsoft.com/office/drawing/2014/main" val="3037634537"/>
                  </a:ext>
                </a:extLst>
              </a:tr>
              <a:tr h="423891">
                <a:tc>
                  <a:txBody>
                    <a:bodyPr/>
                    <a:lstStyle/>
                    <a:p>
                      <a:r>
                        <a:rPr lang="en-US" dirty="0"/>
                        <a:t>2009</a:t>
                      </a:r>
                    </a:p>
                  </a:txBody>
                  <a:tcPr/>
                </a:tc>
                <a:tc>
                  <a:txBody>
                    <a:bodyPr/>
                    <a:lstStyle/>
                    <a:p>
                      <a:r>
                        <a:rPr lang="en-US" dirty="0"/>
                        <a:t>Hazel Harvey Peace Center for Neighborhoods Constructed</a:t>
                      </a:r>
                    </a:p>
                  </a:txBody>
                  <a:tcPr/>
                </a:tc>
                <a:extLst>
                  <a:ext uri="{0D108BD9-81ED-4DB2-BD59-A6C34878D82A}">
                    <a16:rowId xmlns:a16="http://schemas.microsoft.com/office/drawing/2014/main" val="2821224061"/>
                  </a:ext>
                </a:extLst>
              </a:tr>
              <a:tr h="423891">
                <a:tc>
                  <a:txBody>
                    <a:bodyPr/>
                    <a:lstStyle/>
                    <a:p>
                      <a:r>
                        <a:rPr lang="en-US" dirty="0"/>
                        <a:t>2011</a:t>
                      </a:r>
                    </a:p>
                  </a:txBody>
                  <a:tcPr/>
                </a:tc>
                <a:tc>
                  <a:txBody>
                    <a:bodyPr/>
                    <a:lstStyle/>
                    <a:p>
                      <a:r>
                        <a:rPr lang="en-US" dirty="0"/>
                        <a:t>Jack in the Box &amp; Bethlehem Center constructed</a:t>
                      </a:r>
                    </a:p>
                  </a:txBody>
                  <a:tcPr/>
                </a:tc>
                <a:extLst>
                  <a:ext uri="{0D108BD9-81ED-4DB2-BD59-A6C34878D82A}">
                    <a16:rowId xmlns:a16="http://schemas.microsoft.com/office/drawing/2014/main" val="2646686516"/>
                  </a:ext>
                </a:extLst>
              </a:tr>
              <a:tr h="423891">
                <a:tc>
                  <a:txBody>
                    <a:bodyPr/>
                    <a:lstStyle/>
                    <a:p>
                      <a:r>
                        <a:rPr lang="en-US" dirty="0"/>
                        <a:t>2012</a:t>
                      </a:r>
                    </a:p>
                  </a:txBody>
                  <a:tcPr/>
                </a:tc>
                <a:tc>
                  <a:txBody>
                    <a:bodyPr/>
                    <a:lstStyle/>
                    <a:p>
                      <a:r>
                        <a:rPr lang="en-US" dirty="0"/>
                        <a:t>7 Eleven Constructed</a:t>
                      </a:r>
                    </a:p>
                  </a:txBody>
                  <a:tcPr/>
                </a:tc>
                <a:extLst>
                  <a:ext uri="{0D108BD9-81ED-4DB2-BD59-A6C34878D82A}">
                    <a16:rowId xmlns:a16="http://schemas.microsoft.com/office/drawing/2014/main" val="2949469188"/>
                  </a:ext>
                </a:extLst>
              </a:tr>
              <a:tr h="423891">
                <a:tc>
                  <a:txBody>
                    <a:bodyPr/>
                    <a:lstStyle/>
                    <a:p>
                      <a:r>
                        <a:rPr lang="en-US" dirty="0"/>
                        <a:t>2016-2017</a:t>
                      </a:r>
                    </a:p>
                  </a:txBody>
                  <a:tcPr/>
                </a:tc>
                <a:tc>
                  <a:txBody>
                    <a:bodyPr/>
                    <a:lstStyle/>
                    <a:p>
                      <a:r>
                        <a:rPr lang="en-US" dirty="0"/>
                        <a:t>Hotel development considered</a:t>
                      </a:r>
                    </a:p>
                  </a:txBody>
                  <a:tcPr/>
                </a:tc>
                <a:extLst>
                  <a:ext uri="{0D108BD9-81ED-4DB2-BD59-A6C34878D82A}">
                    <a16:rowId xmlns:a16="http://schemas.microsoft.com/office/drawing/2014/main" val="1140219666"/>
                  </a:ext>
                </a:extLst>
              </a:tr>
              <a:tr h="423891">
                <a:tc>
                  <a:txBody>
                    <a:bodyPr/>
                    <a:lstStyle/>
                    <a:p>
                      <a:r>
                        <a:rPr lang="en-US" dirty="0"/>
                        <a:t>2018</a:t>
                      </a:r>
                    </a:p>
                  </a:txBody>
                  <a:tcPr/>
                </a:tc>
                <a:tc>
                  <a:txBody>
                    <a:bodyPr/>
                    <a:lstStyle/>
                    <a:p>
                      <a:r>
                        <a:rPr lang="en-US" dirty="0"/>
                        <a:t>Request for Economic Interest  - 8 Responses</a:t>
                      </a:r>
                    </a:p>
                  </a:txBody>
                  <a:tcPr/>
                </a:tc>
                <a:extLst>
                  <a:ext uri="{0D108BD9-81ED-4DB2-BD59-A6C34878D82A}">
                    <a16:rowId xmlns:a16="http://schemas.microsoft.com/office/drawing/2014/main" val="1823473197"/>
                  </a:ext>
                </a:extLst>
              </a:tr>
              <a:tr h="423891">
                <a:tc>
                  <a:txBody>
                    <a:bodyPr/>
                    <a:lstStyle/>
                    <a:p>
                      <a:r>
                        <a:rPr lang="en-US" dirty="0"/>
                        <a:t>2019</a:t>
                      </a:r>
                    </a:p>
                  </a:txBody>
                  <a:tcPr/>
                </a:tc>
                <a:tc>
                  <a:txBody>
                    <a:bodyPr/>
                    <a:lstStyle/>
                    <a:p>
                      <a:r>
                        <a:rPr lang="en-US" dirty="0"/>
                        <a:t>Hoque Global selected as Master Developer</a:t>
                      </a:r>
                    </a:p>
                  </a:txBody>
                  <a:tcPr/>
                </a:tc>
                <a:extLst>
                  <a:ext uri="{0D108BD9-81ED-4DB2-BD59-A6C34878D82A}">
                    <a16:rowId xmlns:a16="http://schemas.microsoft.com/office/drawing/2014/main" val="2016146727"/>
                  </a:ext>
                </a:extLst>
              </a:tr>
            </a:tbl>
          </a:graphicData>
        </a:graphic>
      </p:graphicFrame>
    </p:spTree>
    <p:extLst>
      <p:ext uri="{BB962C8B-B14F-4D97-AF65-F5344CB8AC3E}">
        <p14:creationId xmlns:p14="http://schemas.microsoft.com/office/powerpoint/2010/main" val="339112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40E2D9-0BFA-465A-A59D-12083BBD95C7}"/>
              </a:ext>
            </a:extLst>
          </p:cNvPr>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CB7346-7F59-462B-86D6-9BD189C0DB70}"/>
              </a:ext>
            </a:extLst>
          </p:cNvPr>
          <p:cNvPicPr>
            <a:picLocks noChangeAspect="1"/>
          </p:cNvPicPr>
          <p:nvPr/>
        </p:nvPicPr>
        <p:blipFill>
          <a:blip r:embed="rId3"/>
          <a:stretch>
            <a:fillRect/>
          </a:stretch>
        </p:blipFill>
        <p:spPr>
          <a:xfrm>
            <a:off x="1787219" y="0"/>
            <a:ext cx="8617562" cy="6858000"/>
          </a:xfrm>
          <a:prstGeom prst="rect">
            <a:avLst/>
          </a:prstGeom>
        </p:spPr>
      </p:pic>
    </p:spTree>
    <p:extLst>
      <p:ext uri="{BB962C8B-B14F-4D97-AF65-F5344CB8AC3E}">
        <p14:creationId xmlns:p14="http://schemas.microsoft.com/office/powerpoint/2010/main" val="3929044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60165" y="202409"/>
            <a:ext cx="7970725" cy="6265795"/>
          </a:xfrm>
          <a:prstGeom prst="rect">
            <a:avLst/>
          </a:prstGeom>
        </p:spPr>
      </p:pic>
      <p:sp>
        <p:nvSpPr>
          <p:cNvPr id="9" name="TextBox 8"/>
          <p:cNvSpPr txBox="1"/>
          <p:nvPr/>
        </p:nvSpPr>
        <p:spPr>
          <a:xfrm>
            <a:off x="359262" y="1913765"/>
            <a:ext cx="3546533"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2005 </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Urban Village Master Plan</a:t>
            </a:r>
            <a:endPar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7964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90689" y="1914979"/>
            <a:ext cx="2638331"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2009</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Evans &amp; Rosedale Area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Design Standards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And Guidelines</a:t>
            </a:r>
          </a:p>
        </p:txBody>
      </p:sp>
      <p:pic>
        <p:nvPicPr>
          <p:cNvPr id="3" name="Picture 2"/>
          <p:cNvPicPr>
            <a:picLocks noChangeAspect="1"/>
          </p:cNvPicPr>
          <p:nvPr/>
        </p:nvPicPr>
        <p:blipFill>
          <a:blip r:embed="rId3"/>
          <a:stretch>
            <a:fillRect/>
          </a:stretch>
        </p:blipFill>
        <p:spPr>
          <a:xfrm>
            <a:off x="3555591" y="972273"/>
            <a:ext cx="8250223" cy="5486400"/>
          </a:xfrm>
          <a:prstGeom prst="rect">
            <a:avLst/>
          </a:prstGeom>
        </p:spPr>
      </p:pic>
    </p:spTree>
    <p:extLst>
      <p:ext uri="{BB962C8B-B14F-4D97-AF65-F5344CB8AC3E}">
        <p14:creationId xmlns:p14="http://schemas.microsoft.com/office/powerpoint/2010/main" val="2296512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16132" y="2319202"/>
            <a:ext cx="3159034"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2018</a:t>
            </a:r>
            <a:r>
              <a:rPr kumimoji="0" lang="en-US" sz="44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Historic Southside Neighborhood Poll</a:t>
            </a:r>
          </a:p>
        </p:txBody>
      </p:sp>
      <p:pic>
        <p:nvPicPr>
          <p:cNvPr id="3" name="Picture 2"/>
          <p:cNvPicPr>
            <a:picLocks noChangeAspect="1"/>
          </p:cNvPicPr>
          <p:nvPr/>
        </p:nvPicPr>
        <p:blipFill>
          <a:blip r:embed="rId3"/>
          <a:stretch>
            <a:fillRect/>
          </a:stretch>
        </p:blipFill>
        <p:spPr>
          <a:xfrm>
            <a:off x="4357640" y="1312145"/>
            <a:ext cx="6703650" cy="4813680"/>
          </a:xfrm>
          <a:prstGeom prst="rect">
            <a:avLst/>
          </a:prstGeom>
        </p:spPr>
      </p:pic>
    </p:spTree>
    <p:extLst>
      <p:ext uri="{BB962C8B-B14F-4D97-AF65-F5344CB8AC3E}">
        <p14:creationId xmlns:p14="http://schemas.microsoft.com/office/powerpoint/2010/main" val="1653281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7571" y="1846037"/>
            <a:ext cx="3590109"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a:ea typeface="+mn-ea"/>
                <a:cs typeface="+mn-cs"/>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Near Southside</a:t>
            </a:r>
            <a:b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2800" b="0" i="0" u="none" strike="noStrike" kern="1200" cap="none" spc="0" normalizeH="0" baseline="0" noProof="0" dirty="0">
                <a:ln>
                  <a:noFill/>
                </a:ln>
                <a:solidFill>
                  <a:prstClr val="black"/>
                </a:solidFill>
                <a:effectLst/>
                <a:uLnTx/>
                <a:uFillTx/>
                <a:latin typeface="Arial" panose="020B0604020202020204"/>
                <a:ea typeface="+mn-ea"/>
                <a:cs typeface="+mn-cs"/>
              </a:rPr>
              <a:t>Form Based Code</a:t>
            </a:r>
            <a:endParaRPr kumimoji="0" lang="en-US" sz="2800" b="0" i="1"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 name="Picture 4"/>
          <p:cNvPicPr>
            <a:picLocks noChangeAspect="1"/>
          </p:cNvPicPr>
          <p:nvPr/>
        </p:nvPicPr>
        <p:blipFill>
          <a:blip r:embed="rId3"/>
          <a:stretch>
            <a:fillRect/>
          </a:stretch>
        </p:blipFill>
        <p:spPr>
          <a:xfrm>
            <a:off x="5854290" y="1052051"/>
            <a:ext cx="4634271" cy="5486400"/>
          </a:xfrm>
          <a:prstGeom prst="rect">
            <a:avLst/>
          </a:prstGeom>
        </p:spPr>
      </p:pic>
    </p:spTree>
    <p:extLst>
      <p:ext uri="{BB962C8B-B14F-4D97-AF65-F5344CB8AC3E}">
        <p14:creationId xmlns:p14="http://schemas.microsoft.com/office/powerpoint/2010/main" val="1264846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327268" y="1122347"/>
            <a:ext cx="4315968" cy="2757322"/>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RFEI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a:t>
            </a:r>
            <a:r>
              <a:rPr lang="en-US" sz="2000" b="1" dirty="0">
                <a:solidFill>
                  <a:schemeClr val="bg1"/>
                </a:solidFill>
                <a:latin typeface="Arial" panose="020B0604020202020204" pitchFamily="34" charset="0"/>
                <a:cs typeface="Arial" panose="020B0604020202020204" pitchFamily="34" charset="0"/>
              </a:rPr>
              <a:t>Request for Expression of Interest”</a:t>
            </a: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495168"/>
            <a:ext cx="6553778" cy="5202194"/>
          </a:xfrm>
        </p:spPr>
        <p:txBody>
          <a:bodyPr>
            <a:normAutofit/>
          </a:bodyPr>
          <a:lstStyle/>
          <a:p>
            <a:r>
              <a:rPr lang="en-US" sz="2400" dirty="0"/>
              <a:t>Neighborhood Meeting Held November 28, 2018 for RFEI Input and Feedback</a:t>
            </a:r>
          </a:p>
          <a:p>
            <a:r>
              <a:rPr lang="en-US" sz="2400" dirty="0"/>
              <a:t>HFC, LDC, and City Council Briefing December 4, 2018</a:t>
            </a:r>
          </a:p>
          <a:p>
            <a:r>
              <a:rPr lang="en-US" sz="2400" dirty="0"/>
              <a:t>Request for Expression of Interest (RFEI) issued December 6, 2018</a:t>
            </a:r>
          </a:p>
          <a:p>
            <a:r>
              <a:rPr lang="en-US" sz="2400" dirty="0"/>
              <a:t>The RFEI emphasized a partnership “with a developer who can respect the history while maximizing the use of the property for the current market.” </a:t>
            </a:r>
          </a:p>
          <a:p>
            <a:r>
              <a:rPr lang="en-US" sz="2400" dirty="0"/>
              <a:t>Responses Due February 1, 2019</a:t>
            </a:r>
          </a:p>
          <a:p>
            <a:r>
              <a:rPr lang="en-US" sz="2400" dirty="0"/>
              <a:t>Community Input Workshop, facilitated by University of Texas at Arlington, February 9, 2019</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906D4AE-6385-485A-B3CF-41DE987CA882}"/>
              </a:ext>
            </a:extLst>
          </p:cNvPr>
          <p:cNvPicPr>
            <a:picLocks noChangeAspect="1"/>
          </p:cNvPicPr>
          <p:nvPr/>
        </p:nvPicPr>
        <p:blipFill>
          <a:blip r:embed="rId4"/>
          <a:stretch>
            <a:fillRect/>
          </a:stretch>
        </p:blipFill>
        <p:spPr>
          <a:xfrm>
            <a:off x="1159981" y="3429000"/>
            <a:ext cx="2446760" cy="3135086"/>
          </a:xfrm>
          <a:prstGeom prst="rect">
            <a:avLst/>
          </a:prstGeom>
        </p:spPr>
      </p:pic>
    </p:spTree>
    <p:extLst>
      <p:ext uri="{BB962C8B-B14F-4D97-AF65-F5344CB8AC3E}">
        <p14:creationId xmlns:p14="http://schemas.microsoft.com/office/powerpoint/2010/main" val="3818153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530F35-EFCA-9F47-88AC-D3888E86411C}"/>
              </a:ext>
            </a:extLst>
          </p:cNvPr>
          <p:cNvSpPr txBox="1"/>
          <p:nvPr/>
        </p:nvSpPr>
        <p:spPr>
          <a:xfrm>
            <a:off x="7279037" y="1536192"/>
            <a:ext cx="4406995"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Specific Sites </a:t>
            </a:r>
          </a:p>
        </p:txBody>
      </p:sp>
      <p:sp>
        <p:nvSpPr>
          <p:cNvPr id="4" name="Rectangle 3">
            <a:extLst>
              <a:ext uri="{FF2B5EF4-FFF2-40B4-BE49-F238E27FC236}">
                <a16:creationId xmlns:a16="http://schemas.microsoft.com/office/drawing/2014/main" id="{03CC7EE4-AA4A-4B0D-A19D-4CA06108DC49}"/>
              </a:ext>
            </a:extLst>
          </p:cNvPr>
          <p:cNvSpPr/>
          <p:nvPr/>
        </p:nvSpPr>
        <p:spPr>
          <a:xfrm>
            <a:off x="7452575" y="2204314"/>
            <a:ext cx="4233457" cy="2585323"/>
          </a:xfrm>
          <a:prstGeom prst="rect">
            <a:avLst/>
          </a:prstGeom>
        </p:spPr>
        <p:txBody>
          <a:bodyPr wrap="square">
            <a:spAutoFit/>
          </a:bodyPr>
          <a:lstStyle/>
          <a:p>
            <a:r>
              <a:rPr lang="en-US" dirty="0">
                <a:solidFill>
                  <a:schemeClr val="bg1">
                    <a:lumMod val="95000"/>
                  </a:schemeClr>
                </a:solidFill>
              </a:rPr>
              <a:t>Fort Worth Housing Finance Corporation (HFC), Fort Worth Local Development Corporation (LDC), and the City of Fort Worth sought a Master Developer arrangement in and near the historic Evans &amp; Rosedale Urban Village located minutes from downtown Fort Worth, for properties owned by these three entities. </a:t>
            </a:r>
          </a:p>
          <a:p>
            <a:endParaRPr lang="en-US" dirty="0">
              <a:solidFill>
                <a:schemeClr val="bg1"/>
              </a:solidFill>
            </a:endParaRPr>
          </a:p>
        </p:txBody>
      </p:sp>
      <p:pic>
        <p:nvPicPr>
          <p:cNvPr id="8" name="Picture 7">
            <a:extLst>
              <a:ext uri="{FF2B5EF4-FFF2-40B4-BE49-F238E27FC236}">
                <a16:creationId xmlns:a16="http://schemas.microsoft.com/office/drawing/2014/main" id="{12955EDB-C264-48B6-8A11-845CC4B7CEC8}"/>
              </a:ext>
            </a:extLst>
          </p:cNvPr>
          <p:cNvPicPr>
            <a:picLocks noChangeAspect="1"/>
          </p:cNvPicPr>
          <p:nvPr/>
        </p:nvPicPr>
        <p:blipFill>
          <a:blip r:embed="rId4"/>
          <a:stretch>
            <a:fillRect/>
          </a:stretch>
        </p:blipFill>
        <p:spPr>
          <a:xfrm>
            <a:off x="1893194" y="652511"/>
            <a:ext cx="4613741" cy="5971524"/>
          </a:xfrm>
          <a:prstGeom prst="rect">
            <a:avLst/>
          </a:prstGeom>
        </p:spPr>
      </p:pic>
    </p:spTree>
    <p:extLst>
      <p:ext uri="{BB962C8B-B14F-4D97-AF65-F5344CB8AC3E}">
        <p14:creationId xmlns:p14="http://schemas.microsoft.com/office/powerpoint/2010/main" val="387646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0DB84-1595-48A5-B43F-0651088E56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F104A0-97B4-4A42-8FDB-F716DB43185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236D4C-7A17-45A4-87BE-966BF7D56321}"/>
              </a:ext>
            </a:extLst>
          </p:cNvPr>
          <p:cNvPicPr>
            <a:picLocks noChangeAspect="1"/>
          </p:cNvPicPr>
          <p:nvPr/>
        </p:nvPicPr>
        <p:blipFill>
          <a:blip r:embed="rId3"/>
          <a:stretch>
            <a:fillRect/>
          </a:stretch>
        </p:blipFill>
        <p:spPr>
          <a:xfrm>
            <a:off x="0" y="30507"/>
            <a:ext cx="12192000" cy="6796985"/>
          </a:xfrm>
          <a:prstGeom prst="rect">
            <a:avLst/>
          </a:prstGeom>
        </p:spPr>
      </p:pic>
    </p:spTree>
    <p:extLst>
      <p:ext uri="{BB962C8B-B14F-4D97-AF65-F5344CB8AC3E}">
        <p14:creationId xmlns:p14="http://schemas.microsoft.com/office/powerpoint/2010/main" val="3557914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0E2654-FDD5-490D-BC87-43C21FAFFF43}"/>
              </a:ext>
            </a:extLst>
          </p:cNvPr>
          <p:cNvSpPr/>
          <p:nvPr/>
        </p:nvSpPr>
        <p:spPr>
          <a:xfrm>
            <a:off x="0" y="0"/>
            <a:ext cx="12192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7551B5-2DB4-4D0C-8700-D239E6874F9D}"/>
              </a:ext>
            </a:extLst>
          </p:cNvPr>
          <p:cNvPicPr>
            <a:picLocks noChangeAspect="1"/>
          </p:cNvPicPr>
          <p:nvPr/>
        </p:nvPicPr>
        <p:blipFill>
          <a:blip r:embed="rId2"/>
          <a:stretch>
            <a:fillRect/>
          </a:stretch>
        </p:blipFill>
        <p:spPr>
          <a:xfrm>
            <a:off x="7524205" y="587829"/>
            <a:ext cx="4258635" cy="5904017"/>
          </a:xfrm>
          <a:prstGeom prst="rect">
            <a:avLst/>
          </a:prstGeom>
        </p:spPr>
      </p:pic>
      <p:pic>
        <p:nvPicPr>
          <p:cNvPr id="6" name="Picture 5">
            <a:extLst>
              <a:ext uri="{FF2B5EF4-FFF2-40B4-BE49-F238E27FC236}">
                <a16:creationId xmlns:a16="http://schemas.microsoft.com/office/drawing/2014/main" id="{47896E6D-01E6-4BE2-BF5F-BB09A0D7B81D}"/>
              </a:ext>
            </a:extLst>
          </p:cNvPr>
          <p:cNvPicPr>
            <a:picLocks noChangeAspect="1"/>
          </p:cNvPicPr>
          <p:nvPr/>
        </p:nvPicPr>
        <p:blipFill>
          <a:blip r:embed="rId3"/>
          <a:stretch>
            <a:fillRect/>
          </a:stretch>
        </p:blipFill>
        <p:spPr>
          <a:xfrm>
            <a:off x="198378" y="169817"/>
            <a:ext cx="4856948" cy="6602234"/>
          </a:xfrm>
          <a:prstGeom prst="rect">
            <a:avLst/>
          </a:prstGeom>
        </p:spPr>
      </p:pic>
      <p:sp>
        <p:nvSpPr>
          <p:cNvPr id="7" name="Rectangle 6">
            <a:extLst>
              <a:ext uri="{FF2B5EF4-FFF2-40B4-BE49-F238E27FC236}">
                <a16:creationId xmlns:a16="http://schemas.microsoft.com/office/drawing/2014/main" id="{D00E6CE4-DBC1-4B18-BEB7-B68BF89C6708}"/>
              </a:ext>
            </a:extLst>
          </p:cNvPr>
          <p:cNvSpPr/>
          <p:nvPr/>
        </p:nvSpPr>
        <p:spPr>
          <a:xfrm>
            <a:off x="2534194" y="3853542"/>
            <a:ext cx="143692" cy="1959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327BA57-1788-4C24-9261-B8187F743143}"/>
              </a:ext>
            </a:extLst>
          </p:cNvPr>
          <p:cNvCxnSpPr/>
          <p:nvPr/>
        </p:nvCxnSpPr>
        <p:spPr>
          <a:xfrm flipV="1">
            <a:off x="2534194" y="587829"/>
            <a:ext cx="4990011" cy="326571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555DB3-E34C-4D11-A356-EE6E27D13C1C}"/>
              </a:ext>
            </a:extLst>
          </p:cNvPr>
          <p:cNvCxnSpPr/>
          <p:nvPr/>
        </p:nvCxnSpPr>
        <p:spPr>
          <a:xfrm>
            <a:off x="2534194" y="4049485"/>
            <a:ext cx="4990011" cy="244236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95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402336" y="1495168"/>
            <a:ext cx="4315968" cy="5115697"/>
          </a:xfrm>
        </p:spPr>
        <p:txBody>
          <a:bodyPr>
            <a:normAutofit/>
          </a:bodyPr>
          <a:lstStyle/>
          <a:p>
            <a:pPr algn="ctr"/>
            <a:r>
              <a:rPr lang="en-US" sz="6000" b="1" dirty="0">
                <a:solidFill>
                  <a:schemeClr val="bg1"/>
                </a:solidFill>
                <a:latin typeface="Arial" panose="020B0604020202020204" pitchFamily="34" charset="0"/>
                <a:cs typeface="Arial" panose="020B0604020202020204" pitchFamily="34" charset="0"/>
              </a:rPr>
              <a:t>Proposed Project Overview </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495168"/>
            <a:ext cx="6553778" cy="5202194"/>
          </a:xfrm>
        </p:spPr>
        <p:txBody>
          <a:bodyPr>
            <a:normAutofit fontScale="92500" lnSpcReduction="10000"/>
          </a:bodyPr>
          <a:lstStyle/>
          <a:p>
            <a:pPr>
              <a:lnSpc>
                <a:spcPct val="100000"/>
              </a:lnSpc>
              <a:spcAft>
                <a:spcPts val="600"/>
              </a:spcAft>
            </a:pPr>
            <a:r>
              <a:rPr lang="en-US" altLang="en-US" sz="2400" dirty="0"/>
              <a:t>Developer: </a:t>
            </a:r>
            <a:r>
              <a:rPr lang="en-US" altLang="en-US" sz="2400" b="1" dirty="0"/>
              <a:t>Hoque Global Properties LLC </a:t>
            </a:r>
          </a:p>
          <a:p>
            <a:pPr>
              <a:lnSpc>
                <a:spcPct val="100000"/>
              </a:lnSpc>
              <a:spcAft>
                <a:spcPts val="600"/>
              </a:spcAft>
            </a:pPr>
            <a:r>
              <a:rPr lang="en-US" altLang="en-US" sz="2400" dirty="0"/>
              <a:t>Phase I - $60 Million Capital Investment</a:t>
            </a:r>
          </a:p>
          <a:p>
            <a:pPr lvl="1">
              <a:buFont typeface="Courier New" panose="02070309020205020404" pitchFamily="49" charset="0"/>
              <a:buChar char="o"/>
            </a:pPr>
            <a:r>
              <a:rPr lang="en-US" dirty="0"/>
              <a:t> 292 multifamily units and 28 live/work units </a:t>
            </a:r>
          </a:p>
          <a:p>
            <a:pPr lvl="1">
              <a:buFont typeface="Courier New" panose="02070309020205020404" pitchFamily="49" charset="0"/>
              <a:buChar char="o"/>
            </a:pPr>
            <a:r>
              <a:rPr lang="en-US" dirty="0"/>
              <a:t> 27,000 square feet of retail or office space</a:t>
            </a:r>
          </a:p>
          <a:p>
            <a:pPr lvl="3">
              <a:buFont typeface="Courier New" panose="02070309020205020404" pitchFamily="49" charset="0"/>
              <a:buChar char="o"/>
            </a:pPr>
            <a:r>
              <a:rPr lang="en-US" sz="2400" dirty="0"/>
              <a:t>15,000 SF of the retail space will be marketed to an urban grocer for up to 12 months past receipt of the Certificate of Occupancy</a:t>
            </a:r>
          </a:p>
          <a:p>
            <a:pPr lvl="1">
              <a:buFont typeface="Courier New" panose="02070309020205020404" pitchFamily="49" charset="0"/>
              <a:buChar char="o"/>
            </a:pPr>
            <a:r>
              <a:rPr lang="en-US" dirty="0"/>
              <a:t> 339 parking space parking garage  </a:t>
            </a:r>
          </a:p>
          <a:p>
            <a:pPr lvl="1">
              <a:buFont typeface="Courier New" panose="02070309020205020404" pitchFamily="49" charset="0"/>
              <a:buChar char="o"/>
            </a:pPr>
            <a:r>
              <a:rPr lang="en-US" dirty="0"/>
              <a:t>Enhancements to include the cultural square, linear parks, interactive square, and other public spaces</a:t>
            </a:r>
          </a:p>
          <a:p>
            <a:pPr>
              <a:lnSpc>
                <a:spcPct val="100000"/>
              </a:lnSpc>
              <a:spcAft>
                <a:spcPts val="600"/>
              </a:spcAft>
            </a:pPr>
            <a:r>
              <a:rPr lang="en-US" altLang="en-US" sz="2400" dirty="0"/>
              <a:t>Phase II – Additional $10 Million Capital Investment</a:t>
            </a:r>
          </a:p>
          <a:p>
            <a:pPr lvl="1">
              <a:lnSpc>
                <a:spcPct val="100000"/>
              </a:lnSpc>
              <a:spcAft>
                <a:spcPts val="600"/>
              </a:spcAft>
              <a:buFont typeface="Courier New" panose="02070309020205020404" pitchFamily="49" charset="0"/>
              <a:buChar char="o"/>
            </a:pPr>
            <a:r>
              <a:rPr lang="en-US" dirty="0"/>
              <a:t> 20 townhomes</a:t>
            </a: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45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111715" y="1586609"/>
            <a:ext cx="11237976" cy="1842391"/>
          </a:xfrm>
        </p:spPr>
        <p:txBody>
          <a:bodyPr anchor="t">
            <a:normAutofit/>
          </a:bodyPr>
          <a:lstStyle/>
          <a:p>
            <a:r>
              <a:rPr lang="en-US" sz="3600" b="1" dirty="0">
                <a:solidFill>
                  <a:srgbClr val="0D5B9A"/>
                </a:solidFill>
                <a:latin typeface="Arial" panose="020B0604020202020204" pitchFamily="34" charset="0"/>
                <a:cs typeface="Arial" panose="020B0604020202020204" pitchFamily="34" charset="0"/>
              </a:rPr>
              <a:t>Proposed </a:t>
            </a:r>
            <a:br>
              <a:rPr lang="en-US" sz="3600" b="1" dirty="0">
                <a:solidFill>
                  <a:srgbClr val="0D5B9A"/>
                </a:solidFill>
                <a:latin typeface="Arial" panose="020B0604020202020204" pitchFamily="34" charset="0"/>
                <a:cs typeface="Arial" panose="020B0604020202020204" pitchFamily="34" charset="0"/>
              </a:rPr>
            </a:br>
            <a:r>
              <a:rPr lang="en-US" sz="3600" b="1" dirty="0">
                <a:solidFill>
                  <a:srgbClr val="0D5B9A"/>
                </a:solidFill>
                <a:latin typeface="Arial" panose="020B0604020202020204" pitchFamily="34" charset="0"/>
                <a:cs typeface="Arial" panose="020B0604020202020204" pitchFamily="34" charset="0"/>
              </a:rPr>
              <a:t>Development</a:t>
            </a: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111715" y="2821714"/>
            <a:ext cx="4437621" cy="4036286"/>
          </a:xfrm>
        </p:spPr>
        <p:txBody>
          <a:bodyPr>
            <a:normAutofit fontScale="70000" lnSpcReduction="20000"/>
          </a:bodyPr>
          <a:lstStyle/>
          <a:p>
            <a:pPr marL="0" indent="0">
              <a:buNone/>
            </a:pPr>
            <a:r>
              <a:rPr lang="en-US" sz="2400" b="1" dirty="0">
                <a:latin typeface="Arial" panose="020B0604020202020204" pitchFamily="34" charset="0"/>
                <a:cs typeface="Arial" panose="020B0604020202020204" pitchFamily="34" charset="0"/>
              </a:rPr>
              <a:t>Phase I  - $60M</a:t>
            </a:r>
          </a:p>
          <a:p>
            <a:pPr lvl="1">
              <a:buFont typeface="Courier New" panose="02070309020205020404" pitchFamily="49" charset="0"/>
              <a:buChar char="o"/>
            </a:pPr>
            <a:r>
              <a:rPr lang="en-US" dirty="0"/>
              <a:t> 292 multifamily units and 28 live/work units </a:t>
            </a:r>
          </a:p>
          <a:p>
            <a:pPr lvl="1">
              <a:buFont typeface="Courier New" panose="02070309020205020404" pitchFamily="49" charset="0"/>
              <a:buChar char="o"/>
            </a:pPr>
            <a:r>
              <a:rPr lang="en-US" dirty="0"/>
              <a:t> 27,000 square feet of retail or office space</a:t>
            </a:r>
          </a:p>
          <a:p>
            <a:pPr marL="1203325" lvl="1" indent="-342900"/>
            <a:r>
              <a:rPr lang="en-US" sz="2400" i="1" dirty="0"/>
              <a:t>15,000 SF of the retail space will be marketed to an urban grocer for up to 12 months past receipt of the Certificate of Occupancy</a:t>
            </a:r>
          </a:p>
          <a:p>
            <a:pPr lvl="1">
              <a:buFont typeface="Courier New" panose="02070309020205020404" pitchFamily="49" charset="0"/>
              <a:buChar char="o"/>
            </a:pPr>
            <a:r>
              <a:rPr lang="en-US" dirty="0"/>
              <a:t> 339 parking space parking garage  </a:t>
            </a:r>
          </a:p>
          <a:p>
            <a:pPr lvl="1">
              <a:buFont typeface="Courier New" panose="02070309020205020404" pitchFamily="49" charset="0"/>
              <a:buChar char="o"/>
            </a:pPr>
            <a:r>
              <a:rPr lang="en-US" dirty="0"/>
              <a:t> enhancements to include the cultural square, linear parks, interactive square, and other public spaces</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Phase II - $10M</a:t>
            </a:r>
          </a:p>
          <a:p>
            <a:pPr lvl="1">
              <a:buFont typeface="Courier New" panose="02070309020205020404" pitchFamily="49" charset="0"/>
              <a:buChar char="o"/>
            </a:pPr>
            <a:r>
              <a:rPr lang="en-US" dirty="0"/>
              <a:t>20 townhomes</a:t>
            </a:r>
          </a:p>
          <a:p>
            <a:pPr marL="0" indent="0">
              <a:buNone/>
            </a:pPr>
            <a:endParaRPr lang="en-US" sz="2400" b="1" dirty="0">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798C49CE-FDBA-45C3-BA0B-7E64391C02E3}"/>
              </a:ext>
            </a:extLst>
          </p:cNvPr>
          <p:cNvPicPr>
            <a:picLocks noChangeAspect="1"/>
          </p:cNvPicPr>
          <p:nvPr/>
        </p:nvPicPr>
        <p:blipFill rotWithShape="1">
          <a:blip r:embed="rId4"/>
          <a:srcRect l="11240" r="23876"/>
          <a:stretch/>
        </p:blipFill>
        <p:spPr>
          <a:xfrm rot="16200000">
            <a:off x="5579144" y="344371"/>
            <a:ext cx="5499886" cy="7086601"/>
          </a:xfrm>
          <a:prstGeom prst="rect">
            <a:avLst/>
          </a:prstGeom>
        </p:spPr>
      </p:pic>
      <p:sp>
        <p:nvSpPr>
          <p:cNvPr id="5" name="Arrow: Right 4">
            <a:extLst>
              <a:ext uri="{FF2B5EF4-FFF2-40B4-BE49-F238E27FC236}">
                <a16:creationId xmlns:a16="http://schemas.microsoft.com/office/drawing/2014/main" id="{84E8505C-D6AE-4FCD-B8AC-9B3A0A4E8098}"/>
              </a:ext>
            </a:extLst>
          </p:cNvPr>
          <p:cNvSpPr/>
          <p:nvPr/>
        </p:nvSpPr>
        <p:spPr>
          <a:xfrm rot="16200000">
            <a:off x="4657269" y="5555322"/>
            <a:ext cx="1281441" cy="3914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CD07AF-CF88-41A8-A9B6-E061B633E3A2}"/>
              </a:ext>
            </a:extLst>
          </p:cNvPr>
          <p:cNvSpPr/>
          <p:nvPr/>
        </p:nvSpPr>
        <p:spPr>
          <a:xfrm>
            <a:off x="4726546" y="1106977"/>
            <a:ext cx="5285011" cy="549988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A76D7-8F04-4106-BEBE-17B4E42AB87C}"/>
              </a:ext>
            </a:extLst>
          </p:cNvPr>
          <p:cNvSpPr/>
          <p:nvPr/>
        </p:nvSpPr>
        <p:spPr>
          <a:xfrm>
            <a:off x="10116522" y="1106977"/>
            <a:ext cx="1860830" cy="549988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7AF894-1EBF-495F-9933-45090C5757CC}"/>
              </a:ext>
            </a:extLst>
          </p:cNvPr>
          <p:cNvSpPr/>
          <p:nvPr/>
        </p:nvSpPr>
        <p:spPr>
          <a:xfrm>
            <a:off x="6632619" y="6182088"/>
            <a:ext cx="1596981" cy="312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Phase I</a:t>
            </a:r>
          </a:p>
        </p:txBody>
      </p:sp>
      <p:sp>
        <p:nvSpPr>
          <p:cNvPr id="9" name="Rectangle 8">
            <a:extLst>
              <a:ext uri="{FF2B5EF4-FFF2-40B4-BE49-F238E27FC236}">
                <a16:creationId xmlns:a16="http://schemas.microsoft.com/office/drawing/2014/main" id="{09CF975F-8003-476A-8E64-A3D14A9C809F}"/>
              </a:ext>
            </a:extLst>
          </p:cNvPr>
          <p:cNvSpPr/>
          <p:nvPr/>
        </p:nvSpPr>
        <p:spPr>
          <a:xfrm>
            <a:off x="10269748" y="6212531"/>
            <a:ext cx="1511618" cy="32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Phase II</a:t>
            </a:r>
          </a:p>
        </p:txBody>
      </p:sp>
    </p:spTree>
    <p:extLst>
      <p:ext uri="{BB962C8B-B14F-4D97-AF65-F5344CB8AC3E}">
        <p14:creationId xmlns:p14="http://schemas.microsoft.com/office/powerpoint/2010/main" val="1191469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EA9D-81B5-4983-B25C-27AD435411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6A1561-0551-433C-B9FB-187D4E6E82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C0EB30-6299-4427-9E01-CE64A6F3668B}"/>
              </a:ext>
            </a:extLst>
          </p:cNvPr>
          <p:cNvPicPr>
            <a:picLocks noChangeAspect="1"/>
          </p:cNvPicPr>
          <p:nvPr/>
        </p:nvPicPr>
        <p:blipFill>
          <a:blip r:embed="rId3"/>
          <a:stretch>
            <a:fillRect/>
          </a:stretch>
        </p:blipFill>
        <p:spPr>
          <a:xfrm>
            <a:off x="562303" y="0"/>
            <a:ext cx="11067393" cy="6858000"/>
          </a:xfrm>
          <a:prstGeom prst="rect">
            <a:avLst/>
          </a:prstGeom>
        </p:spPr>
      </p:pic>
    </p:spTree>
    <p:extLst>
      <p:ext uri="{BB962C8B-B14F-4D97-AF65-F5344CB8AC3E}">
        <p14:creationId xmlns:p14="http://schemas.microsoft.com/office/powerpoint/2010/main" val="1773840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A8BE-FC7B-40B1-B3BC-07D887A7F6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90BB50-2311-4324-9EB3-18434EAFA1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23C4D9F-1CEE-4398-8CF1-B5AFED127CE5}"/>
              </a:ext>
            </a:extLst>
          </p:cNvPr>
          <p:cNvPicPr>
            <a:picLocks noChangeAspect="1"/>
          </p:cNvPicPr>
          <p:nvPr/>
        </p:nvPicPr>
        <p:blipFill>
          <a:blip r:embed="rId3"/>
          <a:stretch>
            <a:fillRect/>
          </a:stretch>
        </p:blipFill>
        <p:spPr>
          <a:xfrm>
            <a:off x="26800" y="-6720"/>
            <a:ext cx="12150293" cy="6864719"/>
          </a:xfrm>
          <a:prstGeom prst="rect">
            <a:avLst/>
          </a:prstGeom>
        </p:spPr>
      </p:pic>
    </p:spTree>
    <p:extLst>
      <p:ext uri="{BB962C8B-B14F-4D97-AF65-F5344CB8AC3E}">
        <p14:creationId xmlns:p14="http://schemas.microsoft.com/office/powerpoint/2010/main" val="1278983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8631-42C5-4CB2-8E35-552719306E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0B8E4ED-F549-4034-B882-BECDFED6024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745E89-0EC8-496C-9C90-9EE30F6D5A68}"/>
              </a:ext>
            </a:extLst>
          </p:cNvPr>
          <p:cNvPicPr>
            <a:picLocks noChangeAspect="1"/>
          </p:cNvPicPr>
          <p:nvPr/>
        </p:nvPicPr>
        <p:blipFill>
          <a:blip r:embed="rId3"/>
          <a:stretch>
            <a:fillRect/>
          </a:stretch>
        </p:blipFill>
        <p:spPr>
          <a:xfrm>
            <a:off x="0" y="-56293"/>
            <a:ext cx="12192000" cy="6970586"/>
          </a:xfrm>
          <a:prstGeom prst="rect">
            <a:avLst/>
          </a:prstGeom>
        </p:spPr>
      </p:pic>
    </p:spTree>
    <p:extLst>
      <p:ext uri="{BB962C8B-B14F-4D97-AF65-F5344CB8AC3E}">
        <p14:creationId xmlns:p14="http://schemas.microsoft.com/office/powerpoint/2010/main" val="2707499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A663D-CCE0-43E3-BFC9-FBD9A6CA3C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582ED9-EF0F-43EB-B9A5-1F5226529A7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DAB9490-37B5-4D68-9399-BDA13FAA6A0E}"/>
              </a:ext>
            </a:extLst>
          </p:cNvPr>
          <p:cNvPicPr>
            <a:picLocks noChangeAspect="1"/>
          </p:cNvPicPr>
          <p:nvPr/>
        </p:nvPicPr>
        <p:blipFill>
          <a:blip r:embed="rId3"/>
          <a:stretch>
            <a:fillRect/>
          </a:stretch>
        </p:blipFill>
        <p:spPr>
          <a:xfrm>
            <a:off x="0" y="-46046"/>
            <a:ext cx="12111225" cy="6904046"/>
          </a:xfrm>
          <a:prstGeom prst="rect">
            <a:avLst/>
          </a:prstGeom>
        </p:spPr>
      </p:pic>
    </p:spTree>
    <p:extLst>
      <p:ext uri="{BB962C8B-B14F-4D97-AF65-F5344CB8AC3E}">
        <p14:creationId xmlns:p14="http://schemas.microsoft.com/office/powerpoint/2010/main" val="4251680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83F1-00BB-4126-9455-41D311A652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24271F-B0FE-4EAA-88E4-B1E13CF6E45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D472A0-4FE1-4DA2-832E-35D13268DCA3}"/>
              </a:ext>
            </a:extLst>
          </p:cNvPr>
          <p:cNvPicPr>
            <a:picLocks noChangeAspect="1"/>
          </p:cNvPicPr>
          <p:nvPr/>
        </p:nvPicPr>
        <p:blipFill>
          <a:blip r:embed="rId3"/>
          <a:stretch>
            <a:fillRect/>
          </a:stretch>
        </p:blipFill>
        <p:spPr>
          <a:xfrm>
            <a:off x="0" y="-22557"/>
            <a:ext cx="12192000" cy="6903113"/>
          </a:xfrm>
          <a:prstGeom prst="rect">
            <a:avLst/>
          </a:prstGeom>
        </p:spPr>
      </p:pic>
    </p:spTree>
    <p:extLst>
      <p:ext uri="{BB962C8B-B14F-4D97-AF65-F5344CB8AC3E}">
        <p14:creationId xmlns:p14="http://schemas.microsoft.com/office/powerpoint/2010/main" val="378550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02BD4-7068-4194-8D24-073648B5F6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7C6E3D-708B-428B-A3CF-73EF58ED4D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43BAF7-FD10-4BEA-B2C8-77E863E65A9A}"/>
              </a:ext>
            </a:extLst>
          </p:cNvPr>
          <p:cNvPicPr>
            <a:picLocks noChangeAspect="1"/>
          </p:cNvPicPr>
          <p:nvPr/>
        </p:nvPicPr>
        <p:blipFill>
          <a:blip r:embed="rId3"/>
          <a:stretch>
            <a:fillRect/>
          </a:stretch>
        </p:blipFill>
        <p:spPr>
          <a:xfrm>
            <a:off x="0" y="-18846"/>
            <a:ext cx="12192000" cy="6895691"/>
          </a:xfrm>
          <a:prstGeom prst="rect">
            <a:avLst/>
          </a:prstGeom>
        </p:spPr>
      </p:pic>
    </p:spTree>
    <p:extLst>
      <p:ext uri="{BB962C8B-B14F-4D97-AF65-F5344CB8AC3E}">
        <p14:creationId xmlns:p14="http://schemas.microsoft.com/office/powerpoint/2010/main" val="1110398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980D-63D4-4057-A7AB-9D88CD3796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4425A6-670E-4BB0-B5DD-A826C935438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4FEBC5-F818-4B09-9302-F43F23A41E28}"/>
              </a:ext>
            </a:extLst>
          </p:cNvPr>
          <p:cNvPicPr>
            <a:picLocks noChangeAspect="1"/>
          </p:cNvPicPr>
          <p:nvPr/>
        </p:nvPicPr>
        <p:blipFill>
          <a:blip r:embed="rId3"/>
          <a:stretch>
            <a:fillRect/>
          </a:stretch>
        </p:blipFill>
        <p:spPr>
          <a:xfrm>
            <a:off x="0" y="-3257"/>
            <a:ext cx="12192000" cy="6864514"/>
          </a:xfrm>
          <a:prstGeom prst="rect">
            <a:avLst/>
          </a:prstGeom>
        </p:spPr>
      </p:pic>
    </p:spTree>
    <p:extLst>
      <p:ext uri="{BB962C8B-B14F-4D97-AF65-F5344CB8AC3E}">
        <p14:creationId xmlns:p14="http://schemas.microsoft.com/office/powerpoint/2010/main" val="882304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F9759-B28E-46AC-B2F6-B53F97780A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0C392D-682B-40A9-9C7B-36F1E6750A8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E8BBCAB-BF0C-4709-96D0-F3D445AF0066}"/>
              </a:ext>
            </a:extLst>
          </p:cNvPr>
          <p:cNvPicPr>
            <a:picLocks noChangeAspect="1"/>
          </p:cNvPicPr>
          <p:nvPr/>
        </p:nvPicPr>
        <p:blipFill>
          <a:blip r:embed="rId3"/>
          <a:stretch>
            <a:fillRect/>
          </a:stretch>
        </p:blipFill>
        <p:spPr>
          <a:xfrm>
            <a:off x="0" y="0"/>
            <a:ext cx="12307542" cy="6858000"/>
          </a:xfrm>
          <a:prstGeom prst="rect">
            <a:avLst/>
          </a:prstGeom>
        </p:spPr>
      </p:pic>
    </p:spTree>
    <p:extLst>
      <p:ext uri="{BB962C8B-B14F-4D97-AF65-F5344CB8AC3E}">
        <p14:creationId xmlns:p14="http://schemas.microsoft.com/office/powerpoint/2010/main" val="109521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33A1-0BD6-4E7C-8D2B-2E0BD0BA22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D2F77E-0A29-497A-855D-FACB1841B60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137F0F-A628-48EB-AA45-DC009D6F31B0}"/>
              </a:ext>
            </a:extLst>
          </p:cNvPr>
          <p:cNvPicPr>
            <a:picLocks noChangeAspect="1"/>
          </p:cNvPicPr>
          <p:nvPr/>
        </p:nvPicPr>
        <p:blipFill>
          <a:blip r:embed="rId3"/>
          <a:stretch>
            <a:fillRect/>
          </a:stretch>
        </p:blipFill>
        <p:spPr>
          <a:xfrm>
            <a:off x="8162363" y="436971"/>
            <a:ext cx="4029637" cy="6087325"/>
          </a:xfrm>
          <a:prstGeom prst="rect">
            <a:avLst/>
          </a:prstGeom>
        </p:spPr>
      </p:pic>
      <p:pic>
        <p:nvPicPr>
          <p:cNvPr id="5" name="Picture 4">
            <a:extLst>
              <a:ext uri="{FF2B5EF4-FFF2-40B4-BE49-F238E27FC236}">
                <a16:creationId xmlns:a16="http://schemas.microsoft.com/office/drawing/2014/main" id="{0D7AD113-B68C-40F5-99A8-8C7FC0A71344}"/>
              </a:ext>
            </a:extLst>
          </p:cNvPr>
          <p:cNvPicPr>
            <a:picLocks noChangeAspect="1"/>
          </p:cNvPicPr>
          <p:nvPr/>
        </p:nvPicPr>
        <p:blipFill>
          <a:blip r:embed="rId4"/>
          <a:stretch>
            <a:fillRect/>
          </a:stretch>
        </p:blipFill>
        <p:spPr>
          <a:xfrm>
            <a:off x="215276" y="1027906"/>
            <a:ext cx="8064247" cy="4748856"/>
          </a:xfrm>
          <a:prstGeom prst="rect">
            <a:avLst/>
          </a:prstGeom>
        </p:spPr>
      </p:pic>
    </p:spTree>
    <p:extLst>
      <p:ext uri="{BB962C8B-B14F-4D97-AF65-F5344CB8AC3E}">
        <p14:creationId xmlns:p14="http://schemas.microsoft.com/office/powerpoint/2010/main" val="4078618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74DA8-570D-4333-82C9-A149C6B1123F}"/>
              </a:ext>
            </a:extLst>
          </p:cNvPr>
          <p:cNvPicPr>
            <a:picLocks noChangeAspect="1"/>
          </p:cNvPicPr>
          <p:nvPr/>
        </p:nvPicPr>
        <p:blipFill>
          <a:blip r:embed="rId4"/>
          <a:stretch>
            <a:fillRect/>
          </a:stretch>
        </p:blipFill>
        <p:spPr>
          <a:xfrm>
            <a:off x="0" y="1"/>
            <a:ext cx="12192000" cy="10302382"/>
          </a:xfrm>
          <a:prstGeom prst="rect">
            <a:avLst/>
          </a:prstGeom>
        </p:spPr>
      </p:pic>
      <p:sp>
        <p:nvSpPr>
          <p:cNvPr id="4" name="Title 3">
            <a:extLst>
              <a:ext uri="{FF2B5EF4-FFF2-40B4-BE49-F238E27FC236}">
                <a16:creationId xmlns:a16="http://schemas.microsoft.com/office/drawing/2014/main" id="{6B7395C8-08D4-214D-8892-6E6C86B87A43}"/>
              </a:ext>
            </a:extLst>
          </p:cNvPr>
          <p:cNvSpPr>
            <a:spLocks noGrp="1"/>
          </p:cNvSpPr>
          <p:nvPr>
            <p:ph type="ctrTitle"/>
          </p:nvPr>
        </p:nvSpPr>
        <p:spPr>
          <a:xfrm>
            <a:off x="1627031" y="1041400"/>
            <a:ext cx="9144000" cy="2387600"/>
          </a:xfrm>
          <a:solidFill>
            <a:schemeClr val="accent1">
              <a:lumMod val="75000"/>
            </a:schemeClr>
          </a:solidFill>
          <a:ln>
            <a:solidFill>
              <a:schemeClr val="accent1">
                <a:lumMod val="60000"/>
                <a:lumOff val="40000"/>
              </a:schemeClr>
            </a:solidFill>
          </a:ln>
        </p:spPr>
        <p:txBody>
          <a:bodyPr>
            <a:normAutofit fontScale="90000"/>
          </a:bodyPr>
          <a:lstStyle/>
          <a:p>
            <a:r>
              <a:rPr lang="en-US" b="1" dirty="0">
                <a:solidFill>
                  <a:schemeClr val="bg1"/>
                </a:solidFill>
                <a:latin typeface="Arial" panose="020B0604020202020204" pitchFamily="34" charset="0"/>
                <a:cs typeface="Arial" panose="020B0604020202020204" pitchFamily="34" charset="0"/>
              </a:rPr>
              <a:t>Where are we </a:t>
            </a:r>
            <a:br>
              <a:rPr lang="en-US" b="1" dirty="0">
                <a:solidFill>
                  <a:schemeClr val="bg1"/>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in the Redevelopment Timeline?</a:t>
            </a:r>
          </a:p>
        </p:txBody>
      </p:sp>
    </p:spTree>
    <p:extLst>
      <p:ext uri="{BB962C8B-B14F-4D97-AF65-F5344CB8AC3E}">
        <p14:creationId xmlns:p14="http://schemas.microsoft.com/office/powerpoint/2010/main" val="21160442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21B4E2-77FA-4D53-AD75-BE2ADC9C6407}"/>
              </a:ext>
            </a:extLst>
          </p:cNvPr>
          <p:cNvSpPr/>
          <p:nvPr/>
        </p:nvSpPr>
        <p:spPr>
          <a:xfrm>
            <a:off x="6096000" y="2455816"/>
            <a:ext cx="3108637" cy="418813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111715" y="1586609"/>
            <a:ext cx="11237976" cy="1842391"/>
          </a:xfrm>
        </p:spPr>
        <p:txBody>
          <a:bodyPr anchor="t">
            <a:normAutofit/>
          </a:bodyPr>
          <a:lstStyle/>
          <a:p>
            <a:r>
              <a:rPr lang="en-US" sz="3600" b="1" dirty="0">
                <a:solidFill>
                  <a:srgbClr val="0D5B9A"/>
                </a:solidFill>
                <a:latin typeface="Arial" panose="020B0604020202020204" pitchFamily="34" charset="0"/>
                <a:cs typeface="Arial" panose="020B0604020202020204" pitchFamily="34" charset="0"/>
              </a:rPr>
              <a:t>Redevelopment Timeline </a:t>
            </a:r>
          </a:p>
        </p:txBody>
      </p:sp>
      <p:graphicFrame>
        <p:nvGraphicFramePr>
          <p:cNvPr id="9" name="Content Placeholder 3">
            <a:extLst>
              <a:ext uri="{FF2B5EF4-FFF2-40B4-BE49-F238E27FC236}">
                <a16:creationId xmlns:a16="http://schemas.microsoft.com/office/drawing/2014/main" id="{77A4DA8E-AC81-43C6-A22A-EFDC5A296406}"/>
              </a:ext>
            </a:extLst>
          </p:cNvPr>
          <p:cNvGraphicFramePr>
            <a:graphicFrameLocks noGrp="1"/>
          </p:cNvGraphicFramePr>
          <p:nvPr>
            <p:ph idx="1"/>
            <p:extLst>
              <p:ext uri="{D42A27DB-BD31-4B8C-83A1-F6EECF244321}">
                <p14:modId xmlns:p14="http://schemas.microsoft.com/office/powerpoint/2010/main" val="1720170263"/>
              </p:ext>
            </p:extLst>
          </p:nvPr>
        </p:nvGraphicFramePr>
        <p:xfrm>
          <a:off x="350412" y="2292618"/>
          <a:ext cx="1149117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781C38EC-14A2-4AE8-B1E9-CD6622DABEC6}"/>
              </a:ext>
            </a:extLst>
          </p:cNvPr>
          <p:cNvSpPr txBox="1"/>
          <p:nvPr/>
        </p:nvSpPr>
        <p:spPr>
          <a:xfrm>
            <a:off x="9073165" y="3050392"/>
            <a:ext cx="1326524" cy="909480"/>
          </a:xfrm>
          <a:prstGeom prst="rect">
            <a:avLst/>
          </a:prstGeom>
          <a:noFill/>
        </p:spPr>
        <p:txBody>
          <a:bodyPr wrap="square" rtlCol="0">
            <a:spAutoFit/>
          </a:bodyPr>
          <a:lstStyle/>
          <a:p>
            <a:pPr algn="ctr" defTabSz="711200">
              <a:lnSpc>
                <a:spcPct val="90000"/>
              </a:lnSpc>
              <a:spcBef>
                <a:spcPct val="0"/>
              </a:spcBef>
              <a:spcAft>
                <a:spcPct val="35000"/>
              </a:spcAft>
            </a:pPr>
            <a:r>
              <a:rPr lang="en-US" b="1" dirty="0">
                <a:solidFill>
                  <a:prstClr val="black">
                    <a:hueOff val="0"/>
                    <a:satOff val="0"/>
                    <a:lumOff val="0"/>
                    <a:alphaOff val="0"/>
                  </a:prstClr>
                </a:solidFill>
                <a:latin typeface="Calibri" panose="020F0502020204030204"/>
              </a:rPr>
              <a:t>Phase I Completion </a:t>
            </a:r>
          </a:p>
          <a:p>
            <a:pPr algn="ctr" defTabSz="711200">
              <a:lnSpc>
                <a:spcPct val="90000"/>
              </a:lnSpc>
              <a:spcBef>
                <a:spcPct val="0"/>
              </a:spcBef>
              <a:spcAft>
                <a:spcPct val="35000"/>
              </a:spcAft>
            </a:pPr>
            <a:r>
              <a:rPr lang="en-US" sz="1200" dirty="0">
                <a:solidFill>
                  <a:prstClr val="black">
                    <a:hueOff val="0"/>
                    <a:satOff val="0"/>
                    <a:lumOff val="0"/>
                    <a:alphaOff val="0"/>
                  </a:prstClr>
                </a:solidFill>
                <a:latin typeface="Calibri" panose="020F0502020204030204"/>
              </a:rPr>
              <a:t>2024</a:t>
            </a:r>
            <a:r>
              <a:rPr lang="en-US" sz="1600" dirty="0">
                <a:solidFill>
                  <a:prstClr val="black">
                    <a:hueOff val="0"/>
                    <a:satOff val="0"/>
                    <a:lumOff val="0"/>
                    <a:alphaOff val="0"/>
                  </a:prstClr>
                </a:solidFill>
                <a:latin typeface="Calibri" panose="020F0502020204030204"/>
              </a:rPr>
              <a:t> </a:t>
            </a:r>
          </a:p>
        </p:txBody>
      </p:sp>
      <p:sp>
        <p:nvSpPr>
          <p:cNvPr id="12" name="TextBox 11">
            <a:extLst>
              <a:ext uri="{FF2B5EF4-FFF2-40B4-BE49-F238E27FC236}">
                <a16:creationId xmlns:a16="http://schemas.microsoft.com/office/drawing/2014/main" id="{277C39FA-0675-4AA5-A321-FECFA9E3109F}"/>
              </a:ext>
            </a:extLst>
          </p:cNvPr>
          <p:cNvSpPr txBox="1"/>
          <p:nvPr/>
        </p:nvSpPr>
        <p:spPr>
          <a:xfrm>
            <a:off x="9859850" y="4955907"/>
            <a:ext cx="1326524" cy="909480"/>
          </a:xfrm>
          <a:prstGeom prst="rect">
            <a:avLst/>
          </a:prstGeom>
          <a:noFill/>
        </p:spPr>
        <p:txBody>
          <a:bodyPr wrap="square" rtlCol="0">
            <a:spAutoFit/>
          </a:bodyPr>
          <a:lstStyle/>
          <a:p>
            <a:pPr algn="ctr" defTabSz="711200">
              <a:lnSpc>
                <a:spcPct val="90000"/>
              </a:lnSpc>
              <a:spcBef>
                <a:spcPct val="0"/>
              </a:spcBef>
              <a:spcAft>
                <a:spcPct val="35000"/>
              </a:spcAft>
            </a:pPr>
            <a:r>
              <a:rPr lang="en-US" b="1" dirty="0">
                <a:solidFill>
                  <a:prstClr val="black">
                    <a:hueOff val="0"/>
                    <a:satOff val="0"/>
                    <a:lumOff val="0"/>
                    <a:alphaOff val="0"/>
                  </a:prstClr>
                </a:solidFill>
                <a:latin typeface="Calibri" panose="020F0502020204030204"/>
              </a:rPr>
              <a:t>Phase II Completion </a:t>
            </a:r>
          </a:p>
          <a:p>
            <a:pPr algn="ctr" defTabSz="711200">
              <a:lnSpc>
                <a:spcPct val="90000"/>
              </a:lnSpc>
              <a:spcBef>
                <a:spcPct val="0"/>
              </a:spcBef>
              <a:spcAft>
                <a:spcPct val="35000"/>
              </a:spcAft>
            </a:pPr>
            <a:r>
              <a:rPr lang="en-US" sz="1200" dirty="0">
                <a:solidFill>
                  <a:prstClr val="black">
                    <a:hueOff val="0"/>
                    <a:satOff val="0"/>
                    <a:lumOff val="0"/>
                    <a:alphaOff val="0"/>
                  </a:prstClr>
                </a:solidFill>
                <a:latin typeface="Calibri" panose="020F0502020204030204"/>
              </a:rPr>
              <a:t>2025</a:t>
            </a:r>
            <a:r>
              <a:rPr lang="en-US" sz="1600" dirty="0">
                <a:solidFill>
                  <a:prstClr val="black">
                    <a:hueOff val="0"/>
                    <a:satOff val="0"/>
                    <a:lumOff val="0"/>
                    <a:alphaOff val="0"/>
                  </a:prstClr>
                </a:solidFill>
                <a:latin typeface="Calibri" panose="020F0502020204030204"/>
              </a:rPr>
              <a:t> </a:t>
            </a:r>
          </a:p>
        </p:txBody>
      </p:sp>
      <p:sp>
        <p:nvSpPr>
          <p:cNvPr id="14" name="Lightning Bolt 13">
            <a:extLst>
              <a:ext uri="{FF2B5EF4-FFF2-40B4-BE49-F238E27FC236}">
                <a16:creationId xmlns:a16="http://schemas.microsoft.com/office/drawing/2014/main" id="{7558A891-A22A-4D06-B4A5-EB5A45153C39}"/>
              </a:ext>
            </a:extLst>
          </p:cNvPr>
          <p:cNvSpPr/>
          <p:nvPr/>
        </p:nvSpPr>
        <p:spPr>
          <a:xfrm>
            <a:off x="3850784" y="3291840"/>
            <a:ext cx="888641" cy="219456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E7A7BAB-B897-4247-B189-EEACEED34C6C}"/>
              </a:ext>
            </a:extLst>
          </p:cNvPr>
          <p:cNvSpPr txBox="1"/>
          <p:nvPr/>
        </p:nvSpPr>
        <p:spPr>
          <a:xfrm>
            <a:off x="3664528" y="4197389"/>
            <a:ext cx="1541416" cy="461665"/>
          </a:xfrm>
          <a:prstGeom prst="rect">
            <a:avLst/>
          </a:prstGeom>
          <a:noFill/>
        </p:spPr>
        <p:txBody>
          <a:bodyPr wrap="square" rtlCol="0">
            <a:spAutoFit/>
          </a:bodyPr>
          <a:lstStyle/>
          <a:p>
            <a:r>
              <a:rPr lang="en-US" sz="2400" b="1" dirty="0">
                <a:solidFill>
                  <a:srgbClr val="FF0000"/>
                </a:solidFill>
              </a:rPr>
              <a:t>Pandemic</a:t>
            </a:r>
          </a:p>
        </p:txBody>
      </p:sp>
    </p:spTree>
    <p:extLst>
      <p:ext uri="{BB962C8B-B14F-4D97-AF65-F5344CB8AC3E}">
        <p14:creationId xmlns:p14="http://schemas.microsoft.com/office/powerpoint/2010/main" val="2681797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74DA8-570D-4333-82C9-A149C6B1123F}"/>
              </a:ext>
            </a:extLst>
          </p:cNvPr>
          <p:cNvPicPr>
            <a:picLocks noChangeAspect="1"/>
          </p:cNvPicPr>
          <p:nvPr/>
        </p:nvPicPr>
        <p:blipFill>
          <a:blip r:embed="rId4"/>
          <a:stretch>
            <a:fillRect/>
          </a:stretch>
        </p:blipFill>
        <p:spPr>
          <a:xfrm>
            <a:off x="0" y="1"/>
            <a:ext cx="12192000" cy="10302382"/>
          </a:xfrm>
          <a:prstGeom prst="rect">
            <a:avLst/>
          </a:prstGeom>
        </p:spPr>
      </p:pic>
      <p:sp>
        <p:nvSpPr>
          <p:cNvPr id="4" name="Title 3">
            <a:extLst>
              <a:ext uri="{FF2B5EF4-FFF2-40B4-BE49-F238E27FC236}">
                <a16:creationId xmlns:a16="http://schemas.microsoft.com/office/drawing/2014/main" id="{6B7395C8-08D4-214D-8892-6E6C86B87A43}"/>
              </a:ext>
            </a:extLst>
          </p:cNvPr>
          <p:cNvSpPr>
            <a:spLocks noGrp="1"/>
          </p:cNvSpPr>
          <p:nvPr>
            <p:ph type="ctrTitle"/>
          </p:nvPr>
        </p:nvSpPr>
        <p:spPr>
          <a:xfrm>
            <a:off x="1627031" y="1041400"/>
            <a:ext cx="9023797" cy="2229834"/>
          </a:xfrm>
          <a:solidFill>
            <a:schemeClr val="accent1">
              <a:lumMod val="75000"/>
            </a:schemeClr>
          </a:solidFill>
          <a:ln>
            <a:solidFill>
              <a:schemeClr val="accent1">
                <a:lumMod val="60000"/>
                <a:lumOff val="40000"/>
              </a:schemeClr>
            </a:solidFill>
          </a:ln>
        </p:spPr>
        <p:txBody>
          <a:bodyPr anchor="ctr">
            <a:normAutofit/>
          </a:bodyPr>
          <a:lstStyle/>
          <a:p>
            <a:pPr lvl="0"/>
            <a:r>
              <a:rPr lang="en-US" sz="5400" b="1" dirty="0">
                <a:solidFill>
                  <a:schemeClr val="bg1"/>
                </a:solidFill>
                <a:latin typeface="Arial" panose="020B0604020202020204" pitchFamily="34" charset="0"/>
                <a:cs typeface="Arial" panose="020B0604020202020204" pitchFamily="34" charset="0"/>
              </a:rPr>
              <a:t>What financial incentives are committed?</a:t>
            </a:r>
          </a:p>
        </p:txBody>
      </p:sp>
    </p:spTree>
    <p:extLst>
      <p:ext uri="{BB962C8B-B14F-4D97-AF65-F5344CB8AC3E}">
        <p14:creationId xmlns:p14="http://schemas.microsoft.com/office/powerpoint/2010/main" val="263600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402336" y="1495168"/>
            <a:ext cx="4315968" cy="5115697"/>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Developer Commitments </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495168"/>
            <a:ext cx="6553778" cy="5202194"/>
          </a:xfrm>
        </p:spPr>
        <p:txBody>
          <a:bodyPr>
            <a:normAutofit fontScale="92500" lnSpcReduction="20000"/>
          </a:bodyPr>
          <a:lstStyle/>
          <a:p>
            <a:pPr>
              <a:lnSpc>
                <a:spcPct val="100000"/>
              </a:lnSpc>
              <a:spcAft>
                <a:spcPts val="600"/>
              </a:spcAft>
            </a:pPr>
            <a:r>
              <a:rPr lang="en-US" altLang="en-US" sz="2000" b="1" dirty="0"/>
              <a:t>Invest a minimum of $60 Million – Phase I</a:t>
            </a:r>
          </a:p>
          <a:p>
            <a:pPr lvl="1">
              <a:lnSpc>
                <a:spcPct val="100000"/>
              </a:lnSpc>
              <a:spcAft>
                <a:spcPts val="600"/>
              </a:spcAft>
              <a:buFont typeface="Courier New" panose="02070309020205020404" pitchFamily="49" charset="0"/>
              <a:buChar char="o"/>
            </a:pPr>
            <a:r>
              <a:rPr lang="en-US" altLang="en-US" sz="2000" dirty="0"/>
              <a:t> Min. $56 million Hard Costs</a:t>
            </a:r>
          </a:p>
          <a:p>
            <a:pPr lvl="1">
              <a:lnSpc>
                <a:spcPct val="100000"/>
              </a:lnSpc>
              <a:spcAft>
                <a:spcPts val="600"/>
              </a:spcAft>
              <a:buFont typeface="Courier New" panose="02070309020205020404" pitchFamily="49" charset="0"/>
              <a:buChar char="o"/>
            </a:pPr>
            <a:r>
              <a:rPr lang="en-US" altLang="en-US" sz="2000" dirty="0"/>
              <a:t> Construction to begin within 18 months; Completion within 36 months of signing of Definitive Agreements</a:t>
            </a:r>
          </a:p>
          <a:p>
            <a:pPr lvl="1">
              <a:lnSpc>
                <a:spcPct val="100000"/>
              </a:lnSpc>
              <a:spcAft>
                <a:spcPts val="600"/>
              </a:spcAft>
              <a:buFont typeface="Courier New" panose="02070309020205020404" pitchFamily="49" charset="0"/>
              <a:buChar char="o"/>
            </a:pPr>
            <a:r>
              <a:rPr lang="en-US" altLang="en-US" sz="2000" dirty="0"/>
              <a:t> Min. 15% Total Development Costs to Business Equity Firms</a:t>
            </a:r>
          </a:p>
          <a:p>
            <a:pPr>
              <a:lnSpc>
                <a:spcPct val="100000"/>
              </a:lnSpc>
              <a:spcAft>
                <a:spcPts val="600"/>
              </a:spcAft>
            </a:pPr>
            <a:r>
              <a:rPr lang="en-US" altLang="en-US" sz="2000" b="1" dirty="0"/>
              <a:t>Invest an additional $10 Million – Phase II</a:t>
            </a:r>
          </a:p>
          <a:p>
            <a:pPr>
              <a:lnSpc>
                <a:spcPct val="100000"/>
              </a:lnSpc>
              <a:spcAft>
                <a:spcPts val="600"/>
              </a:spcAft>
            </a:pPr>
            <a:r>
              <a:rPr lang="en-US" sz="2000" b="1" dirty="0"/>
              <a:t>Affordable Housing: Rent no fewer than 20% of all rental residential units as affordable housing</a:t>
            </a:r>
          </a:p>
          <a:p>
            <a:pPr lvl="1">
              <a:lnSpc>
                <a:spcPct val="100000"/>
              </a:lnSpc>
              <a:spcAft>
                <a:spcPts val="600"/>
              </a:spcAft>
              <a:buFont typeface="Courier New" panose="02070309020205020404" pitchFamily="49" charset="0"/>
              <a:buChar char="o"/>
            </a:pPr>
            <a:r>
              <a:rPr lang="en-US" sz="2000" dirty="0"/>
              <a:t>10% of all residential units leased to individuals or families earning at or below 80% of the Area Median Income for the Fort Worth-Arlington region in a given year as established by the U.S. Department of Housing and Urban Development</a:t>
            </a:r>
          </a:p>
          <a:p>
            <a:pPr lvl="1">
              <a:lnSpc>
                <a:spcPct val="100000"/>
              </a:lnSpc>
              <a:spcAft>
                <a:spcPts val="600"/>
              </a:spcAft>
              <a:buFont typeface="Courier New" panose="02070309020205020404" pitchFamily="49" charset="0"/>
              <a:buChar char="o"/>
            </a:pPr>
            <a:r>
              <a:rPr lang="en-US" sz="2000" dirty="0"/>
              <a:t>10% of all residential units leased to individuals or families earning at or below 60% of the Area Median Income. </a:t>
            </a:r>
          </a:p>
        </p:txBody>
      </p:sp>
    </p:spTree>
    <p:extLst>
      <p:ext uri="{BB962C8B-B14F-4D97-AF65-F5344CB8AC3E}">
        <p14:creationId xmlns:p14="http://schemas.microsoft.com/office/powerpoint/2010/main" val="654316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402336" y="1495168"/>
            <a:ext cx="4315968" cy="5115697"/>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Additional Developer Commitments </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495168"/>
            <a:ext cx="6553778" cy="5202194"/>
          </a:xfrm>
        </p:spPr>
        <p:txBody>
          <a:bodyPr>
            <a:normAutofit fontScale="62500" lnSpcReduction="20000"/>
          </a:bodyPr>
          <a:lstStyle/>
          <a:p>
            <a:pPr lvl="0"/>
            <a:r>
              <a:rPr lang="en-US" sz="2600" dirty="0"/>
              <a:t>Demonstrates the </a:t>
            </a:r>
            <a:r>
              <a:rPr lang="en-US" sz="2600" b="1" dirty="0"/>
              <a:t>financial capacity and commitments </a:t>
            </a:r>
            <a:r>
              <a:rPr lang="en-US" sz="2600" dirty="0"/>
              <a:t>to complete the project prior to any land transactions and no later than </a:t>
            </a:r>
            <a:r>
              <a:rPr lang="en-US" sz="2600" b="1" dirty="0"/>
              <a:t>6 months </a:t>
            </a:r>
            <a:r>
              <a:rPr lang="en-US" sz="2600" dirty="0"/>
              <a:t>after signing of the Definitive Agreements;</a:t>
            </a:r>
          </a:p>
          <a:p>
            <a:pPr lvl="0"/>
            <a:r>
              <a:rPr lang="en-US" sz="2600" dirty="0"/>
              <a:t>Employ or cause to employ a minimum </a:t>
            </a:r>
            <a:r>
              <a:rPr lang="en-US" sz="2600" b="1" dirty="0"/>
              <a:t>30 Full-Time Employees </a:t>
            </a:r>
            <a:r>
              <a:rPr lang="en-US" sz="2600" dirty="0"/>
              <a:t>on the Property by </a:t>
            </a:r>
            <a:r>
              <a:rPr lang="en-US" sz="2600" b="1" dirty="0"/>
              <a:t>December 31, 2024</a:t>
            </a:r>
            <a:r>
              <a:rPr lang="en-US" sz="2600" dirty="0"/>
              <a:t>, using </a:t>
            </a:r>
            <a:r>
              <a:rPr lang="en-US" sz="2600" b="1" dirty="0"/>
              <a:t>good faith efforts to hire from the neighborhood</a:t>
            </a:r>
            <a:r>
              <a:rPr lang="en-US" sz="2600" dirty="0"/>
              <a:t>;</a:t>
            </a:r>
          </a:p>
          <a:p>
            <a:pPr lvl="0"/>
            <a:r>
              <a:rPr lang="en-US" sz="2600" b="1" dirty="0"/>
              <a:t>Community Engagement</a:t>
            </a:r>
            <a:r>
              <a:rPr lang="en-US" sz="2600" dirty="0"/>
              <a:t>:</a:t>
            </a:r>
          </a:p>
          <a:p>
            <a:pPr lvl="1">
              <a:buFont typeface="Courier New" panose="02070309020205020404" pitchFamily="49" charset="0"/>
              <a:buChar char="o"/>
            </a:pPr>
            <a:r>
              <a:rPr lang="en-US" sz="2600" dirty="0"/>
              <a:t>Initial Public Meeting</a:t>
            </a:r>
          </a:p>
          <a:p>
            <a:pPr lvl="1">
              <a:buFont typeface="Courier New" panose="02070309020205020404" pitchFamily="49" charset="0"/>
              <a:buChar char="o"/>
            </a:pPr>
            <a:r>
              <a:rPr lang="en-US" sz="2600" i="1" dirty="0"/>
              <a:t>Continued Public Meetings at least once </a:t>
            </a:r>
            <a:r>
              <a:rPr lang="en-US" sz="2600" b="1" i="1" dirty="0"/>
              <a:t>every 6 months</a:t>
            </a:r>
          </a:p>
          <a:p>
            <a:pPr lvl="1">
              <a:buFont typeface="Courier New" panose="02070309020205020404" pitchFamily="49" charset="0"/>
              <a:buChar char="o"/>
            </a:pPr>
            <a:r>
              <a:rPr lang="en-US" sz="2600" dirty="0"/>
              <a:t>Quarterly project status updates to City and made available via website</a:t>
            </a:r>
          </a:p>
          <a:p>
            <a:pPr lvl="0"/>
            <a:r>
              <a:rPr lang="en-US" sz="2600" dirty="0"/>
              <a:t>Is responsive to and specifically informed by </a:t>
            </a:r>
            <a:r>
              <a:rPr lang="en-US" sz="2600" b="1" dirty="0"/>
              <a:t>historic and cultural context </a:t>
            </a:r>
            <a:r>
              <a:rPr lang="en-US" sz="2600" dirty="0"/>
              <a:t>in designing the buildings and public spaces; and</a:t>
            </a:r>
          </a:p>
          <a:p>
            <a:pPr lvl="0"/>
            <a:r>
              <a:rPr lang="en-US" sz="2600" dirty="0"/>
              <a:t>Developer will also work with the City of Fort Worth to make best efforts to </a:t>
            </a:r>
            <a:r>
              <a:rPr lang="en-US" sz="2600" b="1" dirty="0"/>
              <a:t>attract a grocer </a:t>
            </a:r>
            <a:r>
              <a:rPr lang="en-US" sz="2600" dirty="0"/>
              <a:t>to the Development. </a:t>
            </a:r>
          </a:p>
          <a:p>
            <a:pPr lvl="0"/>
            <a:r>
              <a:rPr lang="en-US" sz="2600" dirty="0"/>
              <a:t>The Developer will pursue a waiver of certain permit and impact fees related to the Development through the </a:t>
            </a:r>
            <a:r>
              <a:rPr lang="en-US" sz="2600" b="1" dirty="0"/>
              <a:t>Neighborhood Empowerment Zone </a:t>
            </a:r>
            <a:r>
              <a:rPr lang="en-US" sz="2600" dirty="0"/>
              <a:t>application process.</a:t>
            </a:r>
          </a:p>
          <a:p>
            <a:pPr lvl="0"/>
            <a:r>
              <a:rPr lang="en-US" sz="2600" dirty="0"/>
              <a:t>The Developer will make best efforts to </a:t>
            </a:r>
            <a:r>
              <a:rPr lang="en-US" sz="2600" b="1" dirty="0"/>
              <a:t>acquire the property </a:t>
            </a:r>
            <a:r>
              <a:rPr lang="en-US" sz="2600" dirty="0"/>
              <a:t>located at </a:t>
            </a:r>
            <a:r>
              <a:rPr lang="en-US" sz="2600" b="1" dirty="0"/>
              <a:t>912 Missouri Avenue</a:t>
            </a:r>
            <a:r>
              <a:rPr lang="en-US" sz="2600" dirty="0"/>
              <a:t>, Fort Worth, TX 76104 from the private property owner with a conclusion to such efforts no later than </a:t>
            </a:r>
            <a:r>
              <a:rPr lang="en-US" sz="2600" b="1" dirty="0"/>
              <a:t>December 31, 2021</a:t>
            </a:r>
            <a:r>
              <a:rPr lang="en-US" sz="2600" dirty="0"/>
              <a:t>, provided that if significant progress is being made toward acquisition but acquisition is not yet complete, this deadline may be extended by the City.</a:t>
            </a:r>
          </a:p>
          <a:p>
            <a:endParaRPr lang="en-US" sz="2400" dirty="0">
              <a:latin typeface="Arial" panose="020B0604020202020204" pitchFamily="34" charset="0"/>
              <a:cs typeface="Arial" panose="020B0604020202020204" pitchFamily="34" charset="0"/>
            </a:endParaRPr>
          </a:p>
        </p:txBody>
      </p:sp>
      <p:pic>
        <p:nvPicPr>
          <p:cNvPr id="5" name="Picture 4" descr="C:\Users\HICKSB\Downloads\HistoricSouthsideNeighborhoodMap.jpg">
            <a:extLst>
              <a:ext uri="{FF2B5EF4-FFF2-40B4-BE49-F238E27FC236}">
                <a16:creationId xmlns:a16="http://schemas.microsoft.com/office/drawing/2014/main" id="{FBF067C9-10A3-4954-9764-C23AB20016F2}"/>
              </a:ext>
            </a:extLst>
          </p:cNvPr>
          <p:cNvPicPr/>
          <p:nvPr/>
        </p:nvPicPr>
        <p:blipFill rotWithShape="1">
          <a:blip r:embed="rId4" cstate="print">
            <a:extLst>
              <a:ext uri="{28A0092B-C50C-407E-A947-70E740481C1C}">
                <a14:useLocalDpi xmlns:a14="http://schemas.microsoft.com/office/drawing/2010/main" val="0"/>
              </a:ext>
            </a:extLst>
          </a:blip>
          <a:srcRect l="6615" t="2976" r="6542" b="11619"/>
          <a:stretch/>
        </p:blipFill>
        <p:spPr bwMode="auto">
          <a:xfrm>
            <a:off x="402336" y="1596981"/>
            <a:ext cx="4315968" cy="4649273"/>
          </a:xfrm>
          <a:prstGeom prst="rect">
            <a:avLst/>
          </a:prstGeom>
          <a:noFill/>
          <a:ln>
            <a:noFill/>
          </a:ln>
        </p:spPr>
      </p:pic>
    </p:spTree>
    <p:extLst>
      <p:ext uri="{BB962C8B-B14F-4D97-AF65-F5344CB8AC3E}">
        <p14:creationId xmlns:p14="http://schemas.microsoft.com/office/powerpoint/2010/main" val="219678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402336" y="1495168"/>
            <a:ext cx="4315968" cy="5115697"/>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Proposed City Commitments </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408671"/>
            <a:ext cx="6553778" cy="5202194"/>
          </a:xfrm>
        </p:spPr>
        <p:txBody>
          <a:bodyPr>
            <a:normAutofit/>
          </a:bodyPr>
          <a:lstStyle/>
          <a:p>
            <a:pPr marL="0" lvl="0" indent="0">
              <a:buNone/>
            </a:pPr>
            <a:r>
              <a:rPr lang="en-US" sz="2200" dirty="0"/>
              <a:t>15 year Chapter 380 Economic Development Program Agreement at 80% of Real Property, Business Personal Property, and Sales Tax ad valorem taxes up to an overall incentive cap of $9 million (gross). </a:t>
            </a:r>
          </a:p>
          <a:p>
            <a:pPr lvl="2">
              <a:buFont typeface="Courier New" panose="02070309020205020404" pitchFamily="49" charset="0"/>
              <a:buChar char="o"/>
            </a:pPr>
            <a:r>
              <a:rPr lang="en-US" sz="1800" dirty="0"/>
              <a:t>The Chapter 380 incentive cap shall be $8 million upon completion of the Phase I commitments. </a:t>
            </a:r>
          </a:p>
          <a:p>
            <a:pPr lvl="2">
              <a:buFont typeface="Courier New" panose="02070309020205020404" pitchFamily="49" charset="0"/>
              <a:buChar char="o"/>
            </a:pPr>
            <a:r>
              <a:rPr lang="en-US" sz="1800" dirty="0"/>
              <a:t>If Phase II commitments are achieved, the Chapter 380 incentive cap shall increase to $9 million.</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549F28E-0513-460E-B9D5-4D45284AD4D6}"/>
              </a:ext>
            </a:extLst>
          </p:cNvPr>
          <p:cNvPicPr>
            <a:picLocks noChangeAspect="1"/>
          </p:cNvPicPr>
          <p:nvPr/>
        </p:nvPicPr>
        <p:blipFill>
          <a:blip r:embed="rId4"/>
          <a:stretch>
            <a:fillRect/>
          </a:stretch>
        </p:blipFill>
        <p:spPr>
          <a:xfrm>
            <a:off x="5214550" y="4009768"/>
            <a:ext cx="6977450" cy="2311579"/>
          </a:xfrm>
          <a:prstGeom prst="rect">
            <a:avLst/>
          </a:prstGeom>
        </p:spPr>
      </p:pic>
    </p:spTree>
    <p:extLst>
      <p:ext uri="{BB962C8B-B14F-4D97-AF65-F5344CB8AC3E}">
        <p14:creationId xmlns:p14="http://schemas.microsoft.com/office/powerpoint/2010/main" val="212391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402336" y="1495168"/>
            <a:ext cx="4315968" cy="5115697"/>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Sale of Properties</a:t>
            </a:r>
            <a:br>
              <a:rPr lang="en-US" sz="3600" b="1" dirty="0">
                <a:solidFill>
                  <a:schemeClr val="bg1"/>
                </a:solidFill>
                <a:latin typeface="Arial" panose="020B0604020202020204" pitchFamily="34" charset="0"/>
                <a:cs typeface="Arial" panose="020B0604020202020204" pitchFamily="34" charset="0"/>
              </a:rPr>
            </a:b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408671"/>
            <a:ext cx="6553778" cy="5202194"/>
          </a:xfrm>
        </p:spPr>
        <p:txBody>
          <a:bodyPr>
            <a:normAutofit fontScale="92500" lnSpcReduction="20000"/>
          </a:bodyPr>
          <a:lstStyle/>
          <a:p>
            <a:r>
              <a:rPr lang="en-US" sz="2400" dirty="0">
                <a:latin typeface="Arial" panose="020B0604020202020204" pitchFamily="34" charset="0"/>
                <a:cs typeface="Arial" panose="020B0604020202020204" pitchFamily="34" charset="0"/>
              </a:rPr>
              <a:t>36 lots identified as required for this development</a:t>
            </a:r>
          </a:p>
          <a:p>
            <a:pPr lvl="1"/>
            <a:r>
              <a:rPr lang="en-US" sz="2000" dirty="0">
                <a:latin typeface="Arial" panose="020B0604020202020204" pitchFamily="34" charset="0"/>
                <a:cs typeface="Arial" panose="020B0604020202020204" pitchFamily="34" charset="0"/>
              </a:rPr>
              <a:t>1 owned by City of Fort Worth</a:t>
            </a:r>
          </a:p>
          <a:p>
            <a:pPr lvl="1"/>
            <a:r>
              <a:rPr lang="en-US" sz="2000" dirty="0">
                <a:latin typeface="Arial" panose="020B0604020202020204" pitchFamily="34" charset="0"/>
                <a:cs typeface="Arial" panose="020B0604020202020204" pitchFamily="34" charset="0"/>
              </a:rPr>
              <a:t>5 owned by the Local Development Corporation </a:t>
            </a:r>
          </a:p>
          <a:p>
            <a:pPr lvl="1"/>
            <a:r>
              <a:rPr lang="en-US" sz="2000" dirty="0">
                <a:latin typeface="Arial" panose="020B0604020202020204" pitchFamily="34" charset="0"/>
                <a:cs typeface="Arial" panose="020B0604020202020204" pitchFamily="34" charset="0"/>
              </a:rPr>
              <a:t>30 owned by the Housing Finance Corporation </a:t>
            </a:r>
          </a:p>
          <a:p>
            <a:r>
              <a:rPr lang="en-US" sz="2400" dirty="0">
                <a:latin typeface="Arial" panose="020B0604020202020204" pitchFamily="34" charset="0"/>
                <a:cs typeface="Arial" panose="020B0604020202020204" pitchFamily="34" charset="0"/>
              </a:rPr>
              <a:t>35 Lots will be sold “as is” to City &amp; then to Developer</a:t>
            </a:r>
          </a:p>
          <a:p>
            <a:r>
              <a:rPr lang="en-US" sz="2400" dirty="0">
                <a:latin typeface="Arial" panose="020B0604020202020204" pitchFamily="34" charset="0"/>
                <a:cs typeface="Arial" panose="020B0604020202020204" pitchFamily="34" charset="0"/>
              </a:rPr>
              <a:t>Sale price to developer is $1; </a:t>
            </a:r>
          </a:p>
          <a:p>
            <a:r>
              <a:rPr lang="en-US" sz="2400" dirty="0">
                <a:latin typeface="Arial" panose="020B0604020202020204" pitchFamily="34" charset="0"/>
                <a:cs typeface="Arial" panose="020B0604020202020204" pitchFamily="34" charset="0"/>
              </a:rPr>
              <a:t>City to reimburse HFC, LDC, and itself with ARPA Funds for 36 lots at fair market value; </a:t>
            </a:r>
          </a:p>
          <a:p>
            <a:r>
              <a:rPr lang="en-US" sz="2400" dirty="0">
                <a:latin typeface="Arial" panose="020B0604020202020204" pitchFamily="34" charset="0"/>
                <a:cs typeface="Arial" panose="020B0604020202020204" pitchFamily="34" charset="0"/>
              </a:rPr>
              <a:t>City lien will be placed on properties to assure performance by the developer of the public purpose of development &amp; maintenance of low-to-moderate income housing</a:t>
            </a:r>
          </a:p>
          <a:p>
            <a:r>
              <a:rPr lang="en-US" sz="2400" dirty="0">
                <a:latin typeface="Arial" panose="020B0604020202020204" pitchFamily="34" charset="0"/>
                <a:cs typeface="Arial" panose="020B0604020202020204" pitchFamily="34" charset="0"/>
              </a:rPr>
              <a:t>Developer must maintain ownership of the properties throughout the term of the lien unless the City approves the subsequent purchaser to assume the same </a:t>
            </a:r>
            <a:r>
              <a:rPr lang="en-US" sz="2400" b="1" u="sng" dirty="0">
                <a:latin typeface="Arial" panose="020B0604020202020204" pitchFamily="34" charset="0"/>
                <a:cs typeface="Arial" panose="020B0604020202020204" pitchFamily="34" charset="0"/>
              </a:rPr>
              <a:t>performance requirements</a:t>
            </a:r>
          </a:p>
        </p:txBody>
      </p:sp>
    </p:spTree>
    <p:extLst>
      <p:ext uri="{BB962C8B-B14F-4D97-AF65-F5344CB8AC3E}">
        <p14:creationId xmlns:p14="http://schemas.microsoft.com/office/powerpoint/2010/main" val="668921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402336" y="1495168"/>
            <a:ext cx="4315968" cy="5115697"/>
          </a:xfrm>
        </p:spPr>
        <p:txBody>
          <a:bodyPr>
            <a:normAutofit/>
          </a:bodyPr>
          <a:lstStyle/>
          <a:p>
            <a:pPr algn="ctr"/>
            <a:r>
              <a:rPr lang="en-US" sz="4800" b="1" dirty="0">
                <a:solidFill>
                  <a:schemeClr val="bg1"/>
                </a:solidFill>
                <a:latin typeface="Arial" panose="020B0604020202020204" pitchFamily="34" charset="0"/>
                <a:cs typeface="Arial" panose="020B0604020202020204" pitchFamily="34" charset="0"/>
              </a:rPr>
              <a:t>Performance Requirements</a:t>
            </a:r>
            <a:endParaRPr lang="en-US" sz="3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5214550" y="1056068"/>
            <a:ext cx="6553778" cy="5554797"/>
          </a:xfrm>
        </p:spPr>
        <p:txBody>
          <a:bodyPr>
            <a:normAutofit fontScale="77500" lnSpcReduction="20000"/>
          </a:bodyPr>
          <a:lstStyle/>
          <a:p>
            <a:pPr marL="0" indent="0">
              <a:buNone/>
            </a:pPr>
            <a:r>
              <a:rPr lang="en-US" sz="1800" b="1" dirty="0">
                <a:latin typeface="Arial" panose="020B0604020202020204" pitchFamily="34" charset="0"/>
                <a:cs typeface="Arial" panose="020B0604020202020204" pitchFamily="34" charset="0"/>
              </a:rPr>
              <a:t>Phase I</a:t>
            </a:r>
          </a:p>
          <a:p>
            <a:pPr marL="166688" lvl="1" indent="-166688"/>
            <a:r>
              <a:rPr lang="en-US" sz="1800" dirty="0">
                <a:latin typeface="Arial" panose="020B0604020202020204" pitchFamily="34" charset="0"/>
                <a:cs typeface="Arial" panose="020B0604020202020204" pitchFamily="34" charset="0"/>
              </a:rPr>
              <a:t>320 total housing units: 292 multifamily units and 28 live/work units</a:t>
            </a:r>
          </a:p>
          <a:p>
            <a:pPr marL="166688" lvl="1" indent="-166688"/>
            <a:r>
              <a:rPr lang="en-US" sz="1800" dirty="0">
                <a:latin typeface="Arial" panose="020B0604020202020204" pitchFamily="34" charset="0"/>
                <a:cs typeface="Arial" panose="020B0604020202020204" pitchFamily="34" charset="0"/>
              </a:rPr>
              <a:t>Minimum of 64 apartments (20% of total units) set-aside as affordable pursuant to standard City of Fort Worth economic incentive agreements</a:t>
            </a:r>
          </a:p>
          <a:p>
            <a:pPr marL="166688" lvl="1" indent="-166688"/>
            <a:r>
              <a:rPr lang="en-US" sz="1800" dirty="0">
                <a:latin typeface="Arial" panose="020B0604020202020204" pitchFamily="34" charset="0"/>
                <a:cs typeface="Arial" panose="020B0604020202020204" pitchFamily="34" charset="0"/>
              </a:rPr>
              <a:t>Affordability (80% AMI or less on 10% of units and 60% AMI or less on 10% of units) starts upon certificate of occupancy and is maintained for a minimum of 15 years; </a:t>
            </a:r>
          </a:p>
          <a:p>
            <a:pPr marL="166688" lvl="1" indent="-166688"/>
            <a:r>
              <a:rPr lang="en-US" sz="1800" dirty="0">
                <a:latin typeface="Arial" panose="020B0604020202020204" pitchFamily="34" charset="0"/>
                <a:cs typeface="Arial" panose="020B0604020202020204" pitchFamily="34" charset="0"/>
              </a:rPr>
              <a:t>Payment of fair market value of the properties in the amount of $4,126,861.57(or $21.27/s.f.) will be required in the event that developer fails to meet the performance requirements for the duration of the lien or in the event that developer sells or otherwise no longer retains ownership over all properties, except as allowed by City.</a:t>
            </a:r>
          </a:p>
          <a:p>
            <a:pPr marL="166688" lvl="1" indent="-166688"/>
            <a:r>
              <a:rPr lang="en-US" sz="1800" dirty="0">
                <a:latin typeface="Arial" panose="020B0604020202020204" pitchFamily="34" charset="0"/>
                <a:cs typeface="Arial" panose="020B0604020202020204" pitchFamily="34" charset="0"/>
              </a:rPr>
              <a:t>Construction must start within 18 months of closing and completed within an additional 36 months</a:t>
            </a:r>
          </a:p>
          <a:p>
            <a:pPr marL="0" indent="0">
              <a:buNone/>
            </a:pPr>
            <a:r>
              <a:rPr lang="en-US" sz="1800" b="1" dirty="0">
                <a:latin typeface="Arial" panose="020B0604020202020204" pitchFamily="34" charset="0"/>
                <a:cs typeface="Arial" panose="020B0604020202020204" pitchFamily="34" charset="0"/>
              </a:rPr>
              <a:t>Phase II</a:t>
            </a:r>
          </a:p>
          <a:p>
            <a:pPr lvl="0"/>
            <a:r>
              <a:rPr lang="en-US" sz="1800" dirty="0">
                <a:latin typeface="Arial" panose="020B0604020202020204" pitchFamily="34" charset="0"/>
                <a:cs typeface="Arial" panose="020B0604020202020204" pitchFamily="34" charset="0"/>
              </a:rPr>
              <a:t>20 townhomes</a:t>
            </a:r>
          </a:p>
          <a:p>
            <a:pPr lvl="0"/>
            <a:r>
              <a:rPr lang="en-US" sz="1800" dirty="0">
                <a:latin typeface="Arial" panose="020B0604020202020204" pitchFamily="34" charset="0"/>
                <a:cs typeface="Arial" panose="020B0604020202020204" pitchFamily="34" charset="0"/>
              </a:rPr>
              <a:t>Minimum of 6 townhomes (20% of total units) set-aside as affordable pursuant to standard City of Fort Worth economic incentive agreements</a:t>
            </a:r>
          </a:p>
          <a:p>
            <a:pPr lvl="0"/>
            <a:r>
              <a:rPr lang="en-US" sz="1800" dirty="0">
                <a:latin typeface="Arial" panose="020B0604020202020204" pitchFamily="34" charset="0"/>
                <a:cs typeface="Arial" panose="020B0604020202020204" pitchFamily="34" charset="0"/>
              </a:rPr>
              <a:t>Affordability (80% AMI or less on 10% of units and 60% AMI or less on 10% of units) starts upon certificate of occupancy and is maintained for a minimum of 15 years; </a:t>
            </a:r>
          </a:p>
          <a:p>
            <a:pPr lvl="0"/>
            <a:r>
              <a:rPr lang="en-US" sz="1800" dirty="0">
                <a:latin typeface="Arial" panose="020B0604020202020204" pitchFamily="34" charset="0"/>
                <a:cs typeface="Arial" panose="020B0604020202020204" pitchFamily="34" charset="0"/>
              </a:rPr>
              <a:t>Payment of fair market value of the properties in the amount of $649,575 (or $21.27/s.f.; $112,500 City parcel; $537,075 LDC parcels) will be required in the event that developer fails to meet the performance requirements for the duration of the lien or in the event that developer sells or otherwise no longer retains ownership over all properties, except as allowed by City.  </a:t>
            </a:r>
          </a:p>
          <a:p>
            <a:pPr lvl="0"/>
            <a:r>
              <a:rPr lang="en-US" sz="1800" dirty="0">
                <a:latin typeface="Arial" panose="020B0604020202020204" pitchFamily="34" charset="0"/>
                <a:cs typeface="Arial" panose="020B0604020202020204" pitchFamily="34" charset="0"/>
              </a:rPr>
              <a:t>Construction of the Phase II Housing must start within 60 months of closing and completed within an additional 18 months</a:t>
            </a:r>
          </a:p>
          <a:p>
            <a:pPr lvl="1"/>
            <a:endParaRPr lang="en-US"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490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111715" y="1586609"/>
            <a:ext cx="11237976" cy="1842391"/>
          </a:xfrm>
        </p:spPr>
        <p:txBody>
          <a:bodyPr anchor="t">
            <a:normAutofit/>
          </a:bodyPr>
          <a:lstStyle/>
          <a:p>
            <a:r>
              <a:rPr lang="en-US" sz="3600" b="1" dirty="0">
                <a:solidFill>
                  <a:srgbClr val="0D5B9A"/>
                </a:solidFill>
                <a:latin typeface="Arial" panose="020B0604020202020204" pitchFamily="34" charset="0"/>
                <a:cs typeface="Arial" panose="020B0604020202020204" pitchFamily="34" charset="0"/>
              </a:rPr>
              <a:t>Tax Increment Reinvestment Zone Number Four</a:t>
            </a:r>
          </a:p>
        </p:txBody>
      </p:sp>
      <p:sp>
        <p:nvSpPr>
          <p:cNvPr id="3" name="Content Placeholder 2">
            <a:extLst>
              <a:ext uri="{FF2B5EF4-FFF2-40B4-BE49-F238E27FC236}">
                <a16:creationId xmlns:a16="http://schemas.microsoft.com/office/drawing/2014/main" id="{1D58D829-C7C8-B540-9D2C-8132A440B43A}"/>
              </a:ext>
            </a:extLst>
          </p:cNvPr>
          <p:cNvSpPr>
            <a:spLocks noGrp="1"/>
          </p:cNvSpPr>
          <p:nvPr>
            <p:ph idx="1"/>
          </p:nvPr>
        </p:nvSpPr>
        <p:spPr>
          <a:xfrm>
            <a:off x="477012" y="2654289"/>
            <a:ext cx="11237976" cy="4036286"/>
          </a:xfrm>
        </p:spPr>
        <p:txBody>
          <a:bodyPr>
            <a:normAutofit/>
          </a:bodyPr>
          <a:lstStyle/>
          <a:p>
            <a:pPr marL="0" indent="0">
              <a:buNone/>
            </a:pPr>
            <a:r>
              <a:rPr lang="en-US" sz="2400" dirty="0"/>
              <a:t>Reimburse up to $7 million upon completion of the parking garage and enhancements to the cultural square, linear parks, interactive square, and other public spaces</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66EC7C7-F256-4843-A6DC-1BBFCB0119A0}"/>
              </a:ext>
            </a:extLst>
          </p:cNvPr>
          <p:cNvPicPr>
            <a:picLocks noChangeAspect="1"/>
          </p:cNvPicPr>
          <p:nvPr/>
        </p:nvPicPr>
        <p:blipFill rotWithShape="1">
          <a:blip r:embed="rId4"/>
          <a:srcRect t="3226"/>
          <a:stretch/>
        </p:blipFill>
        <p:spPr>
          <a:xfrm>
            <a:off x="477012" y="3528810"/>
            <a:ext cx="6155676" cy="2993571"/>
          </a:xfrm>
          <a:prstGeom prst="rect">
            <a:avLst/>
          </a:prstGeom>
        </p:spPr>
      </p:pic>
      <p:pic>
        <p:nvPicPr>
          <p:cNvPr id="13" name="Picture 12">
            <a:extLst>
              <a:ext uri="{FF2B5EF4-FFF2-40B4-BE49-F238E27FC236}">
                <a16:creationId xmlns:a16="http://schemas.microsoft.com/office/drawing/2014/main" id="{6D2BB033-270E-4DF2-8BCE-B9144EB6B4F8}"/>
              </a:ext>
            </a:extLst>
          </p:cNvPr>
          <p:cNvPicPr>
            <a:picLocks noChangeAspect="1"/>
          </p:cNvPicPr>
          <p:nvPr/>
        </p:nvPicPr>
        <p:blipFill>
          <a:blip r:embed="rId5"/>
          <a:stretch>
            <a:fillRect/>
          </a:stretch>
        </p:blipFill>
        <p:spPr>
          <a:xfrm>
            <a:off x="7592118" y="3610529"/>
            <a:ext cx="3757573" cy="2830132"/>
          </a:xfrm>
          <a:prstGeom prst="rect">
            <a:avLst/>
          </a:prstGeom>
        </p:spPr>
      </p:pic>
    </p:spTree>
    <p:extLst>
      <p:ext uri="{BB962C8B-B14F-4D97-AF65-F5344CB8AC3E}">
        <p14:creationId xmlns:p14="http://schemas.microsoft.com/office/powerpoint/2010/main" val="2170635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09CF-DB35-614B-A8E0-61190E08EF59}"/>
              </a:ext>
            </a:extLst>
          </p:cNvPr>
          <p:cNvSpPr>
            <a:spLocks noGrp="1"/>
          </p:cNvSpPr>
          <p:nvPr>
            <p:ph type="title"/>
          </p:nvPr>
        </p:nvSpPr>
        <p:spPr>
          <a:xfrm>
            <a:off x="3331433" y="1222826"/>
            <a:ext cx="11237976" cy="602799"/>
          </a:xfrm>
        </p:spPr>
        <p:txBody>
          <a:bodyPr anchor="t">
            <a:normAutofit/>
          </a:bodyPr>
          <a:lstStyle/>
          <a:p>
            <a:r>
              <a:rPr lang="en-US" sz="3600" b="1" dirty="0">
                <a:solidFill>
                  <a:srgbClr val="0D5B9A"/>
                </a:solidFill>
                <a:latin typeface="Arial" panose="020B0604020202020204" pitchFamily="34" charset="0"/>
                <a:cs typeface="Arial" panose="020B0604020202020204" pitchFamily="34" charset="0"/>
              </a:rPr>
              <a:t>Development Summary </a:t>
            </a:r>
          </a:p>
        </p:txBody>
      </p:sp>
      <p:sp>
        <p:nvSpPr>
          <p:cNvPr id="8" name="Content Placeholder 2">
            <a:extLst>
              <a:ext uri="{FF2B5EF4-FFF2-40B4-BE49-F238E27FC236}">
                <a16:creationId xmlns:a16="http://schemas.microsoft.com/office/drawing/2014/main" id="{43C7B521-FA98-4FC9-848C-B72D8CCB314E}"/>
              </a:ext>
            </a:extLst>
          </p:cNvPr>
          <p:cNvSpPr txBox="1">
            <a:spLocks/>
          </p:cNvSpPr>
          <p:nvPr/>
        </p:nvSpPr>
        <p:spPr>
          <a:xfrm>
            <a:off x="285749" y="1825625"/>
            <a:ext cx="4943074" cy="503237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US" sz="1900" u="sng" dirty="0">
                <a:cs typeface="Arial" panose="020B0604020202020204" pitchFamily="34" charset="0"/>
              </a:rPr>
              <a:t>Private Investment</a:t>
            </a:r>
          </a:p>
          <a:p>
            <a:pPr lvl="1">
              <a:lnSpc>
                <a:spcPct val="80000"/>
              </a:lnSpc>
            </a:pPr>
            <a:r>
              <a:rPr lang="en-US" altLang="en-US" sz="1900" dirty="0">
                <a:cs typeface="Arial" panose="020B0604020202020204" pitchFamily="34" charset="0"/>
              </a:rPr>
              <a:t>Minimum $70 Million in Real property</a:t>
            </a:r>
          </a:p>
          <a:p>
            <a:pPr lvl="1">
              <a:lnSpc>
                <a:spcPct val="80000"/>
              </a:lnSpc>
            </a:pPr>
            <a:r>
              <a:rPr lang="en-US" altLang="en-US" sz="1900" dirty="0">
                <a:cs typeface="Arial" panose="020B0604020202020204" pitchFamily="34" charset="0"/>
              </a:rPr>
              <a:t>Minimum $56 Million in Hard Costs</a:t>
            </a:r>
          </a:p>
          <a:p>
            <a:pPr lvl="1">
              <a:lnSpc>
                <a:spcPct val="80000"/>
              </a:lnSpc>
            </a:pPr>
            <a:endParaRPr lang="en-US" sz="1900" dirty="0"/>
          </a:p>
          <a:p>
            <a:pPr>
              <a:lnSpc>
                <a:spcPct val="80000"/>
              </a:lnSpc>
            </a:pPr>
            <a:r>
              <a:rPr lang="en-US" sz="1900" u="sng" dirty="0">
                <a:cs typeface="Arial" panose="020B0604020202020204" pitchFamily="34" charset="0"/>
              </a:rPr>
              <a:t>Other Commitments</a:t>
            </a:r>
          </a:p>
          <a:p>
            <a:pPr lvl="1">
              <a:lnSpc>
                <a:spcPct val="80000"/>
              </a:lnSpc>
            </a:pPr>
            <a:r>
              <a:rPr lang="en-US" sz="1900" dirty="0"/>
              <a:t>20% of Units Affordable</a:t>
            </a:r>
          </a:p>
          <a:p>
            <a:pPr lvl="1">
              <a:lnSpc>
                <a:spcPct val="80000"/>
              </a:lnSpc>
            </a:pPr>
            <a:r>
              <a:rPr lang="en-US" sz="1900" dirty="0"/>
              <a:t>30 Full-Time Employees, best efforts to hire from neighborhood</a:t>
            </a:r>
          </a:p>
          <a:p>
            <a:pPr lvl="1">
              <a:lnSpc>
                <a:spcPct val="80000"/>
              </a:lnSpc>
            </a:pPr>
            <a:r>
              <a:rPr lang="en-US" sz="1900" dirty="0"/>
              <a:t>Community Engagement</a:t>
            </a:r>
          </a:p>
          <a:p>
            <a:pPr lvl="1">
              <a:lnSpc>
                <a:spcPct val="80000"/>
              </a:lnSpc>
            </a:pPr>
            <a:r>
              <a:rPr lang="en-US" sz="1900" dirty="0"/>
              <a:t>Cultural and Heritage considered throughout Development</a:t>
            </a:r>
          </a:p>
          <a:p>
            <a:pPr lvl="1">
              <a:lnSpc>
                <a:spcPct val="80000"/>
              </a:lnSpc>
            </a:pPr>
            <a:r>
              <a:rPr lang="en-US" sz="1900" dirty="0"/>
              <a:t>Efforts to Attract a Grocer</a:t>
            </a:r>
          </a:p>
          <a:p>
            <a:pPr marL="457200" lvl="1" indent="0">
              <a:lnSpc>
                <a:spcPct val="80000"/>
              </a:lnSpc>
              <a:buFont typeface="Arial" panose="020B0604020202020204" pitchFamily="34" charset="0"/>
              <a:buNone/>
            </a:pPr>
            <a:endParaRPr lang="en-US" sz="1900" dirty="0"/>
          </a:p>
          <a:p>
            <a:pPr>
              <a:lnSpc>
                <a:spcPct val="80000"/>
              </a:lnSpc>
            </a:pPr>
            <a:r>
              <a:rPr lang="en-US" altLang="en-US" sz="1900" u="sng" dirty="0">
                <a:cs typeface="Arial" panose="020B0604020202020204" pitchFamily="34" charset="0"/>
              </a:rPr>
              <a:t>Incentive Summary</a:t>
            </a:r>
          </a:p>
          <a:p>
            <a:pPr lvl="1">
              <a:lnSpc>
                <a:spcPct val="80000"/>
              </a:lnSpc>
            </a:pPr>
            <a:r>
              <a:rPr lang="en-US" altLang="en-US" sz="1900" dirty="0">
                <a:cs typeface="Arial" panose="020B0604020202020204" pitchFamily="34" charset="0"/>
              </a:rPr>
              <a:t>$9 Million Chapter 380 EDPA </a:t>
            </a:r>
          </a:p>
          <a:p>
            <a:pPr lvl="1">
              <a:lnSpc>
                <a:spcPct val="80000"/>
              </a:lnSpc>
            </a:pPr>
            <a:r>
              <a:rPr lang="en-US" altLang="en-US" sz="1900" dirty="0">
                <a:cs typeface="Arial" panose="020B0604020202020204" pitchFamily="34" charset="0"/>
              </a:rPr>
              <a:t>$7 Million in TIF 4 Funds</a:t>
            </a:r>
          </a:p>
          <a:p>
            <a:pPr lvl="1">
              <a:lnSpc>
                <a:spcPct val="80000"/>
              </a:lnSpc>
            </a:pPr>
            <a:r>
              <a:rPr lang="en-US" altLang="en-US" sz="1900" dirty="0">
                <a:cs typeface="Arial" panose="020B0604020202020204" pitchFamily="34" charset="0"/>
              </a:rPr>
              <a:t>$4,126,862 in FWHFC Property</a:t>
            </a:r>
          </a:p>
          <a:p>
            <a:pPr lvl="1">
              <a:lnSpc>
                <a:spcPct val="80000"/>
              </a:lnSpc>
            </a:pPr>
            <a:r>
              <a:rPr lang="en-US" altLang="en-US" sz="1900" dirty="0">
                <a:cs typeface="Arial" panose="020B0604020202020204" pitchFamily="34" charset="0"/>
              </a:rPr>
              <a:t>$537,076 in LDC Property</a:t>
            </a:r>
          </a:p>
          <a:p>
            <a:pPr lvl="1">
              <a:lnSpc>
                <a:spcPct val="80000"/>
              </a:lnSpc>
            </a:pPr>
            <a:r>
              <a:rPr lang="en-US" altLang="en-US" sz="1900" dirty="0">
                <a:cs typeface="Arial" panose="020B0604020202020204" pitchFamily="34" charset="0"/>
              </a:rPr>
              <a:t>$112,500 in City Property</a:t>
            </a:r>
          </a:p>
          <a:p>
            <a:pPr marL="457200" lvl="1" indent="0">
              <a:lnSpc>
                <a:spcPct val="80000"/>
              </a:lnSpc>
              <a:buNone/>
            </a:pPr>
            <a:endParaRPr lang="en-US" altLang="en-US" sz="1900" dirty="0">
              <a:cs typeface="Arial" panose="020B0604020202020204" pitchFamily="34" charset="0"/>
            </a:endParaRPr>
          </a:p>
          <a:p>
            <a:pPr marL="342900" lvl="1" indent="0">
              <a:lnSpc>
                <a:spcPct val="80000"/>
              </a:lnSpc>
              <a:buFont typeface="Arial" panose="020B0604020202020204" pitchFamily="34" charset="0"/>
              <a:buNone/>
            </a:pPr>
            <a:r>
              <a:rPr lang="en-US" altLang="en-US" sz="1900" dirty="0">
                <a:cs typeface="Arial" panose="020B0604020202020204" pitchFamily="34" charset="0"/>
              </a:rPr>
              <a:t>Total Incentive Proposed = $20,776,438</a:t>
            </a:r>
            <a:endParaRPr lang="en-US" dirty="0"/>
          </a:p>
        </p:txBody>
      </p:sp>
      <p:sp>
        <p:nvSpPr>
          <p:cNvPr id="9" name="Rectangle 8">
            <a:extLst>
              <a:ext uri="{FF2B5EF4-FFF2-40B4-BE49-F238E27FC236}">
                <a16:creationId xmlns:a16="http://schemas.microsoft.com/office/drawing/2014/main" id="{4320A418-96D9-4312-BF18-32CA9E4AAF34}"/>
              </a:ext>
            </a:extLst>
          </p:cNvPr>
          <p:cNvSpPr/>
          <p:nvPr/>
        </p:nvSpPr>
        <p:spPr>
          <a:xfrm>
            <a:off x="5975797" y="1825625"/>
            <a:ext cx="5478887" cy="5029069"/>
          </a:xfrm>
          <a:prstGeom prst="rect">
            <a:avLst/>
          </a:prstGeom>
        </p:spPr>
        <p:txBody>
          <a:bodyPr wrap="square">
            <a:spAutoFit/>
          </a:bodyPr>
          <a:lstStyle/>
          <a:p>
            <a:pPr>
              <a:lnSpc>
                <a:spcPct val="100000"/>
              </a:lnSpc>
            </a:pPr>
            <a:r>
              <a:rPr lang="en-US" altLang="en-US" u="sng" dirty="0">
                <a:cs typeface="Arial" panose="020B0604020202020204" pitchFamily="34" charset="0"/>
              </a:rPr>
              <a:t>Private/Public Ratio – Chapter 380</a:t>
            </a:r>
            <a:endParaRPr lang="en-US" altLang="en-US" dirty="0">
              <a:cs typeface="Arial" panose="020B0604020202020204" pitchFamily="34" charset="0"/>
            </a:endParaRPr>
          </a:p>
          <a:p>
            <a:pPr>
              <a:lnSpc>
                <a:spcPct val="100000"/>
              </a:lnSpc>
            </a:pPr>
            <a:r>
              <a:rPr lang="en-US" altLang="en-US" i="1" dirty="0">
                <a:cs typeface="Arial" panose="020B0604020202020204" pitchFamily="34" charset="0"/>
              </a:rPr>
              <a:t>(based on max. estimate / cap)</a:t>
            </a:r>
            <a:endParaRPr lang="en-US" altLang="en-US" i="1" u="sng" dirty="0">
              <a:cs typeface="Arial" panose="020B0604020202020204" pitchFamily="34" charset="0"/>
            </a:endParaRPr>
          </a:p>
          <a:p>
            <a:pPr lvl="1">
              <a:lnSpc>
                <a:spcPct val="80000"/>
              </a:lnSpc>
            </a:pPr>
            <a:endParaRPr lang="en-US" altLang="en-US" dirty="0">
              <a:cs typeface="Arial" panose="020B0604020202020204" pitchFamily="34" charset="0"/>
            </a:endParaRPr>
          </a:p>
          <a:p>
            <a:pPr lvl="1">
              <a:lnSpc>
                <a:spcPct val="80000"/>
              </a:lnSpc>
            </a:pPr>
            <a:r>
              <a:rPr lang="en-US" altLang="en-US" dirty="0">
                <a:cs typeface="Arial" panose="020B0604020202020204" pitchFamily="34" charset="0"/>
              </a:rPr>
              <a:t>NPV Benefit		      $4,557,859</a:t>
            </a:r>
          </a:p>
          <a:p>
            <a:pPr lvl="1">
              <a:lnSpc>
                <a:spcPct val="80000"/>
              </a:lnSpc>
            </a:pPr>
            <a:r>
              <a:rPr lang="en-US" altLang="en-US" dirty="0">
                <a:cs typeface="Arial" panose="020B0604020202020204" pitchFamily="34" charset="0"/>
              </a:rPr>
              <a:t>City Participation (NPV)	                 6.0%             </a:t>
            </a:r>
          </a:p>
          <a:p>
            <a:pPr lvl="1">
              <a:lnSpc>
                <a:spcPct val="80000"/>
              </a:lnSpc>
            </a:pPr>
            <a:r>
              <a:rPr lang="en-US" altLang="en-US" dirty="0">
                <a:cs typeface="Arial" panose="020B0604020202020204" pitchFamily="34" charset="0"/>
              </a:rPr>
              <a:t>Est. Ratio (Gross)	                 8.4:1               </a:t>
            </a:r>
          </a:p>
          <a:p>
            <a:pPr lvl="1">
              <a:lnSpc>
                <a:spcPct val="80000"/>
              </a:lnSpc>
            </a:pPr>
            <a:r>
              <a:rPr lang="en-US" altLang="en-US" dirty="0">
                <a:cs typeface="Arial" panose="020B0604020202020204" pitchFamily="34" charset="0"/>
              </a:rPr>
              <a:t>Est. Ratio (NPV)	               16.6:1               </a:t>
            </a:r>
          </a:p>
          <a:p>
            <a:pPr>
              <a:lnSpc>
                <a:spcPct val="100000"/>
              </a:lnSpc>
            </a:pPr>
            <a:r>
              <a:rPr lang="en-US" altLang="en-US" dirty="0">
                <a:cs typeface="Arial" panose="020B0604020202020204" pitchFamily="34" charset="0"/>
              </a:rPr>
              <a:t>         Payback		        3.85 years</a:t>
            </a:r>
          </a:p>
          <a:p>
            <a:pPr>
              <a:lnSpc>
                <a:spcPct val="80000"/>
              </a:lnSpc>
              <a:buFontTx/>
              <a:buNone/>
            </a:pPr>
            <a:endParaRPr lang="en-US" altLang="en-US" dirty="0">
              <a:cs typeface="Arial" panose="020B0604020202020204" pitchFamily="34" charset="0"/>
            </a:endParaRPr>
          </a:p>
          <a:p>
            <a:pPr>
              <a:lnSpc>
                <a:spcPct val="80000"/>
              </a:lnSpc>
            </a:pPr>
            <a:r>
              <a:rPr lang="en-US" altLang="en-US" u="sng" dirty="0">
                <a:cs typeface="Arial" panose="020B0604020202020204" pitchFamily="34" charset="0"/>
              </a:rPr>
              <a:t>CFW Tax Revenue (15 yr. projection)</a:t>
            </a:r>
          </a:p>
          <a:p>
            <a:pPr lvl="1">
              <a:lnSpc>
                <a:spcPct val="80000"/>
              </a:lnSpc>
              <a:tabLst>
                <a:tab pos="3543300" algn="l"/>
              </a:tabLst>
            </a:pPr>
            <a:endParaRPr lang="en-US" altLang="en-US" dirty="0">
              <a:cs typeface="Arial" panose="020B0604020202020204" pitchFamily="34" charset="0"/>
            </a:endParaRPr>
          </a:p>
          <a:p>
            <a:pPr lvl="1">
              <a:lnSpc>
                <a:spcPct val="80000"/>
              </a:lnSpc>
              <a:tabLst>
                <a:tab pos="3543300" algn="l"/>
              </a:tabLst>
            </a:pPr>
            <a:r>
              <a:rPr lang="en-US" altLang="en-US" dirty="0">
                <a:cs typeface="Arial" panose="020B0604020202020204" pitchFamily="34" charset="0"/>
              </a:rPr>
              <a:t>Net NPV New Tax Generated</a:t>
            </a:r>
            <a:r>
              <a:rPr lang="en-US" dirty="0"/>
              <a:t>  $   6,648,619 </a:t>
            </a:r>
            <a:endParaRPr lang="en-US" altLang="en-US" dirty="0">
              <a:cs typeface="Arial" panose="020B0604020202020204" pitchFamily="34" charset="0"/>
            </a:endParaRPr>
          </a:p>
          <a:p>
            <a:pPr>
              <a:lnSpc>
                <a:spcPct val="100000"/>
              </a:lnSpc>
            </a:pPr>
            <a:endParaRPr lang="en-US" altLang="en-US" u="sng" dirty="0">
              <a:solidFill>
                <a:srgbClr val="FF0000"/>
              </a:solidFill>
              <a:cs typeface="Arial" panose="020B0604020202020204" pitchFamily="34" charset="0"/>
            </a:endParaRPr>
          </a:p>
          <a:p>
            <a:pPr>
              <a:lnSpc>
                <a:spcPct val="100000"/>
              </a:lnSpc>
            </a:pPr>
            <a:r>
              <a:rPr lang="en-US" altLang="en-US" u="sng" dirty="0">
                <a:cs typeface="Arial" panose="020B0604020202020204" pitchFamily="34" charset="0"/>
              </a:rPr>
              <a:t>Private/Public Ratio – “All In”</a:t>
            </a:r>
            <a:endParaRPr lang="en-US" altLang="en-US" dirty="0">
              <a:cs typeface="Arial" panose="020B0604020202020204" pitchFamily="34" charset="0"/>
            </a:endParaRPr>
          </a:p>
          <a:p>
            <a:pPr>
              <a:lnSpc>
                <a:spcPct val="100000"/>
              </a:lnSpc>
            </a:pPr>
            <a:r>
              <a:rPr lang="en-US" altLang="en-US" i="1" dirty="0">
                <a:cs typeface="Arial" panose="020B0604020202020204" pitchFamily="34" charset="0"/>
              </a:rPr>
              <a:t>(Includes use of ARPA funds)</a:t>
            </a:r>
            <a:endParaRPr lang="en-US" altLang="en-US" sz="1200" i="1" u="sng" dirty="0">
              <a:cs typeface="Arial" panose="020B0604020202020204" pitchFamily="34" charset="0"/>
            </a:endParaRPr>
          </a:p>
          <a:p>
            <a:pPr lvl="1">
              <a:lnSpc>
                <a:spcPct val="80000"/>
              </a:lnSpc>
            </a:pPr>
            <a:endParaRPr lang="en-US" altLang="en-US" sz="1200" dirty="0">
              <a:cs typeface="Arial" panose="020B0604020202020204" pitchFamily="34" charset="0"/>
            </a:endParaRPr>
          </a:p>
          <a:p>
            <a:pPr lvl="1">
              <a:lnSpc>
                <a:spcPct val="80000"/>
              </a:lnSpc>
            </a:pPr>
            <a:r>
              <a:rPr lang="en-US" altLang="en-US" dirty="0">
                <a:cs typeface="Arial" panose="020B0604020202020204" pitchFamily="34" charset="0"/>
              </a:rPr>
              <a:t>City Participation (NPV)	                      21.7%             </a:t>
            </a:r>
          </a:p>
          <a:p>
            <a:pPr lvl="1">
              <a:lnSpc>
                <a:spcPct val="80000"/>
              </a:lnSpc>
            </a:pPr>
            <a:r>
              <a:rPr lang="en-US" altLang="en-US" dirty="0">
                <a:cs typeface="Arial" panose="020B0604020202020204" pitchFamily="34" charset="0"/>
              </a:rPr>
              <a:t>Est. Ratio (Gross)	              	      3.6:1               </a:t>
            </a:r>
          </a:p>
          <a:p>
            <a:pPr lvl="1">
              <a:lnSpc>
                <a:spcPct val="80000"/>
              </a:lnSpc>
            </a:pPr>
            <a:r>
              <a:rPr lang="en-US" altLang="en-US" dirty="0">
                <a:cs typeface="Arial" panose="020B0604020202020204" pitchFamily="34" charset="0"/>
              </a:rPr>
              <a:t>Est. Ratio (NPV)	                 	      4.6:1  </a:t>
            </a:r>
          </a:p>
          <a:p>
            <a:pPr lvl="1">
              <a:lnSpc>
                <a:spcPct val="80000"/>
              </a:lnSpc>
              <a:spcAft>
                <a:spcPts val="600"/>
              </a:spcAft>
            </a:pPr>
            <a:r>
              <a:rPr lang="en-US" altLang="en-US" dirty="0">
                <a:cs typeface="Arial" panose="020B0604020202020204" pitchFamily="34" charset="0"/>
              </a:rPr>
              <a:t>Payback		             10.45 years</a:t>
            </a:r>
          </a:p>
          <a:p>
            <a:pPr lvl="1">
              <a:lnSpc>
                <a:spcPct val="80000"/>
              </a:lnSpc>
              <a:tabLst>
                <a:tab pos="3543300" algn="l"/>
              </a:tabLst>
            </a:pPr>
            <a:endParaRPr lang="en-US" altLang="en-US"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64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E5061A-9876-4687-8A56-E5418F561BC3}"/>
              </a:ext>
            </a:extLst>
          </p:cNvPr>
          <p:cNvPicPr>
            <a:picLocks noChangeAspect="1"/>
          </p:cNvPicPr>
          <p:nvPr/>
        </p:nvPicPr>
        <p:blipFill>
          <a:blip r:embed="rId3"/>
          <a:stretch>
            <a:fillRect/>
          </a:stretch>
        </p:blipFill>
        <p:spPr>
          <a:xfrm>
            <a:off x="0" y="0"/>
            <a:ext cx="6893534" cy="6858000"/>
          </a:xfrm>
          <a:prstGeom prst="rect">
            <a:avLst/>
          </a:prstGeom>
        </p:spPr>
      </p:pic>
      <p:pic>
        <p:nvPicPr>
          <p:cNvPr id="6" name="Picture 5">
            <a:extLst>
              <a:ext uri="{FF2B5EF4-FFF2-40B4-BE49-F238E27FC236}">
                <a16:creationId xmlns:a16="http://schemas.microsoft.com/office/drawing/2014/main" id="{53D2E62E-0F70-4B5C-B3B3-33B1602FC3EE}"/>
              </a:ext>
            </a:extLst>
          </p:cNvPr>
          <p:cNvPicPr>
            <a:picLocks noChangeAspect="1"/>
          </p:cNvPicPr>
          <p:nvPr/>
        </p:nvPicPr>
        <p:blipFill>
          <a:blip r:embed="rId4"/>
          <a:stretch>
            <a:fillRect/>
          </a:stretch>
        </p:blipFill>
        <p:spPr>
          <a:xfrm>
            <a:off x="7006754" y="0"/>
            <a:ext cx="4799841" cy="6858000"/>
          </a:xfrm>
          <a:prstGeom prst="rect">
            <a:avLst/>
          </a:prstGeom>
        </p:spPr>
      </p:pic>
    </p:spTree>
    <p:extLst>
      <p:ext uri="{BB962C8B-B14F-4D97-AF65-F5344CB8AC3E}">
        <p14:creationId xmlns:p14="http://schemas.microsoft.com/office/powerpoint/2010/main" val="290781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D1E83-EF3A-4FC0-8475-8D02C28D0C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79E745-BA12-4246-9E9E-18557F6D2BF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1ABB34-4A01-447D-8C57-EE5CDAB92C3C}"/>
              </a:ext>
            </a:extLst>
          </p:cNvPr>
          <p:cNvPicPr>
            <a:picLocks noChangeAspect="1"/>
          </p:cNvPicPr>
          <p:nvPr/>
        </p:nvPicPr>
        <p:blipFill>
          <a:blip r:embed="rId3"/>
          <a:stretch>
            <a:fillRect/>
          </a:stretch>
        </p:blipFill>
        <p:spPr>
          <a:xfrm>
            <a:off x="0" y="0"/>
            <a:ext cx="12718473" cy="6858000"/>
          </a:xfrm>
          <a:prstGeom prst="rect">
            <a:avLst/>
          </a:prstGeom>
        </p:spPr>
      </p:pic>
    </p:spTree>
    <p:extLst>
      <p:ext uri="{BB962C8B-B14F-4D97-AF65-F5344CB8AC3E}">
        <p14:creationId xmlns:p14="http://schemas.microsoft.com/office/powerpoint/2010/main" val="1398352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7395C8-08D4-214D-8892-6E6C86B87A43}"/>
              </a:ext>
            </a:extLst>
          </p:cNvPr>
          <p:cNvSpPr>
            <a:spLocks noGrp="1"/>
          </p:cNvSpPr>
          <p:nvPr>
            <p:ph type="ctrTitle"/>
          </p:nvPr>
        </p:nvSpPr>
        <p:spPr/>
        <p:txBody>
          <a:bodyPr/>
          <a:lstStyle/>
          <a:p>
            <a:r>
              <a:rPr lang="en-US" b="1" dirty="0">
                <a:latin typeface="Arial" panose="020B0604020202020204" pitchFamily="34" charset="0"/>
                <a:cs typeface="Arial" panose="020B0604020202020204" pitchFamily="34" charset="0"/>
              </a:rPr>
              <a:t>Thank you</a:t>
            </a:r>
          </a:p>
        </p:txBody>
      </p:sp>
      <p:sp>
        <p:nvSpPr>
          <p:cNvPr id="6" name="Subtitle 5">
            <a:extLst>
              <a:ext uri="{FF2B5EF4-FFF2-40B4-BE49-F238E27FC236}">
                <a16:creationId xmlns:a16="http://schemas.microsoft.com/office/drawing/2014/main" id="{BF156096-FD2F-6646-8E32-365E943743D4}"/>
              </a:ext>
            </a:extLst>
          </p:cNvPr>
          <p:cNvSpPr>
            <a:spLocks noGrp="1"/>
          </p:cNvSpPr>
          <p:nvPr>
            <p:ph type="subTitle" idx="1"/>
          </p:nvPr>
        </p:nvSpPr>
        <p:spPr>
          <a:xfrm>
            <a:off x="-154546" y="3766548"/>
            <a:ext cx="12192000" cy="1668161"/>
          </a:xfrm>
        </p:spPr>
        <p:txBody>
          <a:bodyPr>
            <a:normAutofit fontScale="92500" lnSpcReduction="20000"/>
          </a:bodyPr>
          <a:lstStyle/>
          <a:p>
            <a:r>
              <a:rPr lang="en-US" b="1" dirty="0">
                <a:solidFill>
                  <a:srgbClr val="003363"/>
                </a:solidFill>
                <a:latin typeface="Arial" panose="020B0604020202020204" pitchFamily="34" charset="0"/>
                <a:cs typeface="Arial" panose="020B0604020202020204" pitchFamily="34" charset="0"/>
              </a:rPr>
              <a:t>Amy Connolly</a:t>
            </a:r>
          </a:p>
          <a:p>
            <a:r>
              <a:rPr lang="en-US" b="1" dirty="0">
                <a:solidFill>
                  <a:srgbClr val="003363"/>
                </a:solidFill>
                <a:latin typeface="Arial" panose="020B0604020202020204" pitchFamily="34" charset="0"/>
                <a:cs typeface="Arial" panose="020B0604020202020204" pitchFamily="34" charset="0"/>
              </a:rPr>
              <a:t> Assistant Neighborhood Services Director</a:t>
            </a:r>
          </a:p>
          <a:p>
            <a:r>
              <a:rPr lang="en-US" i="1" dirty="0">
                <a:solidFill>
                  <a:srgbClr val="003363"/>
                </a:solidFill>
                <a:latin typeface="Arial" panose="020B0604020202020204" pitchFamily="34" charset="0"/>
                <a:cs typeface="Arial" panose="020B0604020202020204" pitchFamily="34" charset="0"/>
              </a:rPr>
              <a:t>Amy.Connolly@fortworthtexas.gov</a:t>
            </a:r>
            <a:br>
              <a:rPr lang="en-US" i="1" dirty="0">
                <a:solidFill>
                  <a:srgbClr val="003363"/>
                </a:solidFill>
                <a:latin typeface="Arial" panose="020B0604020202020204" pitchFamily="34" charset="0"/>
                <a:cs typeface="Arial" panose="020B0604020202020204" pitchFamily="34" charset="0"/>
              </a:rPr>
            </a:br>
            <a:endParaRPr lang="en-US" i="1" dirty="0">
              <a:solidFill>
                <a:srgbClr val="003363"/>
              </a:solidFill>
              <a:latin typeface="Arial" panose="020B0604020202020204" pitchFamily="34" charset="0"/>
              <a:cs typeface="Arial" panose="020B0604020202020204" pitchFamily="34" charset="0"/>
            </a:endParaRPr>
          </a:p>
          <a:p>
            <a:r>
              <a:rPr lang="en-US" i="1" dirty="0">
                <a:solidFill>
                  <a:srgbClr val="003363"/>
                </a:solidFill>
                <a:latin typeface="Arial" panose="020B0604020202020204" pitchFamily="34" charset="0"/>
                <a:cs typeface="Arial" panose="020B0604020202020204" pitchFamily="34" charset="0"/>
              </a:rPr>
              <a:t>fortworthtexas.gov</a:t>
            </a:r>
          </a:p>
        </p:txBody>
      </p:sp>
    </p:spTree>
    <p:extLst>
      <p:ext uri="{BB962C8B-B14F-4D97-AF65-F5344CB8AC3E}">
        <p14:creationId xmlns:p14="http://schemas.microsoft.com/office/powerpoint/2010/main" val="219766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47E5BD-6B78-441C-9236-EB11073E34C7}"/>
              </a:ext>
            </a:extLst>
          </p:cNvPr>
          <p:cNvPicPr>
            <a:picLocks noChangeAspect="1"/>
          </p:cNvPicPr>
          <p:nvPr/>
        </p:nvPicPr>
        <p:blipFill>
          <a:blip r:embed="rId3"/>
          <a:stretch>
            <a:fillRect/>
          </a:stretch>
        </p:blipFill>
        <p:spPr>
          <a:xfrm>
            <a:off x="5998697" y="77528"/>
            <a:ext cx="6020640" cy="5725324"/>
          </a:xfrm>
          <a:prstGeom prst="rect">
            <a:avLst/>
          </a:prstGeom>
        </p:spPr>
      </p:pic>
      <p:sp>
        <p:nvSpPr>
          <p:cNvPr id="2" name="Title 1">
            <a:extLst>
              <a:ext uri="{FF2B5EF4-FFF2-40B4-BE49-F238E27FC236}">
                <a16:creationId xmlns:a16="http://schemas.microsoft.com/office/drawing/2014/main" id="{3069531A-FF63-4550-9D04-2BE4A7B04AD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4989F83-9ED4-40B5-AEBB-6D3CFD62C60E}"/>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E6399DF-F02E-475A-A630-628BF2AA61B4}"/>
              </a:ext>
            </a:extLst>
          </p:cNvPr>
          <p:cNvPicPr>
            <a:picLocks noChangeAspect="1"/>
          </p:cNvPicPr>
          <p:nvPr/>
        </p:nvPicPr>
        <p:blipFill>
          <a:blip r:embed="rId4"/>
          <a:stretch>
            <a:fillRect/>
          </a:stretch>
        </p:blipFill>
        <p:spPr>
          <a:xfrm>
            <a:off x="56307" y="29912"/>
            <a:ext cx="6039693" cy="3591426"/>
          </a:xfrm>
          <a:prstGeom prst="rect">
            <a:avLst/>
          </a:prstGeom>
        </p:spPr>
      </p:pic>
      <p:pic>
        <p:nvPicPr>
          <p:cNvPr id="6" name="Picture 5">
            <a:extLst>
              <a:ext uri="{FF2B5EF4-FFF2-40B4-BE49-F238E27FC236}">
                <a16:creationId xmlns:a16="http://schemas.microsoft.com/office/drawing/2014/main" id="{CD2CB43D-D32A-4345-9F8A-A915A0D0DBE7}"/>
              </a:ext>
            </a:extLst>
          </p:cNvPr>
          <p:cNvPicPr>
            <a:picLocks noChangeAspect="1"/>
          </p:cNvPicPr>
          <p:nvPr/>
        </p:nvPicPr>
        <p:blipFill>
          <a:blip r:embed="rId5"/>
          <a:stretch>
            <a:fillRect/>
          </a:stretch>
        </p:blipFill>
        <p:spPr>
          <a:xfrm>
            <a:off x="120228" y="3737195"/>
            <a:ext cx="11973849" cy="3043277"/>
          </a:xfrm>
          <a:prstGeom prst="rect">
            <a:avLst/>
          </a:prstGeom>
        </p:spPr>
      </p:pic>
    </p:spTree>
    <p:extLst>
      <p:ext uri="{BB962C8B-B14F-4D97-AF65-F5344CB8AC3E}">
        <p14:creationId xmlns:p14="http://schemas.microsoft.com/office/powerpoint/2010/main" val="226138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7EB1B-690D-48D7-BADB-806AB284DF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2133966-7136-4F1B-82F7-46A2A644613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6738463-3292-44BC-AF81-CC7ABEE16BF3}"/>
              </a:ext>
            </a:extLst>
          </p:cNvPr>
          <p:cNvPicPr>
            <a:picLocks noChangeAspect="1"/>
          </p:cNvPicPr>
          <p:nvPr/>
        </p:nvPicPr>
        <p:blipFill>
          <a:blip r:embed="rId2"/>
          <a:stretch>
            <a:fillRect/>
          </a:stretch>
        </p:blipFill>
        <p:spPr>
          <a:xfrm>
            <a:off x="0" y="23438"/>
            <a:ext cx="12192000" cy="6811124"/>
          </a:xfrm>
          <a:prstGeom prst="rect">
            <a:avLst/>
          </a:prstGeom>
        </p:spPr>
      </p:pic>
    </p:spTree>
    <p:extLst>
      <p:ext uri="{BB962C8B-B14F-4D97-AF65-F5344CB8AC3E}">
        <p14:creationId xmlns:p14="http://schemas.microsoft.com/office/powerpoint/2010/main" val="221577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AFFB-EBA2-41CF-BCB5-9D4EFF0FA9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E1ED7E1-2653-4E33-95BF-BADB220EC68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A64EEB-5665-4435-9A3B-91C1CB04CF81}"/>
              </a:ext>
            </a:extLst>
          </p:cNvPr>
          <p:cNvPicPr>
            <a:picLocks noChangeAspect="1"/>
          </p:cNvPicPr>
          <p:nvPr/>
        </p:nvPicPr>
        <p:blipFill rotWithShape="1">
          <a:blip r:embed="rId3"/>
          <a:srcRect r="9946"/>
          <a:stretch/>
        </p:blipFill>
        <p:spPr>
          <a:xfrm>
            <a:off x="0" y="10804"/>
            <a:ext cx="12192000" cy="6847196"/>
          </a:xfrm>
          <a:prstGeom prst="rect">
            <a:avLst/>
          </a:prstGeom>
        </p:spPr>
      </p:pic>
    </p:spTree>
    <p:extLst>
      <p:ext uri="{BB962C8B-B14F-4D97-AF65-F5344CB8AC3E}">
        <p14:creationId xmlns:p14="http://schemas.microsoft.com/office/powerpoint/2010/main" val="534958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93C0-FAB0-4739-B1FD-E076AF96BA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A568FA-442C-48B0-9910-94B4A27A3A1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1BB5FCD-1F33-4127-B0B9-FE4348D3B5D1}"/>
              </a:ext>
            </a:extLst>
          </p:cNvPr>
          <p:cNvPicPr>
            <a:picLocks noChangeAspect="1"/>
          </p:cNvPicPr>
          <p:nvPr/>
        </p:nvPicPr>
        <p:blipFill>
          <a:blip r:embed="rId3"/>
          <a:stretch>
            <a:fillRect/>
          </a:stretch>
        </p:blipFill>
        <p:spPr>
          <a:xfrm>
            <a:off x="0" y="0"/>
            <a:ext cx="12192000" cy="7149052"/>
          </a:xfrm>
          <a:prstGeom prst="rect">
            <a:avLst/>
          </a:prstGeom>
        </p:spPr>
      </p:pic>
    </p:spTree>
    <p:extLst>
      <p:ext uri="{BB962C8B-B14F-4D97-AF65-F5344CB8AC3E}">
        <p14:creationId xmlns:p14="http://schemas.microsoft.com/office/powerpoint/2010/main" val="4219046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7345-A572-46C8-B5CB-4853E86F7F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76B484-B125-44AF-8D75-040A0842B8D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14FDF1C-69A7-4EDE-8872-B890E04E1A08}"/>
              </a:ext>
            </a:extLst>
          </p:cNvPr>
          <p:cNvPicPr>
            <a:picLocks noChangeAspect="1"/>
          </p:cNvPicPr>
          <p:nvPr/>
        </p:nvPicPr>
        <p:blipFill>
          <a:blip r:embed="rId2"/>
          <a:stretch>
            <a:fillRect/>
          </a:stretch>
        </p:blipFill>
        <p:spPr>
          <a:xfrm>
            <a:off x="20266" y="0"/>
            <a:ext cx="12151468" cy="6858000"/>
          </a:xfrm>
          <a:prstGeom prst="rect">
            <a:avLst/>
          </a:prstGeom>
        </p:spPr>
      </p:pic>
    </p:spTree>
    <p:extLst>
      <p:ext uri="{BB962C8B-B14F-4D97-AF65-F5344CB8AC3E}">
        <p14:creationId xmlns:p14="http://schemas.microsoft.com/office/powerpoint/2010/main" val="36356235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siness_PowerpointTemplat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E260DE56-02DB-6D4A-B219-9BF6615156C0}" vid="{CF5CFFEB-04B2-D746-889D-A4322F31AB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8D61589F46688409ABEE35EA8FB19E6" ma:contentTypeVersion="12" ma:contentTypeDescription="Create a new document." ma:contentTypeScope="" ma:versionID="06ece1482fc14cea0fe66038ed4396c5">
  <xsd:schema xmlns:xsd="http://www.w3.org/2001/XMLSchema" xmlns:xs="http://www.w3.org/2001/XMLSchema" xmlns:p="http://schemas.microsoft.com/office/2006/metadata/properties" xmlns:ns3="aebcbc17-0141-4a7e-93b0-a23b1f55f1aa" xmlns:ns4="4d973692-b0e8-49f4-9b4f-4acf0798bf1b" targetNamespace="http://schemas.microsoft.com/office/2006/metadata/properties" ma:root="true" ma:fieldsID="2a567532c4e3779642908a43fdd22488" ns3:_="" ns4:_="">
    <xsd:import namespace="aebcbc17-0141-4a7e-93b0-a23b1f55f1aa"/>
    <xsd:import namespace="4d973692-b0e8-49f4-9b4f-4acf0798bf1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bcbc17-0141-4a7e-93b0-a23b1f55f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973692-b0e8-49f4-9b4f-4acf0798bf1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DF8EFE-8B28-4715-A647-00617F0BE77D}">
  <ds:schemaRefs>
    <ds:schemaRef ds:uri="http://schemas.microsoft.com/sharepoint/v3/contenttype/forms"/>
  </ds:schemaRefs>
</ds:datastoreItem>
</file>

<file path=customXml/itemProps2.xml><?xml version="1.0" encoding="utf-8"?>
<ds:datastoreItem xmlns:ds="http://schemas.openxmlformats.org/officeDocument/2006/customXml" ds:itemID="{505B51BD-88F4-4B6F-A371-10609B3FB51F}">
  <ds:schemaRefs>
    <ds:schemaRef ds:uri="http://schemas.openxmlformats.org/package/2006/metadata/core-properties"/>
    <ds:schemaRef ds:uri="http://purl.org/dc/dcmitype/"/>
    <ds:schemaRef ds:uri="http://purl.org/dc/terms/"/>
    <ds:schemaRef ds:uri="http://schemas.microsoft.com/office/2006/documentManagement/types"/>
    <ds:schemaRef ds:uri="http://schemas.microsoft.com/office/2006/metadata/properties"/>
    <ds:schemaRef ds:uri="4d973692-b0e8-49f4-9b4f-4acf0798bf1b"/>
    <ds:schemaRef ds:uri="http://purl.org/dc/elements/1.1/"/>
    <ds:schemaRef ds:uri="aebcbc17-0141-4a7e-93b0-a23b1f55f1aa"/>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46C0C55-94C9-43EE-863D-9BA097972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bcbc17-0141-4a7e-93b0-a23b1f55f1aa"/>
    <ds:schemaRef ds:uri="4d973692-b0e8-49f4-9b4f-4acf0798bf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2508</TotalTime>
  <Words>2187</Words>
  <Application>Microsoft Office PowerPoint</Application>
  <PresentationFormat>Widescreen</PresentationFormat>
  <Paragraphs>251</Paragraphs>
  <Slides>41</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Calibri</vt:lpstr>
      <vt:lpstr>Calibri Light</vt:lpstr>
      <vt:lpstr>Courier New</vt:lpstr>
      <vt:lpstr>Office Theme</vt:lpstr>
      <vt:lpstr>Business_PowerpointTemplate (1)</vt:lpstr>
      <vt:lpstr>Evans &amp; Rosedale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RFEI  “Request for Expression of Interest”</vt:lpstr>
      <vt:lpstr>PowerPoint Presentation</vt:lpstr>
      <vt:lpstr>PowerPoint Presentation</vt:lpstr>
      <vt:lpstr>Proposed Project Overview  </vt:lpstr>
      <vt:lpstr>Proposed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we  in the Redevelopment Timeline?</vt:lpstr>
      <vt:lpstr>Redevelopment Timeline </vt:lpstr>
      <vt:lpstr>What financial incentives are committed?</vt:lpstr>
      <vt:lpstr>Developer Commitments  </vt:lpstr>
      <vt:lpstr>Additional Developer Commitments  </vt:lpstr>
      <vt:lpstr>Proposed City Commitments  </vt:lpstr>
      <vt:lpstr>Sale of Properties </vt:lpstr>
      <vt:lpstr>Performance Requirements</vt:lpstr>
      <vt:lpstr>Tax Increment Reinvestment Zone Number Four</vt:lpstr>
      <vt:lpstr>Development Summary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Andrea Duffie</dc:creator>
  <cp:lastModifiedBy>Connolly, Amy C</cp:lastModifiedBy>
  <cp:revision>90</cp:revision>
  <dcterms:created xsi:type="dcterms:W3CDTF">2021-06-23T22:46:02Z</dcterms:created>
  <dcterms:modified xsi:type="dcterms:W3CDTF">2023-01-17T21:42:44Z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0x01010068D61589F46688409ABEE35EA8FB19E6</vt:lpwstr>
  </property>
</Properties>
</file>