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527" r:id="rId5"/>
    <p:sldId id="530" r:id="rId6"/>
    <p:sldId id="529" r:id="rId7"/>
    <p:sldId id="424" r:id="rId8"/>
    <p:sldId id="256" r:id="rId9"/>
    <p:sldId id="524" r:id="rId10"/>
    <p:sldId id="507" r:id="rId11"/>
    <p:sldId id="508" r:id="rId12"/>
    <p:sldId id="522" r:id="rId13"/>
    <p:sldId id="528" r:id="rId14"/>
    <p:sldId id="523" r:id="rId15"/>
    <p:sldId id="525" r:id="rId16"/>
    <p:sldId id="52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30BEC-C70C-4186-9F04-5F95BD04F5C3}" v="22" dt="2020-09-17T13:00:32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F1F47E-9AEF-4CE6-9F90-6AEDE1296C1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2FD28-3971-41E4-B806-960853C7A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6194F-2C0F-8347-9AF0-2E6DDB1D734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1E0ACB-E39B-B947-A349-DDBC65D1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5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254-45B2-B54D-BEC6-71265D60D238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8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D0349-43A6-CD41-956C-4E4790E5DEBC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94-9417-164D-AE1D-7FAAD696DDBB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F715-45CB-FF43-A389-507B9C88DD0D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1948F-7DA9-7149-BD86-0562327F3A8E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583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7276"/>
            <a:ext cx="10515600" cy="354497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A88-435C-1D4D-8846-EA58676B817C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5580-7081-A84B-BB0A-90C82C01DD24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B0ABC-767E-7D47-8427-87BA0D61E31B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F080-921C-B84F-A674-0F9F99A9DB01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1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F8DC-20D6-144E-8491-DE042473875A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858"/>
            <a:ext cx="12192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1" y="710586"/>
            <a:ext cx="11049001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94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D20E-2172-7C41-8159-37079A6D4C94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4D8A-4D7A-E649-877E-7F09D244BB12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jW7omBtdDgAhULWq0KHRM2DJcQjRx6BAgBEAU&amp;url=http://www.bullcitymutterings.com/2013/10/seeking-to-understand-puzzle.html&amp;psig=AOvVaw1_RB63NKhKNm2-XTPsA11w&amp;ust=15509617266855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arrisvotes.com/Docs/Important_Dates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url?sa=i&amp;rct=j&amp;q=&amp;esrc=s&amp;source=images&amp;cd=&amp;ved=2ahUKEwjgkp2l6eHgAhURTKwKHXHuCkQQjRx6BAgBEAU&amp;url=https://kingdombusinessalliance.com/goal-setting-essential-success-life-kingdom-focused-business/&amp;psig=AOvVaw0nSRB-GZJBjRGto1jSZRZp&amp;ust=1551559900459042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2ahUKEwjMheyd6-HgAhUsgK0KHapsCzMQjRx6BAgBEAU&amp;url=http://fortworthtexas.gov/citysecretary/&amp;psig=AOvVaw0QTwpeuffMpKNuqAbI_J76&amp;ust=155156041900246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2ahUKEwikk-jPtdLhAhXiy1QKHeTZB4wQjRx6BAgBEAU&amp;url=http://nisartmacka.com/photo/round-chairs-19.html&amp;psig=AOvVaw1lSHPoDV-O0T9w4cNqwZ0Z&amp;ust=1555428680600566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CA16-6B6D-4821-8F99-1BAB86E2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90" y="2299761"/>
            <a:ext cx="10398217" cy="8331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REDISTRICTING TASK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D849C-4668-40E9-AF6C-2DA33E0BF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724" y="3132924"/>
            <a:ext cx="10328548" cy="59215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September 17, 2020</a:t>
            </a:r>
          </a:p>
        </p:txBody>
      </p:sp>
    </p:spTree>
    <p:extLst>
      <p:ext uri="{BB962C8B-B14F-4D97-AF65-F5344CB8AC3E}">
        <p14:creationId xmlns:p14="http://schemas.microsoft.com/office/powerpoint/2010/main" val="122250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03A7-883C-42A5-8763-93A1FFA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72" y="739581"/>
            <a:ext cx="10458254" cy="59208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Redistricting Task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6BA4B-8C16-466D-8884-280703C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2E28D-12E9-4094-A647-7BA10FDEDE09}"/>
              </a:ext>
            </a:extLst>
          </p:cNvPr>
          <p:cNvSpPr txBox="1"/>
          <p:nvPr/>
        </p:nvSpPr>
        <p:spPr>
          <a:xfrm>
            <a:off x="3164263" y="1667392"/>
            <a:ext cx="586347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685800">
              <a:spcBef>
                <a:spcPts val="0"/>
              </a:spcBef>
              <a:spcAft>
                <a:spcPts val="0"/>
              </a:spcAft>
              <a:tabLst>
                <a:tab pos="1371600" algn="l"/>
                <a:tab pos="1485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1:   Lorraine Miller (Chair)</a:t>
            </a:r>
            <a:r>
              <a: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2:   Salvador Espino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3:   Graham Norris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4:   Craig Allen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5:   Bert Williams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6:   Linda Kennedy 		 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7:   Tony DeVito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8:   Tracy Scott		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9:   Kent Bradshaw		 </a:t>
            </a:r>
          </a:p>
          <a:p>
            <a:pPr marL="228600" marR="0" indent="68580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Place 10: Bill Schur 		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Place 11: Teresa Ayala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6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31" y="725674"/>
            <a:ext cx="11526252" cy="5535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Task Force Schedule, August 2020 – March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43996"/>
              </p:ext>
            </p:extLst>
          </p:nvPr>
        </p:nvGraphicFramePr>
        <p:xfrm>
          <a:off x="393830" y="1704813"/>
          <a:ext cx="11526253" cy="4211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644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9812609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449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368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adopts resolution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appointing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Redistricting Task Force.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563868"/>
                  </a:ext>
                </a:extLst>
              </a:tr>
              <a:tr h="11009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September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provides task force with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informational briefings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charge 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Legal basis for redistricting 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 of redistricting software</a:t>
                      </a:r>
                    </a:p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Texas Open Meetings Act training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674091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interviews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subject matter experts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representatives of other cities.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340438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pros and cons of various options, agrees 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findings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428359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presents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interim report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585740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January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conducts series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meetings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perhaps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four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paired Council districts.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826537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discusses comments from public meetings, agrees 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recommendations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949488"/>
                  </a:ext>
                </a:extLst>
              </a:tr>
              <a:tr h="27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force presents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report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City Council for approval, well before May 2021 election.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21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77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3D21-492E-4160-BF31-10C47B58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67" y="852941"/>
            <a:ext cx="11606462" cy="5535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Redistricting Schedule, May 2021 – May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3836-E3DD-4DA2-93E2-04160089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324" y="6178219"/>
            <a:ext cx="2743200" cy="365125"/>
          </a:xfrm>
        </p:spPr>
        <p:txBody>
          <a:bodyPr/>
          <a:lstStyle/>
          <a:p>
            <a:fld id="{8235B184-76A2-4A28-B014-90E5E45EB18C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E8D68C-FD64-48FE-B9FD-541F708A5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44492"/>
              </p:ext>
            </p:extLst>
          </p:nvPr>
        </p:nvGraphicFramePr>
        <p:xfrm>
          <a:off x="292767" y="1715609"/>
          <a:ext cx="11606462" cy="3426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519">
                  <a:extLst>
                    <a:ext uri="{9D8B030D-6E8A-4147-A177-3AD203B41FA5}">
                      <a16:colId xmlns:a16="http://schemas.microsoft.com/office/drawing/2014/main" val="2432020953"/>
                    </a:ext>
                  </a:extLst>
                </a:gridCol>
                <a:gridCol w="7544943">
                  <a:extLst>
                    <a:ext uri="{9D8B030D-6E8A-4147-A177-3AD203B41FA5}">
                      <a16:colId xmlns:a16="http://schemas.microsoft.com/office/drawing/2014/main" val="1502008669"/>
                    </a:ext>
                  </a:extLst>
                </a:gridCol>
              </a:tblGrid>
              <a:tr h="269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882728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 election.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65929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of July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Census Bureau releases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block-level census data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 state and local redistricting.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19349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and Redistricting Task Force hold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work session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960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August to December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Council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redistricting process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 accordance with approved criteria and procedures.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563008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December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Tarrant County Voter Registrar prints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voter registration cards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information about new Council districts.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701026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Mid-July 2022: 180 days before qualifying begins for May 2023 municipal election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Deadline for candidates to establish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residency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within Council districts that they wish to represent.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136212"/>
                  </a:ext>
                </a:extLst>
              </a:tr>
              <a:tr h="260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Mid-January to mid-February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Candidates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qualify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2023 municipal election.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993220"/>
                  </a:ext>
                </a:extLst>
              </a:tr>
              <a:tr h="153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 conducts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 election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0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A83D-4DC6-4EBE-A664-9E4B2F5E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02" y="2270204"/>
            <a:ext cx="10611395" cy="5434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Questions?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A44C3-FE0D-42F6-A1AE-5060D412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 descr="skyline10-30-04">
            <a:extLst>
              <a:ext uri="{FF2B5EF4-FFF2-40B4-BE49-F238E27FC236}">
                <a16:creationId xmlns:a16="http://schemas.microsoft.com/office/drawing/2014/main" id="{0D82BB49-AAF2-470D-9886-56B5B325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64" y="3320474"/>
            <a:ext cx="8120270" cy="144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3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CBD75-91C9-4472-A8BF-2A3DB20A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Fort Worth, Texas - Wikipedia">
            <a:extLst>
              <a:ext uri="{FF2B5EF4-FFF2-40B4-BE49-F238E27FC236}">
                <a16:creationId xmlns:a16="http://schemas.microsoft.com/office/drawing/2014/main" id="{F6B69370-3AAB-4063-B035-D0E32C96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55" y="2043115"/>
            <a:ext cx="3871642" cy="32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71F47-A969-451F-B21A-3D0CDEAFCF4E}"/>
              </a:ext>
            </a:extLst>
          </p:cNvPr>
          <p:cNvSpPr txBox="1"/>
          <p:nvPr/>
        </p:nvSpPr>
        <p:spPr>
          <a:xfrm>
            <a:off x="637903" y="1674100"/>
            <a:ext cx="64185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914400"/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1849 	U.S.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rmy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establishes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Fort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orth on Trinity River. 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lain" startAt="1873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Community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incorporates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as City of Fort Worth.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indent="-342900" algn="l">
              <a:spcBef>
                <a:spcPts val="0"/>
              </a:spcBef>
              <a:spcAft>
                <a:spcPts val="0"/>
              </a:spcAft>
              <a:buAutoNum type="arabicPlain" startAt="1924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City adopts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council-manager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form of government.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1965 	U.S.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ongress passes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Voting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ights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1975 	Voters amend charter to create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single-member districts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1981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1991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2001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2011   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9878A8-6E17-4DD7-BF02-675335EB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57" y="679415"/>
            <a:ext cx="8926286" cy="47783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Brief History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3EB00DED-14B6-4C65-9EDC-79DFDDAE05BA}"/>
              </a:ext>
            </a:extLst>
          </p:cNvPr>
          <p:cNvSpPr/>
          <p:nvPr/>
        </p:nvSpPr>
        <p:spPr>
          <a:xfrm>
            <a:off x="1280159" y="4476207"/>
            <a:ext cx="165463" cy="108857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A04AC-98A0-4755-9203-AB9DB1C5FFE6}"/>
              </a:ext>
            </a:extLst>
          </p:cNvPr>
          <p:cNvSpPr txBox="1"/>
          <p:nvPr/>
        </p:nvSpPr>
        <p:spPr>
          <a:xfrm>
            <a:off x="1540955" y="4721978"/>
            <a:ext cx="4612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Redistricting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ity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ouncil redraws district lines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 release of census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D796-EBB7-4A9C-8CD0-2D58B0B83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28" y="605868"/>
            <a:ext cx="9035143" cy="79030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Brief History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8715D-4AEB-4467-BCE8-E0F9719FD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320" y="1982716"/>
            <a:ext cx="7553738" cy="3314842"/>
          </a:xfrm>
        </p:spPr>
        <p:txBody>
          <a:bodyPr>
            <a:normAutofit fontScale="925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2013 	U.S.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upreme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ourt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invalidates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coverage provisions of Voting 	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ights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ct.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6"/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Voters amend City Charter to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number of single-member 	districts from eight to ten.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8"/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Task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orce on Race and Culture recommends creation of 	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independent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redistricting commission. 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8"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9"/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	City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ouncil declines to create independent redistricting commission, 	deciding instead to create task force on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criteria and procedures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AutoNum type="arabicPlain" startAt="2019"/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2020 	COVID-19 strikes United States, causing seven-month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delay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census 	and subsequent redistricting.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2020 	City </a:t>
            </a: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ouncil appoints 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Redistricting </a:t>
            </a: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ask </a:t>
            </a:r>
            <a:r>
              <a:rPr lang="en-US" sz="1900" b="1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orce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50B35-0671-4386-B8B6-6AE4401B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n aerial view of a city&#10;&#10;Description automatically generated">
            <a:extLst>
              <a:ext uri="{FF2B5EF4-FFF2-40B4-BE49-F238E27FC236}">
                <a16:creationId xmlns:a16="http://schemas.microsoft.com/office/drawing/2014/main" id="{CDCA3A53-23B5-4998-8962-5633A1C6F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703" y="2296352"/>
            <a:ext cx="3595977" cy="26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8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DA1E-4B56-41B6-8724-9FFAFE9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7" y="1009212"/>
            <a:ext cx="11543207" cy="47960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Looking Back: 2011 Redistricting Criteria</a:t>
            </a:r>
            <a:r>
              <a:rPr lang="en-US" sz="3200" b="1" dirty="0">
                <a:cs typeface="Calibri" panose="020F0502020204030204" pitchFamily="34" charset="0"/>
              </a:rPr>
              <a:t/>
            </a:r>
            <a:br>
              <a:rPr lang="en-US" sz="3200" b="1" dirty="0"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Per Resolution No. 3998-06-2011, Adopted June 14, 2011</a:t>
            </a:r>
            <a:endParaRPr lang="en-US" sz="2000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F5EC-73CE-4036-B4DA-6A53116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120718_ProposedMap.png">
            <a:extLst>
              <a:ext uri="{FF2B5EF4-FFF2-40B4-BE49-F238E27FC236}">
                <a16:creationId xmlns:a16="http://schemas.microsoft.com/office/drawing/2014/main" id="{9B9F64DF-E764-4CBC-B72D-E8C6FA45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885" y="2292000"/>
            <a:ext cx="3153719" cy="334294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A5D30-8344-4AD1-A1AE-9262E88A5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96" y="2292000"/>
            <a:ext cx="8286203" cy="334294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Approximately</a:t>
            </a:r>
            <a:r>
              <a:rPr lang="en-US" sz="1700" dirty="0"/>
              <a:t> </a:t>
            </a:r>
            <a:r>
              <a:rPr lang="en-US" sz="1700" b="1" dirty="0"/>
              <a:t>equal size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Population of largest district </a:t>
            </a:r>
            <a:r>
              <a:rPr lang="en-US" sz="17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10 percent more than population of smallest district.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b="1" dirty="0"/>
              <a:t>No fragmentation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minority communities or packing of minority voters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b="1" dirty="0"/>
              <a:t>No retrogression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ability of minorities to participate in electoral process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b="1" dirty="0"/>
              <a:t>Compact and contiguous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b="1" dirty="0"/>
              <a:t>Identifiable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geographic boundaries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</a:t>
            </a:r>
            <a:r>
              <a:rPr lang="en-US" sz="1700" dirty="0"/>
              <a:t> </a:t>
            </a:r>
            <a:r>
              <a:rPr lang="en-US" sz="1700" b="1" dirty="0"/>
              <a:t>communities of interest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single districts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Including areas</a:t>
            </a:r>
            <a:r>
              <a:rPr lang="en-US" sz="1700" dirty="0"/>
              <a:t> </a:t>
            </a:r>
            <a:r>
              <a:rPr lang="en-US" sz="1700" b="1" dirty="0"/>
              <a:t>inside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Loop 820 and areas </a:t>
            </a:r>
            <a:r>
              <a:rPr lang="en-US" sz="1700" b="1" dirty="0"/>
              <a:t>outside Loop 820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if possible, within each Council district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 whole </a:t>
            </a:r>
            <a:r>
              <a:rPr lang="en-US" sz="1700" b="1" dirty="0"/>
              <a:t>voting precincts</a:t>
            </a:r>
            <a:endParaRPr lang="en-US" sz="1700" b="1" u="sng" dirty="0"/>
          </a:p>
          <a:p>
            <a:pPr marL="514350" lvl="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 whole census </a:t>
            </a:r>
            <a:r>
              <a:rPr lang="en-US" sz="1700" b="1" dirty="0"/>
              <a:t>blocks or block groups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Preserving</a:t>
            </a:r>
            <a:r>
              <a:rPr lang="en-US" sz="1700" dirty="0"/>
              <a:t> </a:t>
            </a:r>
            <a:r>
              <a:rPr lang="en-US" sz="1700" b="1" dirty="0"/>
              <a:t>incumbent-constituent relations</a:t>
            </a:r>
            <a:endParaRPr lang="en-US" sz="1700" dirty="0"/>
          </a:p>
          <a:p>
            <a:pPr marL="0" lvl="0" indent="0">
              <a:buNone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" name="Group 61">
            <a:extLst>
              <a:ext uri="{FF2B5EF4-FFF2-40B4-BE49-F238E27FC236}">
                <a16:creationId xmlns:a16="http://schemas.microsoft.com/office/drawing/2014/main" id="{86052AED-4C5C-4C84-BA1E-3DB5C9BCE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83224"/>
              </p:ext>
            </p:extLst>
          </p:nvPr>
        </p:nvGraphicFramePr>
        <p:xfrm>
          <a:off x="494824" y="2000714"/>
          <a:ext cx="8961120" cy="2856571"/>
        </p:xfrm>
        <a:graphic>
          <a:graphicData uri="http://schemas.openxmlformats.org/drawingml/2006/table">
            <a:tbl>
              <a:tblPr/>
              <a:tblGrid>
                <a:gridCol w="1802675">
                  <a:extLst>
                    <a:ext uri="{9D8B030D-6E8A-4147-A177-3AD203B41FA5}">
                      <a16:colId xmlns:a16="http://schemas.microsoft.com/office/drawing/2014/main" val="3391272551"/>
                    </a:ext>
                  </a:extLst>
                </a:gridCol>
                <a:gridCol w="7158445">
                  <a:extLst>
                    <a:ext uri="{9D8B030D-6E8A-4147-A177-3AD203B41FA5}">
                      <a16:colId xmlns:a16="http://schemas.microsoft.com/office/drawing/2014/main" val="1687775299"/>
                    </a:ext>
                  </a:extLst>
                </a:gridCol>
              </a:tblGrid>
              <a:tr h="331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 January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notifies public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redistricting plan process.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3392"/>
                  </a:ext>
                </a:extLst>
              </a:tr>
              <a:tr h="3267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February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and staff host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workshops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software training.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55949"/>
                  </a:ext>
                </a:extLst>
              </a:tr>
              <a:tr h="357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March 30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Redistricting plans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other comments due to City Secretary’s Office.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754310"/>
                  </a:ext>
                </a:extLst>
              </a:tr>
              <a:tr h="330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April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Staff prepares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plans submitted and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briefs City Council.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885016"/>
                  </a:ext>
                </a:extLst>
              </a:tr>
              <a:tr h="561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– June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and staff conduct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meetings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City Council conducts work sessions on plan options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02115"/>
                  </a:ext>
                </a:extLst>
              </a:tr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 Council conducts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hearing(s)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approves plan and submits it to U.S. Department of Justice (DOJ).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9926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August - November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DOJ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reviews plan.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655409"/>
                  </a:ext>
                </a:extLst>
              </a:tr>
            </a:tbl>
          </a:graphicData>
        </a:graphic>
      </p:graphicFrame>
      <p:sp>
        <p:nvSpPr>
          <p:cNvPr id="2079" name="Text Box 31">
            <a:extLst>
              <a:ext uri="{FF2B5EF4-FFF2-40B4-BE49-F238E27FC236}">
                <a16:creationId xmlns:a16="http://schemas.microsoft.com/office/drawing/2014/main" id="{45760CAE-8ACE-40A5-AD5D-095C9CE5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4" y="852326"/>
            <a:ext cx="11193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Looking Back: 2012 Redistricting Procedures</a:t>
            </a: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Image result for redistricting puzzle clip art">
            <a:hlinkClick r:id="rId2"/>
            <a:extLst>
              <a:ext uri="{FF2B5EF4-FFF2-40B4-BE49-F238E27FC236}">
                <a16:creationId xmlns:a16="http://schemas.microsoft.com/office/drawing/2014/main" id="{E098F009-8355-48E7-A703-9663DC3C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944" y="2312975"/>
            <a:ext cx="2232048" cy="2232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9EB6B9-4ADA-4097-BD5E-2DD57056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4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7B1DA-1A63-4C04-8C7D-22E3AC04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" y="998409"/>
            <a:ext cx="11251473" cy="100259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Looking Back: 2016 Charter Amendment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D2C21-67AE-47AD-A4EE-759119D5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75437C-7D50-442E-8349-B962A0196F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0263" y="2720986"/>
            <a:ext cx="8238307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the number of Council members from 8+1 to </a:t>
            </a:r>
            <a:r>
              <a:rPr lang="en-US" sz="2400" b="1" dirty="0"/>
              <a:t>10+1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upon redistricting after the 2020 census for the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/>
              <a:t>2023 municipal election</a:t>
            </a:r>
            <a:r>
              <a:rPr lang="en-US" sz="2400" dirty="0"/>
              <a:t>.</a:t>
            </a:r>
          </a:p>
        </p:txBody>
      </p:sp>
      <p:pic>
        <p:nvPicPr>
          <p:cNvPr id="6" name="Picture 4" descr="Election Calendar">
            <a:hlinkClick r:id="rId2"/>
            <a:extLst>
              <a:ext uri="{FF2B5EF4-FFF2-40B4-BE49-F238E27FC236}">
                <a16:creationId xmlns:a16="http://schemas.microsoft.com/office/drawing/2014/main" id="{ABEC5E8F-64F4-429E-BFC0-FEFFC217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25" y="2155695"/>
            <a:ext cx="2546610" cy="25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9668-BE35-4556-B5CD-C7516BDB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824707"/>
            <a:ext cx="11016343" cy="101368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2018 Task Force on Race and Culture</a:t>
            </a:r>
            <a:br>
              <a:rPr lang="en-US" sz="2800" b="1" dirty="0">
                <a:cs typeface="Calibri" panose="020F0502020204030204" pitchFamily="34" charset="0"/>
              </a:rPr>
            </a:br>
            <a:r>
              <a:rPr lang="en-US" sz="2800" b="1" dirty="0">
                <a:cs typeface="Calibri" panose="020F0502020204030204" pitchFamily="34" charset="0"/>
              </a:rPr>
              <a:t>Governance Strategy #1: </a:t>
            </a:r>
            <a:br>
              <a:rPr lang="en-US" sz="2800" b="1" dirty="0">
                <a:cs typeface="Calibri" panose="020F0502020204030204" pitchFamily="34" charset="0"/>
              </a:rPr>
            </a:br>
            <a:r>
              <a:rPr lang="en-US" sz="2800" b="1" dirty="0">
                <a:cs typeface="Calibri" panose="020F0502020204030204" pitchFamily="34" charset="0"/>
              </a:rPr>
              <a:t>Redistricting Criteria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B6FE-7EDD-4BC2-B5A6-BD2D0DC1F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" y="2973470"/>
            <a:ext cx="7254240" cy="190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Goal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Create districts that, when drawn, provide the best opportunities to elect City Council members who </a:t>
            </a:r>
            <a:r>
              <a:rPr lang="en-US" b="1" dirty="0"/>
              <a:t>reflect the diverse population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F2C1-8650-469C-B1BD-9278C5B7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7</a:t>
            </a:fld>
            <a:endParaRPr lang="en-US" dirty="0"/>
          </a:p>
        </p:txBody>
      </p:sp>
      <p:pic>
        <p:nvPicPr>
          <p:cNvPr id="1028" name="Picture 4" descr="Image result for goal target">
            <a:hlinkClick r:id="rId2"/>
            <a:extLst>
              <a:ext uri="{FF2B5EF4-FFF2-40B4-BE49-F238E27FC236}">
                <a16:creationId xmlns:a16="http://schemas.microsoft.com/office/drawing/2014/main" id="{FCB8BD03-B3E7-4F5C-B753-DD3C0814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51" y="2161451"/>
            <a:ext cx="3395220" cy="25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2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D562-28EB-4447-A45D-F1677F8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914569"/>
            <a:ext cx="11338562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City Manager’s Recommendation 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2800" b="1" dirty="0">
                <a:cs typeface="Calibri" panose="020F0502020204030204" pitchFamily="34" charset="0"/>
              </a:rPr>
              <a:t>Appoint Redistricting Task Force in August 2020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6D240-FCFD-4D39-B093-4E4BC6538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2337394"/>
            <a:ext cx="9144001" cy="246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Charge</a:t>
            </a:r>
          </a:p>
          <a:p>
            <a:r>
              <a:rPr lang="en-US" sz="2400" b="1" dirty="0"/>
              <a:t>Develop criteria and procedures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be used to create City Council districts for the 2023 election.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/>
              <a:t>Present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recommended criteria and procedures to the City Council.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2BAF3-A8AA-4FC8-A179-16543784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8</a:t>
            </a:fld>
            <a:endParaRPr lang="en-US" dirty="0"/>
          </a:p>
        </p:txBody>
      </p:sp>
      <p:pic>
        <p:nvPicPr>
          <p:cNvPr id="2052" name="Picture 4" descr="Image result for fort worth city election">
            <a:hlinkClick r:id="rId2"/>
            <a:extLst>
              <a:ext uri="{FF2B5EF4-FFF2-40B4-BE49-F238E27FC236}">
                <a16:creationId xmlns:a16="http://schemas.microsoft.com/office/drawing/2014/main" id="{84E35D5C-415D-48A6-A353-60B10D6D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636" y="2608740"/>
            <a:ext cx="1937645" cy="19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9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72E8-8CB8-468D-A38B-910FA0B4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58" y="933025"/>
            <a:ext cx="11233484" cy="46079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cs typeface="Calibri" panose="020F0502020204030204" pitchFamily="34" charset="0"/>
              </a:rPr>
              <a:t>Composition of Redistricting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CB18-53FA-4C4E-B488-902E5D06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58" y="1844862"/>
            <a:ext cx="11233484" cy="2007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Eleven total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members</a:t>
            </a:r>
          </a:p>
          <a:p>
            <a:pPr marL="461963" indent="-234950">
              <a:buFont typeface="Courier New" panose="02070309020205020404" pitchFamily="49" charset="0"/>
              <a:buChar char="o"/>
            </a:pPr>
            <a:r>
              <a:rPr lang="en-US" sz="2400" b="1" dirty="0"/>
              <a:t>Eight district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members nominated by </a:t>
            </a:r>
            <a:r>
              <a:rPr lang="en-US" sz="2400" b="1" dirty="0"/>
              <a:t>Council members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ensure geographic diversity</a:t>
            </a:r>
          </a:p>
          <a:p>
            <a:pPr marL="461963" indent="-234950">
              <a:buFont typeface="Courier New" panose="02070309020205020404" pitchFamily="49" charset="0"/>
              <a:buChar char="o"/>
            </a:pPr>
            <a:r>
              <a:rPr lang="en-US" sz="2400" b="1" dirty="0"/>
              <a:t>Three at-large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members nominated by </a:t>
            </a:r>
            <a:r>
              <a:rPr lang="en-US" sz="2400" b="1" dirty="0"/>
              <a:t>Mayor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ensure diversity of expertise and interests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9A130-8904-4EDA-89B4-CA5AD789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B184-76A2-4A28-B014-90E5E45EB18C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Image result for 13-member board clip art">
            <a:hlinkClick r:id="rId2"/>
            <a:extLst>
              <a:ext uri="{FF2B5EF4-FFF2-40B4-BE49-F238E27FC236}">
                <a16:creationId xmlns:a16="http://schemas.microsoft.com/office/drawing/2014/main" id="{EE731CF1-2970-42CD-9690-4A1A2EC84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07" y="3852806"/>
            <a:ext cx="2347186" cy="23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CB5F0195E2A43B0B9BDF9F27F14A9" ma:contentTypeVersion="8" ma:contentTypeDescription="Create a new document." ma:contentTypeScope="" ma:versionID="4ae52275be0f7412da8b426b46a9a866">
  <xsd:schema xmlns:xsd="http://www.w3.org/2001/XMLSchema" xmlns:xs="http://www.w3.org/2001/XMLSchema" xmlns:p="http://schemas.microsoft.com/office/2006/metadata/properties" xmlns:ns3="3cf01632-196d-4a0a-87ca-9a35a2048e04" targetNamespace="http://schemas.microsoft.com/office/2006/metadata/properties" ma:root="true" ma:fieldsID="9573fe328d67a6cc85a382832e0b2b12" ns3:_="">
    <xsd:import namespace="3cf01632-196d-4a0a-87ca-9a35a2048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01632-196d-4a0a-87ca-9a35a2048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32068D-D8B2-47EC-B4FA-25BA5C3C7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01632-196d-4a0a-87ca-9a35a2048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67F942-08BB-46E9-BCB0-0CD9B5A4D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D5DA5-F0A4-4280-B59A-AD8885F813F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cf01632-196d-4a0a-87ca-9a35a2048e0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Swoosh_Default_PowerpointTemplate</Template>
  <TotalTime>10125</TotalTime>
  <Words>902</Words>
  <Application>Microsoft Office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Times New Roman</vt:lpstr>
      <vt:lpstr>Office Theme</vt:lpstr>
      <vt:lpstr>REDISTRICTING TASK FORCE</vt:lpstr>
      <vt:lpstr>Brief History</vt:lpstr>
      <vt:lpstr>Brief History (continued)</vt:lpstr>
      <vt:lpstr>Looking Back: 2011 Redistricting Criteria Per Resolution No. 3998-06-2011, Adopted June 14, 2011</vt:lpstr>
      <vt:lpstr>PowerPoint Presentation</vt:lpstr>
      <vt:lpstr>Looking Back: 2016 Charter Amendment</vt:lpstr>
      <vt:lpstr>2018 Task Force on Race and Culture Governance Strategy #1:  Redistricting Criteria and Procedures</vt:lpstr>
      <vt:lpstr>City Manager’s Recommendation  Appoint Redistricting Task Force in August 2020</vt:lpstr>
      <vt:lpstr>Composition of Redistricting Task Force</vt:lpstr>
      <vt:lpstr>Redistricting Task Force</vt:lpstr>
      <vt:lpstr>Task Force Schedule, August 2020 – March 2021</vt:lpstr>
      <vt:lpstr>Redistricting Schedule, May 2021 – May 2023</vt:lpstr>
      <vt:lpstr>   Questions?  </vt:lpstr>
    </vt:vector>
  </TitlesOfParts>
  <Company>City of Fort Worth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Burrell, Brittany</dc:creator>
  <cp:lastModifiedBy>Kayser, Mary</cp:lastModifiedBy>
  <cp:revision>164</cp:revision>
  <cp:lastPrinted>2019-11-05T17:15:54Z</cp:lastPrinted>
  <dcterms:created xsi:type="dcterms:W3CDTF">2017-06-20T13:55:57Z</dcterms:created>
  <dcterms:modified xsi:type="dcterms:W3CDTF">2020-09-17T15:06:54Z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0x010100C9FCB5F0195E2A43B0B9BDF9F27F14A9</vt:lpwstr>
  </property>
</Properties>
</file>