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5" r:id="rId6"/>
    <p:sldId id="272" r:id="rId7"/>
    <p:sldId id="275" r:id="rId8"/>
    <p:sldId id="276" r:id="rId9"/>
    <p:sldId id="277" r:id="rId10"/>
    <p:sldId id="274" r:id="rId11"/>
    <p:sldId id="25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256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F1F47E-9AEF-4CE6-9F90-6AEDE1296C1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82FD28-3971-41E4-B806-960853C7A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8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A6194F-2C0F-8347-9AF0-2E6DDB1D734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1E0ACB-E39B-B947-A349-DDBC65D1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0ACB-E39B-B947-A349-DDBC65D1B5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8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0ACB-E39B-B947-A349-DDBC65D1B5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0ACB-E39B-B947-A349-DDBC65D1B5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0ACB-E39B-B947-A349-DDBC65D1B5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0ACB-E39B-B947-A349-DDBC65D1B5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0ACB-E39B-B947-A349-DDBC65D1B5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0ACB-E39B-B947-A349-DDBC65D1B5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9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0ACB-E39B-B947-A349-DDBC65D1B5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5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2254-45B2-B54D-BEC6-71265D60D238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0349-43A6-CD41-956C-4E4790E5DEBC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B94-9417-164D-AE1D-7FAAD696DDBB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F715-45CB-FF43-A389-507B9C88DD0D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48F-7DA9-7149-BD86-0562327F3A8E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9584"/>
            <a:ext cx="78867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7276"/>
            <a:ext cx="7886700" cy="354497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A88-435C-1D4D-8846-EA58676B817C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5580-7081-A84B-BB0A-90C82C01DD2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0ABC-767E-7D47-8427-87BA0D61E31B}" type="datetime1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9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F080-921C-B84F-A674-0F9F99A9DB01}" type="datetime1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1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F8DC-20D6-144E-8491-DE042473875A}" type="datetime1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8"/>
            <a:ext cx="9144000" cy="5225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26" y="710587"/>
            <a:ext cx="8286751" cy="1325563"/>
          </a:xfrm>
        </p:spPr>
        <p:txBody>
          <a:bodyPr>
            <a:normAutofit/>
          </a:bodyPr>
          <a:lstStyle>
            <a:lvl1pPr algn="ctr">
              <a:defRPr sz="405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20E-2172-7C41-8159-37079A6D4C9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34D8A-4D7A-E649-877E-7F09D244BB12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4563" y="2892056"/>
            <a:ext cx="6452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Redistricting Task Force </a:t>
            </a:r>
          </a:p>
          <a:p>
            <a:pPr algn="ctr"/>
            <a:r>
              <a:rPr lang="en-US" sz="3000" dirty="0"/>
              <a:t>Communications and Outreach</a:t>
            </a:r>
          </a:p>
          <a:p>
            <a:pPr algn="ctr"/>
            <a:endParaRPr lang="en-US" sz="3000" dirty="0"/>
          </a:p>
          <a:p>
            <a:pPr algn="ctr"/>
            <a:r>
              <a:rPr lang="en-US" dirty="0"/>
              <a:t>Michelle Gutt </a:t>
            </a:r>
          </a:p>
          <a:p>
            <a:pPr algn="ctr"/>
            <a:r>
              <a:rPr lang="en-US" dirty="0"/>
              <a:t>Communications &amp; Public Engagement </a:t>
            </a:r>
            <a:r>
              <a:rPr lang="en-US" sz="3000" dirty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7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15" y="1885724"/>
            <a:ext cx="7886700" cy="994172"/>
          </a:xfrm>
        </p:spPr>
        <p:txBody>
          <a:bodyPr/>
          <a:lstStyle/>
          <a:p>
            <a:r>
              <a:rPr lang="en-US" dirty="0" smtClean="0"/>
              <a:t>Two Phases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15" y="2879896"/>
            <a:ext cx="3361459" cy="3226143"/>
          </a:xfrm>
        </p:spPr>
        <p:txBody>
          <a:bodyPr>
            <a:normAutofit/>
          </a:bodyPr>
          <a:lstStyle/>
          <a:p>
            <a:r>
              <a:rPr lang="en-US" sz="2400" b="1" i="1" dirty="0"/>
              <a:t>Phase 1 – Education </a:t>
            </a:r>
          </a:p>
          <a:p>
            <a:pPr lvl="1"/>
            <a:r>
              <a:rPr lang="en-US" sz="2400" dirty="0"/>
              <a:t>What is Redistricting? </a:t>
            </a:r>
          </a:p>
          <a:p>
            <a:pPr lvl="1"/>
            <a:r>
              <a:rPr lang="en-US" sz="2400" dirty="0"/>
              <a:t>Why is it important? </a:t>
            </a:r>
          </a:p>
          <a:p>
            <a:pPr lvl="1"/>
            <a:r>
              <a:rPr lang="en-US" sz="2400" dirty="0"/>
              <a:t>What is the process? </a:t>
            </a:r>
          </a:p>
          <a:p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0109" y="2879896"/>
            <a:ext cx="4894118" cy="187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 sz="2400" b="1" i="1" dirty="0">
                <a:solidFill>
                  <a:prstClr val="black"/>
                </a:solidFill>
                <a:latin typeface="Calibri" panose="020F0502020204030204" pitchFamily="34" charset="0"/>
              </a:rPr>
              <a:t>Phase 2 – Engagement 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How can I get involved? 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Online and in-person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tools</a:t>
            </a:r>
          </a:p>
          <a:p>
            <a:pPr marL="857250" lvl="2" indent="-171450">
              <a:lnSpc>
                <a:spcPct val="9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5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meetings throughout the city 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0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481" y="2228850"/>
            <a:ext cx="792956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Calibri" panose="020F0502020204030204" pitchFamily="34" charset="0"/>
              </a:rPr>
              <a:t>Outreach and Engagement </a:t>
            </a:r>
            <a:endParaRPr lang="en-US" sz="33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Waterbill</a:t>
            </a:r>
            <a:r>
              <a:rPr lang="en-US" sz="2400" dirty="0">
                <a:latin typeface="Calibri" panose="020F0502020204030204" pitchFamily="34" charset="0"/>
              </a:rPr>
              <a:t> insert – City Times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GovDelivery 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City News 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District newsletters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Redistricting Topic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/>
              <a:t>Robocalls</a:t>
            </a:r>
            <a:r>
              <a:rPr lang="en-US" sz="21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Neighborhood outreach </a:t>
            </a:r>
          </a:p>
          <a:p>
            <a:r>
              <a:rPr lang="en-US" sz="2100" dirty="0"/>
              <a:t>	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 </a:t>
            </a:r>
          </a:p>
          <a:p>
            <a:endParaRPr lang="en-US" sz="1350" dirty="0"/>
          </a:p>
          <a:p>
            <a:endParaRPr lang="en-US" sz="135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 rot="1151765">
            <a:off x="5635120" y="2614126"/>
            <a:ext cx="2065259" cy="27753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740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6" y="1899457"/>
            <a:ext cx="7886700" cy="994172"/>
          </a:xfrm>
        </p:spPr>
        <p:txBody>
          <a:bodyPr/>
          <a:lstStyle/>
          <a:p>
            <a:r>
              <a:rPr lang="en-US" dirty="0" smtClean="0"/>
              <a:t>Outreach and Engagement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2774497"/>
            <a:ext cx="7886700" cy="2952299"/>
          </a:xfrm>
        </p:spPr>
        <p:txBody>
          <a:bodyPr>
            <a:normAutofit/>
          </a:bodyPr>
          <a:lstStyle/>
          <a:p>
            <a:r>
              <a:rPr lang="en-US" sz="2700" b="1" dirty="0"/>
              <a:t>Social Media Campaign </a:t>
            </a:r>
          </a:p>
          <a:p>
            <a:pPr lvl="1"/>
            <a:r>
              <a:rPr lang="en-US" sz="2400" dirty="0"/>
              <a:t>Facebook, Twitter, </a:t>
            </a:r>
            <a:r>
              <a:rPr lang="en-US" sz="2400" dirty="0" err="1"/>
              <a:t>Nextdoor</a:t>
            </a:r>
            <a:r>
              <a:rPr lang="en-US" sz="2400" dirty="0"/>
              <a:t>, Instagram </a:t>
            </a:r>
          </a:p>
          <a:p>
            <a:pPr lvl="1"/>
            <a:r>
              <a:rPr lang="en-US" sz="2400" dirty="0"/>
              <a:t>Posts shared with partners for extended outreach </a:t>
            </a:r>
          </a:p>
          <a:p>
            <a:pPr lvl="1"/>
            <a:r>
              <a:rPr lang="en-US" sz="2400" dirty="0"/>
              <a:t>Videos </a:t>
            </a:r>
          </a:p>
          <a:p>
            <a:pPr lvl="1"/>
            <a:r>
              <a:rPr lang="en-US" sz="2400" dirty="0"/>
              <a:t>Hashtag  #</a:t>
            </a:r>
            <a:r>
              <a:rPr lang="en-US" sz="2400" dirty="0" err="1"/>
              <a:t>FWRedistricting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 descr="Image result for social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55" y="4191706"/>
            <a:ext cx="1432808" cy="14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6" y="1899457"/>
            <a:ext cx="7886700" cy="994172"/>
          </a:xfrm>
        </p:spPr>
        <p:txBody>
          <a:bodyPr/>
          <a:lstStyle/>
          <a:p>
            <a:r>
              <a:rPr lang="en-US" dirty="0" smtClean="0"/>
              <a:t>Outreach and Engagement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2774497"/>
            <a:ext cx="7886700" cy="2952299"/>
          </a:xfrm>
        </p:spPr>
        <p:txBody>
          <a:bodyPr>
            <a:normAutofit/>
          </a:bodyPr>
          <a:lstStyle/>
          <a:p>
            <a:r>
              <a:rPr lang="en-US" sz="2400" b="1" dirty="0"/>
              <a:t>FortWorthTexas.gov/</a:t>
            </a:r>
            <a:r>
              <a:rPr lang="en-US" sz="2400" b="1" dirty="0" err="1"/>
              <a:t>FWRedistrict</a:t>
            </a:r>
            <a:r>
              <a:rPr lang="en-US" sz="2400" dirty="0"/>
              <a:t> – Live December 1  </a:t>
            </a:r>
          </a:p>
          <a:p>
            <a:pPr lvl="1"/>
            <a:r>
              <a:rPr lang="en-US" sz="2400" dirty="0"/>
              <a:t>Task Force information</a:t>
            </a:r>
          </a:p>
          <a:p>
            <a:pPr lvl="2"/>
            <a:r>
              <a:rPr lang="en-US" sz="2400" dirty="0"/>
              <a:t>Downloadable information</a:t>
            </a:r>
          </a:p>
          <a:p>
            <a:pPr lvl="2"/>
            <a:r>
              <a:rPr lang="en-US" sz="2400" dirty="0"/>
              <a:t>Informational videos </a:t>
            </a:r>
          </a:p>
          <a:p>
            <a:pPr lvl="1"/>
            <a:r>
              <a:rPr lang="en-US" sz="2400" dirty="0"/>
              <a:t>Links to mapping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732" t="10046" r="3434" b="5447"/>
          <a:stretch/>
        </p:blipFill>
        <p:spPr>
          <a:xfrm>
            <a:off x="4927312" y="3379965"/>
            <a:ext cx="3832225" cy="207298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204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92" y="1666024"/>
            <a:ext cx="7886700" cy="994172"/>
          </a:xfrm>
        </p:spPr>
        <p:txBody>
          <a:bodyPr/>
          <a:lstStyle/>
          <a:p>
            <a:r>
              <a:rPr lang="en-US" dirty="0" smtClean="0"/>
              <a:t>Video Series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02" y="2493941"/>
            <a:ext cx="7886700" cy="1565286"/>
          </a:xfrm>
        </p:spPr>
        <p:txBody>
          <a:bodyPr>
            <a:noAutofit/>
          </a:bodyPr>
          <a:lstStyle/>
          <a:p>
            <a:r>
              <a:rPr lang="en-US" sz="2400" b="1" i="1" dirty="0"/>
              <a:t>Redistricting 101 Video </a:t>
            </a:r>
          </a:p>
          <a:p>
            <a:pPr lvl="1"/>
            <a:r>
              <a:rPr lang="en-US" sz="2100" dirty="0"/>
              <a:t>Overview of Redistricting process </a:t>
            </a:r>
          </a:p>
          <a:p>
            <a:pPr lvl="1"/>
            <a:r>
              <a:rPr lang="en-US" sz="2100" dirty="0"/>
              <a:t>Why it is important </a:t>
            </a:r>
          </a:p>
          <a:p>
            <a:pPr lvl="2"/>
            <a:r>
              <a:rPr lang="en-US" sz="2100" dirty="0"/>
              <a:t>Two new council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3802" y="4059228"/>
            <a:ext cx="7886700" cy="13870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/>
              <a:t>Redistricting Task Force Video </a:t>
            </a:r>
          </a:p>
          <a:p>
            <a:pPr lvl="1"/>
            <a:r>
              <a:rPr lang="en-US" sz="2100" dirty="0"/>
              <a:t>Charge from City Council 	</a:t>
            </a:r>
          </a:p>
          <a:p>
            <a:pPr lvl="2"/>
            <a:r>
              <a:rPr lang="en-US" sz="2100" dirty="0"/>
              <a:t>Role of the community </a:t>
            </a:r>
          </a:p>
          <a:p>
            <a:pPr lvl="2"/>
            <a:r>
              <a:rPr lang="en-US" sz="2100" dirty="0"/>
              <a:t>Next Steps </a:t>
            </a:r>
          </a:p>
          <a:p>
            <a:pPr lvl="1"/>
            <a:r>
              <a:rPr lang="en-US" sz="2100" dirty="0"/>
              <a:t>Interviews Chair and Mayor </a:t>
            </a:r>
          </a:p>
        </p:txBody>
      </p:sp>
      <p:pic>
        <p:nvPicPr>
          <p:cNvPr id="1026" name="Picture 2" descr="Customers Watching Video Testimonial - Watching Video Clipart, HD Png  Download , Transparent Png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87" y="1979469"/>
            <a:ext cx="3936138" cy="32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2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78893"/>
            <a:ext cx="7886700" cy="3319465"/>
          </a:xfrm>
        </p:spPr>
        <p:txBody>
          <a:bodyPr>
            <a:normAutofit fontScale="92500" lnSpcReduction="10000"/>
          </a:bodyPr>
          <a:lstStyle/>
          <a:p>
            <a:r>
              <a:rPr lang="en-US" sz="2625" b="1" i="1" dirty="0"/>
              <a:t>December – Phase 1 </a:t>
            </a:r>
          </a:p>
          <a:p>
            <a:pPr lvl="1"/>
            <a:r>
              <a:rPr lang="en-US" sz="2400" dirty="0"/>
              <a:t>Redistricting 101 Video </a:t>
            </a:r>
          </a:p>
          <a:p>
            <a:pPr lvl="1"/>
            <a:r>
              <a:rPr lang="en-US" sz="2400" dirty="0"/>
              <a:t>Website launch </a:t>
            </a:r>
          </a:p>
          <a:p>
            <a:pPr lvl="1"/>
            <a:r>
              <a:rPr lang="en-US" sz="2400" dirty="0"/>
              <a:t>Public Education Campaign  </a:t>
            </a:r>
          </a:p>
          <a:p>
            <a:pPr marL="342900" lvl="1" indent="0">
              <a:buNone/>
            </a:pPr>
            <a:endParaRPr lang="en-US" sz="1350" dirty="0"/>
          </a:p>
          <a:p>
            <a:r>
              <a:rPr lang="en-US" sz="2625" b="1" dirty="0"/>
              <a:t>January –  Continue Phase 1 and launch Phase 2 </a:t>
            </a:r>
          </a:p>
          <a:p>
            <a:pPr lvl="1"/>
            <a:r>
              <a:rPr lang="en-US" sz="2400" dirty="0"/>
              <a:t>Public Engagement Campaign </a:t>
            </a:r>
          </a:p>
          <a:p>
            <a:pPr lvl="1"/>
            <a:r>
              <a:rPr lang="en-US" sz="2400" dirty="0"/>
              <a:t>Task Force Video </a:t>
            </a:r>
          </a:p>
          <a:p>
            <a:pPr lvl="1"/>
            <a:r>
              <a:rPr lang="en-US" sz="2400" dirty="0"/>
              <a:t>Redistricting 101 Seminar and Public Meetings – virtual </a:t>
            </a:r>
          </a:p>
          <a:p>
            <a:pPr lvl="1"/>
            <a:r>
              <a:rPr lang="en-US" sz="2400" dirty="0"/>
              <a:t>Online feedback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6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8A16D8-8218-5342-865F-AC79C23665F5}" vid="{D8728D95-0F92-CA4B-8554-715FA25D8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6DC88470E54240A900D19BD47D014F" ma:contentTypeVersion="11" ma:contentTypeDescription="Create a new document." ma:contentTypeScope="" ma:versionID="6942e4bc1695b6fe952f7378e4ca2ad4">
  <xsd:schema xmlns:xsd="http://www.w3.org/2001/XMLSchema" xmlns:xs="http://www.w3.org/2001/XMLSchema" xmlns:p="http://schemas.microsoft.com/office/2006/metadata/properties" xmlns:ns3="7bcd2b7e-81cb-4a6a-b750-0f6278b08d9d" xmlns:ns4="43412732-eaa4-4236-8aa5-39c021c7a0b1" targetNamespace="http://schemas.microsoft.com/office/2006/metadata/properties" ma:root="true" ma:fieldsID="c7cd3f25178102fb1812b21b2c6cfa6c" ns3:_="" ns4:_="">
    <xsd:import namespace="7bcd2b7e-81cb-4a6a-b750-0f6278b08d9d"/>
    <xsd:import namespace="43412732-eaa4-4236-8aa5-39c021c7a0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d2b7e-81cb-4a6a-b750-0f6278b08d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12732-eaa4-4236-8aa5-39c021c7a0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67F942-08BB-46E9-BCB0-0CD9B5A4D4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5D5DA5-F0A4-4280-B59A-AD8885F813FF}">
  <ds:schemaRefs>
    <ds:schemaRef ds:uri="http://schemas.microsoft.com/office/2006/documentManagement/types"/>
    <ds:schemaRef ds:uri="43412732-eaa4-4236-8aa5-39c021c7a0b1"/>
    <ds:schemaRef ds:uri="http://purl.org/dc/elements/1.1/"/>
    <ds:schemaRef ds:uri="http://schemas.microsoft.com/office/2006/metadata/properties"/>
    <ds:schemaRef ds:uri="7bcd2b7e-81cb-4a6a-b750-0f6278b08d9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5B05DB-BD7A-441D-B3FB-EBAF720B1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cd2b7e-81cb-4a6a-b750-0f6278b08d9d"/>
    <ds:schemaRef ds:uri="43412732-eaa4-4236-8aa5-39c021c7a0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Swoosh_Default_PowerpointTemplate</Template>
  <TotalTime>10494</TotalTime>
  <Words>202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Two Phases </vt:lpstr>
      <vt:lpstr>PowerPoint Presentation</vt:lpstr>
      <vt:lpstr>Outreach and Engagement </vt:lpstr>
      <vt:lpstr>Outreach and Engagement </vt:lpstr>
      <vt:lpstr>Video Series </vt:lpstr>
      <vt:lpstr>Timeline </vt:lpstr>
      <vt:lpstr>Questions?</vt:lpstr>
    </vt:vector>
  </TitlesOfParts>
  <Company>City of Fort Worth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Burrell, Brittany</dc:creator>
  <cp:lastModifiedBy>Kayser, Mary</cp:lastModifiedBy>
  <cp:revision>152</cp:revision>
  <cp:lastPrinted>2019-11-05T17:15:54Z</cp:lastPrinted>
  <dcterms:created xsi:type="dcterms:W3CDTF">2017-06-20T13:55:57Z</dcterms:created>
  <dcterms:modified xsi:type="dcterms:W3CDTF">2020-11-19T17:40:34Z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0x0101002C6DC88470E54240A900D19BD47D014F</vt:lpwstr>
  </property>
</Properties>
</file>