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57" r:id="rId4"/>
    <p:sldId id="260" r:id="rId5"/>
    <p:sldId id="261" r:id="rId6"/>
    <p:sldId id="262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87A56-5059-4790-82C0-4600744E210C}" v="47" dt="2020-10-22T13:44:29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wec E" userId="c4f4fffb25c2baac" providerId="LiveId" clId="{6CF87A56-5059-4790-82C0-4600744E210C}"/>
    <pc:docChg chg="undo custSel addSld delSld modSld sldOrd">
      <pc:chgData name="Byrwec E" userId="c4f4fffb25c2baac" providerId="LiveId" clId="{6CF87A56-5059-4790-82C0-4600744E210C}" dt="2020-10-22T13:44:30.712" v="779" actId="20577"/>
      <pc:docMkLst>
        <pc:docMk/>
      </pc:docMkLst>
      <pc:sldChg chg="modSp mod">
        <pc:chgData name="Byrwec E" userId="c4f4fffb25c2baac" providerId="LiveId" clId="{6CF87A56-5059-4790-82C0-4600744E210C}" dt="2020-10-21T15:35:17.705" v="76" actId="1036"/>
        <pc:sldMkLst>
          <pc:docMk/>
          <pc:sldMk cId="879072479" sldId="258"/>
        </pc:sldMkLst>
        <pc:spChg chg="mod">
          <ac:chgData name="Byrwec E" userId="c4f4fffb25c2baac" providerId="LiveId" clId="{6CF87A56-5059-4790-82C0-4600744E210C}" dt="2020-10-20T20:16:54.877" v="23" actId="20577"/>
          <ac:spMkLst>
            <pc:docMk/>
            <pc:sldMk cId="879072479" sldId="258"/>
            <ac:spMk id="2" creationId="{287284F5-508B-4923-8434-13044096F15B}"/>
          </ac:spMkLst>
        </pc:spChg>
        <pc:spChg chg="mod">
          <ac:chgData name="Byrwec E" userId="c4f4fffb25c2baac" providerId="LiveId" clId="{6CF87A56-5059-4790-82C0-4600744E210C}" dt="2020-10-21T15:35:17.705" v="76" actId="1036"/>
          <ac:spMkLst>
            <pc:docMk/>
            <pc:sldMk cId="879072479" sldId="258"/>
            <ac:spMk id="6" creationId="{52799D49-E228-442B-8DB4-4F355016039C}"/>
          </ac:spMkLst>
        </pc:spChg>
      </pc:sldChg>
      <pc:sldChg chg="del">
        <pc:chgData name="Byrwec E" userId="c4f4fffb25c2baac" providerId="LiveId" clId="{6CF87A56-5059-4790-82C0-4600744E210C}" dt="2020-10-20T20:15:37.707" v="7" actId="47"/>
        <pc:sldMkLst>
          <pc:docMk/>
          <pc:sldMk cId="286082494" sldId="264"/>
        </pc:sldMkLst>
      </pc:sldChg>
      <pc:sldChg chg="del">
        <pc:chgData name="Byrwec E" userId="c4f4fffb25c2baac" providerId="LiveId" clId="{6CF87A56-5059-4790-82C0-4600744E210C}" dt="2020-10-20T20:15:27.283" v="2" actId="47"/>
        <pc:sldMkLst>
          <pc:docMk/>
          <pc:sldMk cId="2339610989" sldId="266"/>
        </pc:sldMkLst>
      </pc:sldChg>
      <pc:sldChg chg="del">
        <pc:chgData name="Byrwec E" userId="c4f4fffb25c2baac" providerId="LiveId" clId="{6CF87A56-5059-4790-82C0-4600744E210C}" dt="2020-10-20T20:15:28.351" v="3" actId="47"/>
        <pc:sldMkLst>
          <pc:docMk/>
          <pc:sldMk cId="758840973" sldId="267"/>
        </pc:sldMkLst>
      </pc:sldChg>
      <pc:sldChg chg="del">
        <pc:chgData name="Byrwec E" userId="c4f4fffb25c2baac" providerId="LiveId" clId="{6CF87A56-5059-4790-82C0-4600744E210C}" dt="2020-10-20T20:15:29.616" v="4" actId="47"/>
        <pc:sldMkLst>
          <pc:docMk/>
          <pc:sldMk cId="2539794355" sldId="268"/>
        </pc:sldMkLst>
      </pc:sldChg>
      <pc:sldChg chg="del">
        <pc:chgData name="Byrwec E" userId="c4f4fffb25c2baac" providerId="LiveId" clId="{6CF87A56-5059-4790-82C0-4600744E210C}" dt="2020-10-20T20:10:28.232" v="0" actId="47"/>
        <pc:sldMkLst>
          <pc:docMk/>
          <pc:sldMk cId="2979372" sldId="271"/>
        </pc:sldMkLst>
      </pc:sldChg>
      <pc:sldChg chg="ord">
        <pc:chgData name="Byrwec E" userId="c4f4fffb25c2baac" providerId="LiveId" clId="{6CF87A56-5059-4790-82C0-4600744E210C}" dt="2020-10-20T20:15:35.640" v="6"/>
        <pc:sldMkLst>
          <pc:docMk/>
          <pc:sldMk cId="4121873716" sldId="272"/>
        </pc:sldMkLst>
      </pc:sldChg>
      <pc:sldChg chg="del">
        <pc:chgData name="Byrwec E" userId="c4f4fffb25c2baac" providerId="LiveId" clId="{6CF87A56-5059-4790-82C0-4600744E210C}" dt="2020-10-20T20:10:29.771" v="1" actId="47"/>
        <pc:sldMkLst>
          <pc:docMk/>
          <pc:sldMk cId="825843934" sldId="273"/>
        </pc:sldMkLst>
      </pc:sldChg>
      <pc:sldChg chg="addSp delSp modSp new mod">
        <pc:chgData name="Byrwec E" userId="c4f4fffb25c2baac" providerId="LiveId" clId="{6CF87A56-5059-4790-82C0-4600744E210C}" dt="2020-10-22T13:44:30.712" v="779" actId="20577"/>
        <pc:sldMkLst>
          <pc:docMk/>
          <pc:sldMk cId="2439718587" sldId="273"/>
        </pc:sldMkLst>
        <pc:spChg chg="mod">
          <ac:chgData name="Byrwec E" userId="c4f4fffb25c2baac" providerId="LiveId" clId="{6CF87A56-5059-4790-82C0-4600744E210C}" dt="2020-10-22T13:39:47.905" v="664" actId="27636"/>
          <ac:spMkLst>
            <pc:docMk/>
            <pc:sldMk cId="2439718587" sldId="273"/>
            <ac:spMk id="2" creationId="{3B2B701B-890D-4BAA-84D6-F40AC8AB31E6}"/>
          </ac:spMkLst>
        </pc:spChg>
        <pc:spChg chg="del">
          <ac:chgData name="Byrwec E" userId="c4f4fffb25c2baac" providerId="LiveId" clId="{6CF87A56-5059-4790-82C0-4600744E210C}" dt="2020-10-22T13:11:47.583" v="78" actId="3680"/>
          <ac:spMkLst>
            <pc:docMk/>
            <pc:sldMk cId="2439718587" sldId="273"/>
            <ac:spMk id="3" creationId="{36F2E918-216C-41E0-8004-E8CE4412103A}"/>
          </ac:spMkLst>
        </pc:spChg>
        <pc:spChg chg="add mod">
          <ac:chgData name="Byrwec E" userId="c4f4fffb25c2baac" providerId="LiveId" clId="{6CF87A56-5059-4790-82C0-4600744E210C}" dt="2020-10-22T13:42:36.314" v="777" actId="1037"/>
          <ac:spMkLst>
            <pc:docMk/>
            <pc:sldMk cId="2439718587" sldId="273"/>
            <ac:spMk id="6" creationId="{2F58DB40-55B8-4436-90D1-CDDDBAA1C69C}"/>
          </ac:spMkLst>
        </pc:spChg>
        <pc:spChg chg="add mod">
          <ac:chgData name="Byrwec E" userId="c4f4fffb25c2baac" providerId="LiveId" clId="{6CF87A56-5059-4790-82C0-4600744E210C}" dt="2020-10-22T13:42:15.590" v="749" actId="403"/>
          <ac:spMkLst>
            <pc:docMk/>
            <pc:sldMk cId="2439718587" sldId="273"/>
            <ac:spMk id="8" creationId="{62345CE3-B606-493B-9C4F-CB76D5DEEF92}"/>
          </ac:spMkLst>
        </pc:spChg>
        <pc:graphicFrameChg chg="add mod ord modGraphic">
          <ac:chgData name="Byrwec E" userId="c4f4fffb25c2baac" providerId="LiveId" clId="{6CF87A56-5059-4790-82C0-4600744E210C}" dt="2020-10-22T13:44:30.712" v="779" actId="20577"/>
          <ac:graphicFrameMkLst>
            <pc:docMk/>
            <pc:sldMk cId="2439718587" sldId="273"/>
            <ac:graphicFrameMk id="5" creationId="{E529E342-180B-4826-9609-D0DFF780726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1A7A-33D1-4C2E-8D32-5D170A6E597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7DCF-AD8E-4F79-84FC-72C8E4B7C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D02B-13DF-4AE6-8AA0-F8B4F2E8A2E3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99E8-F51D-401D-9845-54BD4B2982D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9A9-C0C5-4341-A222-5F9343933542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A2CA-4AF6-4D40-9696-8F1A7406ACE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5F03-F490-4478-B20C-9F35402761C4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2213-B767-4C00-A4BA-FA34CC84D23D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857F-B732-4758-BC0E-71C5B8E05700}" type="datetime1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BDB7-495A-49F1-A8D8-AB0B4A5D1254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2431-188B-46F4-AEE1-A36A8D2B3E1C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4689-E023-4898-99BB-5DBF16809794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043C-5FAD-453F-BC3B-0CBBEE98857B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48F8-25D5-48E6-90CC-9D20D12FEF3C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84F5-508B-4923-8434-13044096F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Redistricting Task Force </a:t>
            </a:r>
            <a:br>
              <a:rPr lang="en-US" sz="4800" dirty="0"/>
            </a:br>
            <a:r>
              <a:rPr lang="en-US" sz="4800" dirty="0"/>
              <a:t>Minority Packing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70C67-CEAB-4A10-990A-93377BDF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09" y="3489722"/>
            <a:ext cx="3534462" cy="1988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CC6A-6192-4694-917D-9E6C4210FACA}"/>
              </a:ext>
            </a:extLst>
          </p:cNvPr>
          <p:cNvSpPr txBox="1"/>
          <p:nvPr/>
        </p:nvSpPr>
        <p:spPr>
          <a:xfrm>
            <a:off x="3280095" y="579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99D49-E228-442B-8DB4-4F355016039C}"/>
              </a:ext>
            </a:extLst>
          </p:cNvPr>
          <p:cNvSpPr txBox="1"/>
          <p:nvPr/>
        </p:nvSpPr>
        <p:spPr>
          <a:xfrm>
            <a:off x="3557900" y="5027211"/>
            <a:ext cx="181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Byrwec Ellison</a:t>
            </a:r>
          </a:p>
          <a:p>
            <a:pPr algn="ctr"/>
            <a:r>
              <a:rPr lang="en-US" dirty="0"/>
              <a:t>October 22, 2020</a:t>
            </a:r>
          </a:p>
        </p:txBody>
      </p:sp>
    </p:spTree>
    <p:extLst>
      <p:ext uri="{BB962C8B-B14F-4D97-AF65-F5344CB8AC3E}">
        <p14:creationId xmlns:p14="http://schemas.microsoft.com/office/powerpoint/2010/main" val="87907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8E7A-D68B-4088-B667-DEDDB567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Computing Technology Has Changed The Art Of Redistricting</a:t>
            </a:r>
          </a:p>
        </p:txBody>
      </p:sp>
      <p:pic>
        <p:nvPicPr>
          <p:cNvPr id="8" name="Picture 7" descr="A picture containing text, newspaper, building, sign&#10;&#10;Description automatically generated">
            <a:extLst>
              <a:ext uri="{FF2B5EF4-FFF2-40B4-BE49-F238E27FC236}">
                <a16:creationId xmlns:a16="http://schemas.microsoft.com/office/drawing/2014/main" id="{24D2CFAC-7C18-47E6-9CA9-0378B8F8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52799"/>
            <a:ext cx="4129768" cy="2090695"/>
          </a:xfrm>
          <a:prstGeom prst="rect">
            <a:avLst/>
          </a:prstGeom>
        </p:spPr>
      </p:pic>
      <p:pic>
        <p:nvPicPr>
          <p:cNvPr id="10" name="Picture 2" descr="Image result for maptitude">
            <a:extLst>
              <a:ext uri="{FF2B5EF4-FFF2-40B4-BE49-F238E27FC236}">
                <a16:creationId xmlns:a16="http://schemas.microsoft.com/office/drawing/2014/main" id="{C3CAFD32-1957-4AE5-B463-536487726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-1" b="-1"/>
          <a:stretch/>
        </p:blipFill>
        <p:spPr bwMode="auto">
          <a:xfrm>
            <a:off x="2381886" y="4655890"/>
            <a:ext cx="1330954" cy="11828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E5D61901-448B-450F-B6B3-F4C1D05C2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82" y="3765890"/>
            <a:ext cx="3725367" cy="2458742"/>
          </a:xfrm>
          <a:prstGeom prst="rect">
            <a:avLst/>
          </a:prstGeom>
        </p:spPr>
      </p:pic>
      <p:pic>
        <p:nvPicPr>
          <p:cNvPr id="1026" name="Picture 2" descr="Free Free Computer Cliparts, Download Free Clip Art, Free Clip Art on  Clipart Library">
            <a:extLst>
              <a:ext uri="{FF2B5EF4-FFF2-40B4-BE49-F238E27FC236}">
                <a16:creationId xmlns:a16="http://schemas.microsoft.com/office/drawing/2014/main" id="{97B596C8-621A-4629-9BCA-BDBED793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31" y="2194561"/>
            <a:ext cx="1346668" cy="11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80CD9-1B4C-47AE-940B-ADF9356D9D33}"/>
              </a:ext>
            </a:extLst>
          </p:cNvPr>
          <p:cNvSpPr txBox="1"/>
          <p:nvPr/>
        </p:nvSpPr>
        <p:spPr>
          <a:xfrm>
            <a:off x="6390942" y="2305347"/>
            <a:ext cx="39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$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B44B04-1058-49CF-B940-58E0F04BE8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D13E-F611-4B06-846B-35F111F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9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4FD1-70E6-4365-ADEB-31757B28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DFW Hispanic Voting Population</a:t>
            </a:r>
            <a:br>
              <a:rPr lang="en-US" dirty="0"/>
            </a:br>
            <a:r>
              <a:rPr lang="en-US" sz="2400" dirty="0"/>
              <a:t>(2010 Census Data)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CAE46-94EC-4DB8-AA8C-D99C4F1BA5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01D610-D9FE-4BD2-809F-4C5596114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A1F6-61AB-4B6D-84F8-46678616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532C-9152-46B1-953E-5149A5F0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DFW Black Voting Population</a:t>
            </a:r>
            <a:br>
              <a:rPr lang="en-US" dirty="0"/>
            </a:br>
            <a:r>
              <a:rPr lang="en-US" sz="2400" dirty="0"/>
              <a:t>(2010 Census Data)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E5927DD-D13D-4788-B72A-C6167B65D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60BD3B-2782-4B47-BA3C-B807642A0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19D03-0BED-4073-A137-10AC3A37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DC96-B640-492F-8B5E-AC4B8011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DFW White Voting Population</a:t>
            </a:r>
            <a:br>
              <a:rPr lang="en-US" dirty="0"/>
            </a:br>
            <a:r>
              <a:rPr lang="en-US" sz="2400" dirty="0"/>
              <a:t>(2010 Census Data)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15AFBD0-ED83-4C3F-A2DF-8BD7C99206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01B539-D8E7-4228-B4EC-3DA9B57F6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DF478-93D4-4537-B9C8-59316D37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9EDD-F282-478B-8894-71DA20B37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Congressional District 33</a:t>
            </a:r>
            <a:br>
              <a:rPr lang="en-US"/>
            </a:br>
            <a:r>
              <a:rPr lang="en-US" sz="2400"/>
              <a:t>(Rep. Marc Veasey’s district is 85% minority)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0F83A12-0B41-4876-AD69-123F8B0BAE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CD8170-7E1F-421B-8CB1-20B1CF109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DC0C5-A20C-4C9E-B75E-6B7D521D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8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CBD7-AC87-45A8-BE81-1FB68830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Highest Packed Congressional Districts In Texas Are Minority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D5A5929-94FA-4806-8F59-8FC3659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4" y="1690690"/>
            <a:ext cx="2468880" cy="1605845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DCC9325-153A-4121-82CE-CF2D164B7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658" y="1628335"/>
            <a:ext cx="1463040" cy="1660567"/>
          </a:xfrm>
          <a:prstGeom prst="rect">
            <a:avLst/>
          </a:prstGeom>
        </p:spPr>
      </p:pic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BD13CACE-3A72-4E34-8895-9652142D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2" y="4085597"/>
            <a:ext cx="1645920" cy="1463040"/>
          </a:xfrm>
          <a:prstGeom prst="rect">
            <a:avLst/>
          </a:prstGeom>
        </p:spPr>
      </p:pic>
      <p:pic>
        <p:nvPicPr>
          <p:cNvPr id="11" name="Picture 10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11F6D0EE-BEE7-44C8-AA40-93C6E77D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1194" y="4021342"/>
            <a:ext cx="1554480" cy="1693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CE7B4C-D546-4880-B8CA-C58DFC72162B}"/>
              </a:ext>
            </a:extLst>
          </p:cNvPr>
          <p:cNvSpPr txBox="1"/>
          <p:nvPr/>
        </p:nvSpPr>
        <p:spPr>
          <a:xfrm>
            <a:off x="-110160" y="3316419"/>
            <a:ext cx="454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Rep. Al Green (D) 89% MOV*</a:t>
            </a:r>
          </a:p>
          <a:p>
            <a:pPr algn="ctr"/>
            <a:r>
              <a:rPr lang="en-US" sz="1400" b="1" dirty="0"/>
              <a:t>Texas 9</a:t>
            </a:r>
            <a:r>
              <a:rPr lang="en-US" sz="1400" b="1" baseline="30000" dirty="0"/>
              <a:t>th</a:t>
            </a:r>
            <a:r>
              <a:rPr lang="en-US" sz="1400" b="1" dirty="0"/>
              <a:t> District(Houston) 89% Minority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B3CD8-3A88-426E-859F-8319A063130E}"/>
              </a:ext>
            </a:extLst>
          </p:cNvPr>
          <p:cNvSpPr txBox="1"/>
          <p:nvPr/>
        </p:nvSpPr>
        <p:spPr>
          <a:xfrm>
            <a:off x="4359319" y="3299450"/>
            <a:ext cx="454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Rep. Joaquin Castro (D) 81% MOV</a:t>
            </a:r>
          </a:p>
          <a:p>
            <a:pPr algn="ctr"/>
            <a:r>
              <a:rPr lang="en-US" sz="1400" b="1" dirty="0"/>
              <a:t>Texas 20</a:t>
            </a:r>
            <a:r>
              <a:rPr lang="en-US" sz="1400" b="1" baseline="30000" dirty="0"/>
              <a:t>th</a:t>
            </a:r>
            <a:r>
              <a:rPr lang="en-US" sz="1400" b="1" dirty="0"/>
              <a:t> District (San Antonio) 79% Minority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43F1E-CDFE-452B-BD46-97ED80D174F2}"/>
              </a:ext>
            </a:extLst>
          </p:cNvPr>
          <p:cNvSpPr txBox="1"/>
          <p:nvPr/>
        </p:nvSpPr>
        <p:spPr>
          <a:xfrm>
            <a:off x="95794" y="5553953"/>
            <a:ext cx="4542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Rep. Henry Cuellar (D) 84% MOV</a:t>
            </a:r>
          </a:p>
          <a:p>
            <a:pPr algn="ctr"/>
            <a:r>
              <a:rPr lang="en-US" sz="1400" b="1" dirty="0"/>
              <a:t>Texas 28</a:t>
            </a:r>
            <a:r>
              <a:rPr lang="en-US" sz="1400" b="1" baseline="30000" dirty="0"/>
              <a:t>th</a:t>
            </a:r>
            <a:r>
              <a:rPr lang="en-US" sz="1400" b="1" dirty="0"/>
              <a:t> District (San Antonio) 85% Minority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6183FC-A0B7-4F93-AD3B-1F68A6C95A9C}"/>
              </a:ext>
            </a:extLst>
          </p:cNvPr>
          <p:cNvSpPr txBox="1"/>
          <p:nvPr/>
        </p:nvSpPr>
        <p:spPr>
          <a:xfrm>
            <a:off x="4190701" y="5706815"/>
            <a:ext cx="46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Rep. Eddie Bernice Johnson (D) 91% MOV</a:t>
            </a:r>
          </a:p>
          <a:p>
            <a:pPr algn="ctr"/>
            <a:r>
              <a:rPr lang="en-US" sz="1400" b="1" dirty="0"/>
              <a:t>Texas 30</a:t>
            </a:r>
            <a:r>
              <a:rPr lang="en-US" sz="1400" b="1" baseline="30000" dirty="0"/>
              <a:t>th</a:t>
            </a:r>
            <a:r>
              <a:rPr lang="en-US" sz="1400" b="1" dirty="0"/>
              <a:t> District (Dallas) 82% Minority</a:t>
            </a:r>
          </a:p>
        </p:txBody>
      </p:sp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292544E8-577C-4410-B50A-31DEF0600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844" y="1685983"/>
            <a:ext cx="1927481" cy="1203942"/>
          </a:xfrm>
          <a:prstGeom prst="rect">
            <a:avLst/>
          </a:prstGeom>
        </p:spPr>
      </p:pic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id="{98DEC82F-27AD-4B58-85EE-E3551E9470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698" y="1633575"/>
            <a:ext cx="1352030" cy="1308757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66222E8F-57B2-4C8F-9334-6C4CDA83CE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009" y="4054020"/>
            <a:ext cx="1167893" cy="1463040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E41F94DC-D704-446F-838C-87A107874C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221" y="4021342"/>
            <a:ext cx="1260943" cy="9538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EEC0372-B850-4027-A976-30765368BF5F}"/>
              </a:ext>
            </a:extLst>
          </p:cNvPr>
          <p:cNvSpPr txBox="1"/>
          <p:nvPr/>
        </p:nvSpPr>
        <p:spPr>
          <a:xfrm>
            <a:off x="2954215" y="6422984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* Margin of Victory (2018)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381AD3D-E853-4F5F-AF06-B96A541D2B6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B5C71-EEFA-4063-884F-BDCFBBFA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701B-890D-4BAA-84D6-F40AC8AB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Stop 6 Sunrise NA Plan Reduced Minority Opportunity Districts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529E342-180B-4826-9609-D0DFF7807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74298"/>
              </p:ext>
            </p:extLst>
          </p:nvPr>
        </p:nvGraphicFramePr>
        <p:xfrm>
          <a:off x="628650" y="2099360"/>
          <a:ext cx="7855132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474387754"/>
                    </a:ext>
                  </a:extLst>
                </a:gridCol>
                <a:gridCol w="668927">
                  <a:extLst>
                    <a:ext uri="{9D8B030D-6E8A-4147-A177-3AD203B41FA5}">
                      <a16:colId xmlns:a16="http://schemas.microsoft.com/office/drawing/2014/main" val="1561137586"/>
                    </a:ext>
                  </a:extLst>
                </a:gridCol>
                <a:gridCol w="722812">
                  <a:extLst>
                    <a:ext uri="{9D8B030D-6E8A-4147-A177-3AD203B41FA5}">
                      <a16:colId xmlns:a16="http://schemas.microsoft.com/office/drawing/2014/main" val="1353608728"/>
                    </a:ext>
                  </a:extLst>
                </a:gridCol>
                <a:gridCol w="1105988">
                  <a:extLst>
                    <a:ext uri="{9D8B030D-6E8A-4147-A177-3AD203B41FA5}">
                      <a16:colId xmlns:a16="http://schemas.microsoft.com/office/drawing/2014/main" val="959371264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1055780067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331041744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256679506"/>
                    </a:ext>
                  </a:extLst>
                </a:gridCol>
                <a:gridCol w="837656">
                  <a:extLst>
                    <a:ext uri="{9D8B030D-6E8A-4147-A177-3AD203B41FA5}">
                      <a16:colId xmlns:a16="http://schemas.microsoft.com/office/drawing/2014/main" val="41460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Citizen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Precinct Split &lt;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Neighborhood Split &lt;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I-820 &gt;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Incumbent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Min. Opp.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52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Goodman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62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Boren-</a:t>
                      </a:r>
                      <a:r>
                        <a:rPr lang="en-US" sz="1200" dirty="0" err="1"/>
                        <a:t>Conlin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530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Edmonds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44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United Hispanic Council 12A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01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United Hispanic Council 12B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512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United Hispanic Council 12C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61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Lowy-Hillwood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93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North FW Alliance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33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Stop 6 Sunrise Edition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63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FW City Staff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49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61FC6-D979-4D27-9FA1-D137FB75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58DB40-55B8-4436-90D1-CDDDBAA1C69C}"/>
              </a:ext>
            </a:extLst>
          </p:cNvPr>
          <p:cNvSpPr/>
          <p:nvPr/>
        </p:nvSpPr>
        <p:spPr>
          <a:xfrm>
            <a:off x="7593873" y="5486409"/>
            <a:ext cx="904059" cy="45284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45CE3-B606-493B-9C4F-CB76D5DEEF92}"/>
              </a:ext>
            </a:extLst>
          </p:cNvPr>
          <p:cNvSpPr txBox="1"/>
          <p:nvPr/>
        </p:nvSpPr>
        <p:spPr>
          <a:xfrm>
            <a:off x="1184366" y="1690689"/>
            <a:ext cx="666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Fort Worth City Council Plans Submitted By Residents In 2012 </a:t>
            </a:r>
          </a:p>
        </p:txBody>
      </p:sp>
    </p:spTree>
    <p:extLst>
      <p:ext uri="{BB962C8B-B14F-4D97-AF65-F5344CB8AC3E}">
        <p14:creationId xmlns:p14="http://schemas.microsoft.com/office/powerpoint/2010/main" val="243971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293</Words>
  <Application>Microsoft Office PowerPoint</Application>
  <PresentationFormat>On-screen Show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Wingdings</vt:lpstr>
      <vt:lpstr>Office Theme</vt:lpstr>
      <vt:lpstr>Redistricting Task Force  Minority Packing</vt:lpstr>
      <vt:lpstr>Computing Technology Has Changed The Art Of Redistricting</vt:lpstr>
      <vt:lpstr>DFW Hispanic Voting Population (2010 Census Data)</vt:lpstr>
      <vt:lpstr>DFW Black Voting Population (2010 Census Data)</vt:lpstr>
      <vt:lpstr>DFW White Voting Population (2010 Census Data)</vt:lpstr>
      <vt:lpstr>Congressional District 33 (Rep. Marc Veasey’s district is 85% minority)</vt:lpstr>
      <vt:lpstr>Highest Packed Congressional Districts In Texas Are Minority</vt:lpstr>
      <vt:lpstr>Stop 6 Sunrise NA Plan Reduced Minority Opportunity Districts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Redistricting Task Force On Packing</dc:title>
  <dc:creator>Byrwec E</dc:creator>
  <cp:lastModifiedBy>Kayser, Mary</cp:lastModifiedBy>
  <cp:revision>9</cp:revision>
  <dcterms:created xsi:type="dcterms:W3CDTF">2020-10-07T12:47:37Z</dcterms:created>
  <dcterms:modified xsi:type="dcterms:W3CDTF">2020-10-22T14:39:40Z</dcterms:modified>
</cp:coreProperties>
</file>