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sldIdLst>
    <p:sldId id="266" r:id="rId5"/>
    <p:sldId id="264" r:id="rId6"/>
    <p:sldId id="326" r:id="rId7"/>
    <p:sldId id="327" r:id="rId8"/>
    <p:sldId id="260" r:id="rId9"/>
    <p:sldId id="265" r:id="rId10"/>
    <p:sldId id="295" r:id="rId11"/>
    <p:sldId id="302" r:id="rId12"/>
    <p:sldId id="275" r:id="rId13"/>
    <p:sldId id="271" r:id="rId14"/>
    <p:sldId id="297" r:id="rId15"/>
    <p:sldId id="329" r:id="rId16"/>
    <p:sldId id="330" r:id="rId17"/>
    <p:sldId id="331" r:id="rId18"/>
    <p:sldId id="332" r:id="rId19"/>
    <p:sldId id="333" r:id="rId20"/>
    <p:sldId id="334" r:id="rId21"/>
    <p:sldId id="335" r:id="rId22"/>
    <p:sldId id="336" r:id="rId23"/>
    <p:sldId id="337" r:id="rId24"/>
    <p:sldId id="338" r:id="rId25"/>
    <p:sldId id="339" r:id="rId26"/>
    <p:sldId id="325" r:id="rId27"/>
    <p:sldId id="324" r:id="rId28"/>
    <p:sldId id="2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3DB3AE-57AE-4E48-9FCB-0E4D007D7BE2}">
          <p14:sldIdLst>
            <p14:sldId id="266"/>
            <p14:sldId id="264"/>
            <p14:sldId id="326"/>
            <p14:sldId id="327"/>
            <p14:sldId id="260"/>
            <p14:sldId id="265"/>
            <p14:sldId id="295"/>
            <p14:sldId id="302"/>
            <p14:sldId id="275"/>
            <p14:sldId id="271"/>
            <p14:sldId id="297"/>
            <p14:sldId id="329"/>
            <p14:sldId id="330"/>
            <p14:sldId id="331"/>
            <p14:sldId id="332"/>
            <p14:sldId id="333"/>
            <p14:sldId id="334"/>
            <p14:sldId id="335"/>
            <p14:sldId id="336"/>
            <p14:sldId id="337"/>
            <p14:sldId id="338"/>
            <p14:sldId id="339"/>
            <p14:sldId id="325"/>
            <p14:sldId id="324"/>
            <p14:sldId id="25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 Leah" initials="BL" lastIdx="1" clrIdx="0">
    <p:extLst>
      <p:ext uri="{19B8F6BF-5375-455C-9EA6-DF929625EA0E}">
        <p15:presenceInfo xmlns:p15="http://schemas.microsoft.com/office/powerpoint/2012/main" userId="Brown, Lea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C7C"/>
    <a:srgbClr val="44546A"/>
    <a:srgbClr val="1A3662"/>
    <a:srgbClr val="35B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1" autoAdjust="0"/>
    <p:restoredTop sz="97449" autoAdjust="0"/>
  </p:normalViewPr>
  <p:slideViewPr>
    <p:cSldViewPr snapToGrid="0" snapToObjects="1">
      <p:cViewPr varScale="1">
        <p:scale>
          <a:sx n="111" d="100"/>
          <a:sy n="111" d="100"/>
        </p:scale>
        <p:origin x="53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503BE-0DF0-4076-BF41-03B71997E491}" type="doc">
      <dgm:prSet loTypeId="urn:microsoft.com/office/officeart/2005/8/layout/pictureOrgChart+Icon" loCatId="hierarchy" qsTypeId="urn:microsoft.com/office/officeart/2005/8/quickstyle/simple5" qsCatId="simple" csTypeId="urn:microsoft.com/office/officeart/2005/8/colors/accent1_2" csCatId="accent1" phldr="1"/>
      <dgm:spPr/>
      <dgm:t>
        <a:bodyPr/>
        <a:lstStyle/>
        <a:p>
          <a:endParaRPr lang="en-US"/>
        </a:p>
      </dgm:t>
    </dgm:pt>
    <dgm:pt modelId="{F4D72FFF-D3B0-464C-A9BF-6D7E5C5EC59C}">
      <dgm:prSet phldrT="[Text]" custT="1"/>
      <dgm:spPr/>
      <dgm:t>
        <a:bodyPr/>
        <a:lstStyle/>
        <a:p>
          <a:r>
            <a:rPr lang="en-US" sz="1200" dirty="0"/>
            <a:t>Kacey Bess</a:t>
          </a:r>
        </a:p>
        <a:p>
          <a:r>
            <a:rPr lang="en-US" sz="1200" dirty="0"/>
            <a:t>Neighborhood Services Director</a:t>
          </a:r>
        </a:p>
        <a:p>
          <a:r>
            <a:rPr lang="en-US" sz="1200" dirty="0"/>
            <a:t>Assistant General Manager FWHFC</a:t>
          </a:r>
        </a:p>
      </dgm:t>
    </dgm:pt>
    <dgm:pt modelId="{5FFF85BD-0726-47C2-BF7D-3F20A6307AB1}" type="parTrans" cxnId="{9932744C-FFAB-4581-B6CF-ECF84B340C84}">
      <dgm:prSet/>
      <dgm:spPr/>
      <dgm:t>
        <a:bodyPr/>
        <a:lstStyle/>
        <a:p>
          <a:endParaRPr lang="en-US" sz="1200"/>
        </a:p>
      </dgm:t>
    </dgm:pt>
    <dgm:pt modelId="{20713CDD-38E7-465F-A756-17F05D8EEE31}" type="sibTrans" cxnId="{9932744C-FFAB-4581-B6CF-ECF84B340C84}">
      <dgm:prSet/>
      <dgm:spPr/>
      <dgm:t>
        <a:bodyPr/>
        <a:lstStyle/>
        <a:p>
          <a:endParaRPr lang="en-US" sz="1200"/>
        </a:p>
      </dgm:t>
    </dgm:pt>
    <dgm:pt modelId="{C2603646-505B-4B8B-92C3-891A90928B29}" type="asst">
      <dgm:prSet phldrT="[Text]" custT="1"/>
      <dgm:spPr/>
      <dgm:t>
        <a:bodyPr/>
        <a:lstStyle/>
        <a:p>
          <a:r>
            <a:rPr lang="en-US" sz="1200" dirty="0"/>
            <a:t>Chad LaRoque</a:t>
          </a:r>
        </a:p>
        <a:p>
          <a:r>
            <a:rPr lang="en-US" sz="1200" dirty="0"/>
            <a:t>Housing Development Manager </a:t>
          </a:r>
        </a:p>
      </dgm:t>
    </dgm:pt>
    <dgm:pt modelId="{92FB65F5-37B1-4BAD-AAC8-8AD29543D9BA}" type="parTrans" cxnId="{03F5F51C-7870-4AAF-B8D5-E697109FF6A4}">
      <dgm:prSet/>
      <dgm:spPr/>
      <dgm:t>
        <a:bodyPr/>
        <a:lstStyle/>
        <a:p>
          <a:endParaRPr lang="en-US" sz="1200"/>
        </a:p>
      </dgm:t>
    </dgm:pt>
    <dgm:pt modelId="{A31F8B5F-24DC-4680-9CD4-3ED670DC7752}" type="sibTrans" cxnId="{03F5F51C-7870-4AAF-B8D5-E697109FF6A4}">
      <dgm:prSet/>
      <dgm:spPr/>
      <dgm:t>
        <a:bodyPr/>
        <a:lstStyle/>
        <a:p>
          <a:endParaRPr lang="en-US" sz="1200"/>
        </a:p>
      </dgm:t>
    </dgm:pt>
    <dgm:pt modelId="{A95CCA92-1246-4076-8174-7AAEE2100272}">
      <dgm:prSet phldrT="[Text]" custT="1"/>
      <dgm:spPr/>
      <dgm:t>
        <a:bodyPr/>
        <a:lstStyle/>
        <a:p>
          <a:pPr algn="ctr"/>
          <a:r>
            <a:rPr lang="en-US" sz="1100" dirty="0"/>
            <a:t>Dyan Anderson</a:t>
          </a:r>
        </a:p>
        <a:p>
          <a:pPr algn="ctr"/>
          <a:r>
            <a:rPr lang="en-US" sz="1100" dirty="0"/>
            <a:t> Coordinator</a:t>
          </a:r>
        </a:p>
        <a:p>
          <a:pPr algn="ctr"/>
          <a:r>
            <a:rPr lang="en-US" sz="1100" dirty="0"/>
            <a:t> Tax Credit, Multifamily, Special Projects</a:t>
          </a:r>
        </a:p>
      </dgm:t>
    </dgm:pt>
    <dgm:pt modelId="{8B258EFF-2E81-4098-9859-5804A1523994}" type="parTrans" cxnId="{49301FAE-0BE2-4468-94A6-9442386A2A5B}">
      <dgm:prSet/>
      <dgm:spPr/>
      <dgm:t>
        <a:bodyPr/>
        <a:lstStyle/>
        <a:p>
          <a:endParaRPr lang="en-US" sz="1200"/>
        </a:p>
      </dgm:t>
    </dgm:pt>
    <dgm:pt modelId="{ED8F7BDD-5887-4D71-8DF9-F5DE0D1AFE80}" type="sibTrans" cxnId="{49301FAE-0BE2-4468-94A6-9442386A2A5B}">
      <dgm:prSet/>
      <dgm:spPr/>
      <dgm:t>
        <a:bodyPr/>
        <a:lstStyle/>
        <a:p>
          <a:endParaRPr lang="en-US" sz="1200"/>
        </a:p>
      </dgm:t>
    </dgm:pt>
    <dgm:pt modelId="{AA41395D-2EFE-44A7-A16D-39C1E2CF77E1}">
      <dgm:prSet phldrT="[Text]" custT="1"/>
      <dgm:spPr/>
      <dgm:t>
        <a:bodyPr/>
        <a:lstStyle/>
        <a:p>
          <a:r>
            <a:rPr lang="en-US" sz="1100" dirty="0"/>
            <a:t> Justin McLaughlin</a:t>
          </a:r>
        </a:p>
        <a:p>
          <a:r>
            <a:rPr lang="en-US" sz="1100" dirty="0"/>
            <a:t> Coordinator</a:t>
          </a:r>
        </a:p>
        <a:p>
          <a:r>
            <a:rPr lang="en-US" sz="1100" dirty="0"/>
            <a:t>  CHDOs, Single Family</a:t>
          </a:r>
        </a:p>
      </dgm:t>
    </dgm:pt>
    <dgm:pt modelId="{E084BB18-6538-4E80-89B1-E089DB0411CE}" type="parTrans" cxnId="{EA61AC86-E35B-489F-8740-E0ECFEF5CF8E}">
      <dgm:prSet/>
      <dgm:spPr/>
      <dgm:t>
        <a:bodyPr/>
        <a:lstStyle/>
        <a:p>
          <a:endParaRPr lang="en-US" sz="1200"/>
        </a:p>
      </dgm:t>
    </dgm:pt>
    <dgm:pt modelId="{D526F6D6-C473-4B07-9337-3E9CA2DFB1C9}" type="sibTrans" cxnId="{EA61AC86-E35B-489F-8740-E0ECFEF5CF8E}">
      <dgm:prSet/>
      <dgm:spPr/>
      <dgm:t>
        <a:bodyPr/>
        <a:lstStyle/>
        <a:p>
          <a:endParaRPr lang="en-US" sz="1200"/>
        </a:p>
      </dgm:t>
    </dgm:pt>
    <dgm:pt modelId="{45DAE54D-D92D-4F72-A4BA-CAB1243396CA}">
      <dgm:prSet phldrT="[Text]" custT="1"/>
      <dgm:spPr/>
      <dgm:t>
        <a:bodyPr/>
        <a:lstStyle/>
        <a:p>
          <a:r>
            <a:rPr lang="en-US" sz="1100" dirty="0"/>
            <a:t>Sarah Odle</a:t>
          </a:r>
        </a:p>
        <a:p>
          <a:r>
            <a:rPr lang="en-US" sz="1100" dirty="0"/>
            <a:t>Coordinator</a:t>
          </a:r>
        </a:p>
        <a:p>
          <a:r>
            <a:rPr lang="en-US" sz="1100" dirty="0"/>
            <a:t> NEZ, Façade Improvement</a:t>
          </a:r>
        </a:p>
      </dgm:t>
    </dgm:pt>
    <dgm:pt modelId="{47DEB6A3-6978-4D8A-9F03-AE12D1EE2D34}" type="parTrans" cxnId="{9D2DFD69-1A65-4659-8F1A-33BBB975883F}">
      <dgm:prSet/>
      <dgm:spPr/>
      <dgm:t>
        <a:bodyPr/>
        <a:lstStyle/>
        <a:p>
          <a:endParaRPr lang="en-US" sz="1200"/>
        </a:p>
      </dgm:t>
    </dgm:pt>
    <dgm:pt modelId="{9AD6538A-4203-4141-810C-6C22BD1E1B63}" type="sibTrans" cxnId="{9D2DFD69-1A65-4659-8F1A-33BBB975883F}">
      <dgm:prSet/>
      <dgm:spPr/>
      <dgm:t>
        <a:bodyPr/>
        <a:lstStyle/>
        <a:p>
          <a:endParaRPr lang="en-US" sz="1200"/>
        </a:p>
      </dgm:t>
    </dgm:pt>
    <dgm:pt modelId="{EF8B49F8-4675-4313-B39F-F16791F581D1}">
      <dgm:prSet custT="1"/>
      <dgm:spPr/>
      <dgm:t>
        <a:bodyPr/>
        <a:lstStyle/>
        <a:p>
          <a:r>
            <a:rPr lang="en-US" sz="1200" dirty="0"/>
            <a:t>Virginia Villalobos</a:t>
          </a:r>
        </a:p>
        <a:p>
          <a:r>
            <a:rPr lang="en-US" sz="1200" dirty="0"/>
            <a:t> Administrative Assistant</a:t>
          </a:r>
        </a:p>
      </dgm:t>
    </dgm:pt>
    <dgm:pt modelId="{0B881829-8B42-4AC8-9920-0074AEC74DE5}" type="parTrans" cxnId="{A264CFBE-2E58-4252-8EE0-E8267054CCC9}">
      <dgm:prSet/>
      <dgm:spPr/>
      <dgm:t>
        <a:bodyPr/>
        <a:lstStyle/>
        <a:p>
          <a:endParaRPr lang="en-US" sz="1200"/>
        </a:p>
      </dgm:t>
    </dgm:pt>
    <dgm:pt modelId="{DDDB32C3-C392-48EA-9F80-D868ED9C907A}" type="sibTrans" cxnId="{A264CFBE-2E58-4252-8EE0-E8267054CCC9}">
      <dgm:prSet/>
      <dgm:spPr/>
      <dgm:t>
        <a:bodyPr/>
        <a:lstStyle/>
        <a:p>
          <a:endParaRPr lang="en-US" sz="1200"/>
        </a:p>
      </dgm:t>
    </dgm:pt>
    <dgm:pt modelId="{41B2F0AC-B29B-4A7C-8599-D0FD750ABE87}" type="pres">
      <dgm:prSet presAssocID="{C7A503BE-0DF0-4076-BF41-03B71997E491}" presName="hierChild1" presStyleCnt="0">
        <dgm:presLayoutVars>
          <dgm:orgChart val="1"/>
          <dgm:chPref val="1"/>
          <dgm:dir/>
          <dgm:animOne val="branch"/>
          <dgm:animLvl val="lvl"/>
          <dgm:resizeHandles/>
        </dgm:presLayoutVars>
      </dgm:prSet>
      <dgm:spPr/>
      <dgm:t>
        <a:bodyPr/>
        <a:lstStyle/>
        <a:p>
          <a:endParaRPr lang="en-US"/>
        </a:p>
      </dgm:t>
    </dgm:pt>
    <dgm:pt modelId="{09EF91B0-9B8F-4E18-AFF1-E2D39F5E8881}" type="pres">
      <dgm:prSet presAssocID="{F4D72FFF-D3B0-464C-A9BF-6D7E5C5EC59C}" presName="hierRoot1" presStyleCnt="0">
        <dgm:presLayoutVars>
          <dgm:hierBranch val="init"/>
        </dgm:presLayoutVars>
      </dgm:prSet>
      <dgm:spPr/>
    </dgm:pt>
    <dgm:pt modelId="{1DFF070F-BEB2-419F-AA18-10C48C2852E2}" type="pres">
      <dgm:prSet presAssocID="{F4D72FFF-D3B0-464C-A9BF-6D7E5C5EC59C}" presName="rootComposite1" presStyleCnt="0"/>
      <dgm:spPr/>
    </dgm:pt>
    <dgm:pt modelId="{72E53A32-749E-4C07-8AF3-CF4B4B6F38AC}" type="pres">
      <dgm:prSet presAssocID="{F4D72FFF-D3B0-464C-A9BF-6D7E5C5EC59C}" presName="rootText1" presStyleLbl="node0" presStyleIdx="0" presStyleCnt="1" custScaleX="170113" custScaleY="179711">
        <dgm:presLayoutVars>
          <dgm:chPref val="3"/>
        </dgm:presLayoutVars>
      </dgm:prSet>
      <dgm:spPr/>
      <dgm:t>
        <a:bodyPr/>
        <a:lstStyle/>
        <a:p>
          <a:endParaRPr lang="en-US"/>
        </a:p>
      </dgm:t>
    </dgm:pt>
    <dgm:pt modelId="{D8FB40FA-7797-4601-83FC-A8EAA66EFBE7}" type="pres">
      <dgm:prSet presAssocID="{F4D72FFF-D3B0-464C-A9BF-6D7E5C5EC59C}" presName="rootPict1" presStyleLbl="alignImgPlace1" presStyleIdx="0" presStyleCnt="6" custScaleX="198142" custScaleY="178393" custLinFactX="-59705" custLinFactNeighborX="-100000" custLinFactNeighborY="8108"/>
      <dgm:spPr>
        <a:blipFill rotWithShape="1">
          <a:blip xmlns:r="http://schemas.openxmlformats.org/officeDocument/2006/relationships" r:embed="rId1"/>
          <a:stretch>
            <a:fillRect/>
          </a:stretch>
        </a:blipFill>
      </dgm:spPr>
    </dgm:pt>
    <dgm:pt modelId="{530F9B37-A94E-44C0-A7A4-F2827DC7C80E}" type="pres">
      <dgm:prSet presAssocID="{F4D72FFF-D3B0-464C-A9BF-6D7E5C5EC59C}" presName="rootConnector1" presStyleLbl="node1" presStyleIdx="0" presStyleCnt="0"/>
      <dgm:spPr/>
      <dgm:t>
        <a:bodyPr/>
        <a:lstStyle/>
        <a:p>
          <a:endParaRPr lang="en-US"/>
        </a:p>
      </dgm:t>
    </dgm:pt>
    <dgm:pt modelId="{83707832-A721-47BC-AB8E-2326B60CC019}" type="pres">
      <dgm:prSet presAssocID="{F4D72FFF-D3B0-464C-A9BF-6D7E5C5EC59C}" presName="hierChild2" presStyleCnt="0"/>
      <dgm:spPr/>
    </dgm:pt>
    <dgm:pt modelId="{AB31CDAC-24BC-43CD-B07A-E8B801E5220A}" type="pres">
      <dgm:prSet presAssocID="{8B258EFF-2E81-4098-9859-5804A1523994}" presName="Name37" presStyleLbl="parChTrans1D2" presStyleIdx="0" presStyleCnt="4"/>
      <dgm:spPr/>
      <dgm:t>
        <a:bodyPr/>
        <a:lstStyle/>
        <a:p>
          <a:endParaRPr lang="en-US"/>
        </a:p>
      </dgm:t>
    </dgm:pt>
    <dgm:pt modelId="{AA5E3A88-3AA5-4E0E-A954-10A87B3A15D9}" type="pres">
      <dgm:prSet presAssocID="{A95CCA92-1246-4076-8174-7AAEE2100272}" presName="hierRoot2" presStyleCnt="0">
        <dgm:presLayoutVars>
          <dgm:hierBranch val="init"/>
        </dgm:presLayoutVars>
      </dgm:prSet>
      <dgm:spPr/>
    </dgm:pt>
    <dgm:pt modelId="{74D00986-3CCD-4FC5-B932-970A9DA906E9}" type="pres">
      <dgm:prSet presAssocID="{A95CCA92-1246-4076-8174-7AAEE2100272}" presName="rootComposite" presStyleCnt="0"/>
      <dgm:spPr/>
    </dgm:pt>
    <dgm:pt modelId="{706075B1-97BF-4B5E-A0DD-0D770A2D48F0}" type="pres">
      <dgm:prSet presAssocID="{A95CCA92-1246-4076-8174-7AAEE2100272}" presName="rootText" presStyleLbl="node2" presStyleIdx="0" presStyleCnt="3" custScaleX="154200" custScaleY="159835">
        <dgm:presLayoutVars>
          <dgm:chPref val="3"/>
        </dgm:presLayoutVars>
      </dgm:prSet>
      <dgm:spPr/>
      <dgm:t>
        <a:bodyPr/>
        <a:lstStyle/>
        <a:p>
          <a:endParaRPr lang="en-US"/>
        </a:p>
      </dgm:t>
    </dgm:pt>
    <dgm:pt modelId="{9FEC89D9-4093-462E-B1B0-03CDB0481C12}" type="pres">
      <dgm:prSet presAssocID="{A95CCA92-1246-4076-8174-7AAEE2100272}" presName="rootPict" presStyleLbl="alignImgPlace1" presStyleIdx="1" presStyleCnt="6" custScaleX="167819" custScaleY="155875" custLinFactX="-23371" custLinFactNeighborX="-100000" custLinFactNeighborY="802"/>
      <dgm:spPr>
        <a:blipFill rotWithShape="1">
          <a:blip xmlns:r="http://schemas.openxmlformats.org/officeDocument/2006/relationships" r:embed="rId2"/>
          <a:stretch>
            <a:fillRect/>
          </a:stretch>
        </a:blipFill>
      </dgm:spPr>
    </dgm:pt>
    <dgm:pt modelId="{56BBABD3-BF73-42AE-97B3-419790B155DD}" type="pres">
      <dgm:prSet presAssocID="{A95CCA92-1246-4076-8174-7AAEE2100272}" presName="rootConnector" presStyleLbl="node2" presStyleIdx="0" presStyleCnt="3"/>
      <dgm:spPr/>
      <dgm:t>
        <a:bodyPr/>
        <a:lstStyle/>
        <a:p>
          <a:endParaRPr lang="en-US"/>
        </a:p>
      </dgm:t>
    </dgm:pt>
    <dgm:pt modelId="{8167EC12-90AF-45B9-9AE1-041F884AFEC3}" type="pres">
      <dgm:prSet presAssocID="{A95CCA92-1246-4076-8174-7AAEE2100272}" presName="hierChild4" presStyleCnt="0"/>
      <dgm:spPr/>
    </dgm:pt>
    <dgm:pt modelId="{FF96E7B6-F784-4925-A449-1D6FB646A2C1}" type="pres">
      <dgm:prSet presAssocID="{A95CCA92-1246-4076-8174-7AAEE2100272}" presName="hierChild5" presStyleCnt="0"/>
      <dgm:spPr/>
    </dgm:pt>
    <dgm:pt modelId="{A182F013-4D7C-42FA-8DD2-E4695C9939C6}" type="pres">
      <dgm:prSet presAssocID="{E084BB18-6538-4E80-89B1-E089DB0411CE}" presName="Name37" presStyleLbl="parChTrans1D2" presStyleIdx="1" presStyleCnt="4"/>
      <dgm:spPr/>
      <dgm:t>
        <a:bodyPr/>
        <a:lstStyle/>
        <a:p>
          <a:endParaRPr lang="en-US"/>
        </a:p>
      </dgm:t>
    </dgm:pt>
    <dgm:pt modelId="{6B9A4E80-CFAE-494E-B76F-1C1E359E0D81}" type="pres">
      <dgm:prSet presAssocID="{AA41395D-2EFE-44A7-A16D-39C1E2CF77E1}" presName="hierRoot2" presStyleCnt="0">
        <dgm:presLayoutVars>
          <dgm:hierBranch val="init"/>
        </dgm:presLayoutVars>
      </dgm:prSet>
      <dgm:spPr/>
    </dgm:pt>
    <dgm:pt modelId="{B4A2B563-AC6B-4845-AEBD-70F228646694}" type="pres">
      <dgm:prSet presAssocID="{AA41395D-2EFE-44A7-A16D-39C1E2CF77E1}" presName="rootComposite" presStyleCnt="0"/>
      <dgm:spPr/>
    </dgm:pt>
    <dgm:pt modelId="{8684D0C5-1EDF-4008-B6B6-18F6432A2BFC}" type="pres">
      <dgm:prSet presAssocID="{AA41395D-2EFE-44A7-A16D-39C1E2CF77E1}" presName="rootText" presStyleLbl="node2" presStyleIdx="1" presStyleCnt="3" custScaleX="133978" custScaleY="162794" custLinFactNeighborX="730" custLinFactNeighborY="87">
        <dgm:presLayoutVars>
          <dgm:chPref val="3"/>
        </dgm:presLayoutVars>
      </dgm:prSet>
      <dgm:spPr/>
      <dgm:t>
        <a:bodyPr/>
        <a:lstStyle/>
        <a:p>
          <a:endParaRPr lang="en-US"/>
        </a:p>
      </dgm:t>
    </dgm:pt>
    <dgm:pt modelId="{596EBA44-4037-46FE-8DD0-E723D979758E}" type="pres">
      <dgm:prSet presAssocID="{AA41395D-2EFE-44A7-A16D-39C1E2CF77E1}" presName="rootPict" presStyleLbl="alignImgPlace1" presStyleIdx="2" presStyleCnt="6" custScaleX="174132" custScaleY="151233" custLinFactNeighborX="-82016" custLinFactNeighborY="5858"/>
      <dgm:spPr>
        <a:blipFill rotWithShape="1">
          <a:blip xmlns:r="http://schemas.openxmlformats.org/officeDocument/2006/relationships" r:embed="rId3"/>
          <a:stretch>
            <a:fillRect/>
          </a:stretch>
        </a:blipFill>
      </dgm:spPr>
    </dgm:pt>
    <dgm:pt modelId="{06A3C40E-9BDF-4134-9DCE-F47870F84917}" type="pres">
      <dgm:prSet presAssocID="{AA41395D-2EFE-44A7-A16D-39C1E2CF77E1}" presName="rootConnector" presStyleLbl="node2" presStyleIdx="1" presStyleCnt="3"/>
      <dgm:spPr/>
      <dgm:t>
        <a:bodyPr/>
        <a:lstStyle/>
        <a:p>
          <a:endParaRPr lang="en-US"/>
        </a:p>
      </dgm:t>
    </dgm:pt>
    <dgm:pt modelId="{B3A30135-C377-408B-B89E-A566D14D49F1}" type="pres">
      <dgm:prSet presAssocID="{AA41395D-2EFE-44A7-A16D-39C1E2CF77E1}" presName="hierChild4" presStyleCnt="0"/>
      <dgm:spPr/>
    </dgm:pt>
    <dgm:pt modelId="{F1AD5303-0772-420E-9E7D-0CC81638C6A2}" type="pres">
      <dgm:prSet presAssocID="{AA41395D-2EFE-44A7-A16D-39C1E2CF77E1}" presName="hierChild5" presStyleCnt="0"/>
      <dgm:spPr/>
    </dgm:pt>
    <dgm:pt modelId="{8097CD18-B479-48FA-8159-27821C444301}" type="pres">
      <dgm:prSet presAssocID="{47DEB6A3-6978-4D8A-9F03-AE12D1EE2D34}" presName="Name37" presStyleLbl="parChTrans1D2" presStyleIdx="2" presStyleCnt="4"/>
      <dgm:spPr/>
      <dgm:t>
        <a:bodyPr/>
        <a:lstStyle/>
        <a:p>
          <a:endParaRPr lang="en-US"/>
        </a:p>
      </dgm:t>
    </dgm:pt>
    <dgm:pt modelId="{1C63910A-6052-40A4-BD40-8DCA4A5B9C96}" type="pres">
      <dgm:prSet presAssocID="{45DAE54D-D92D-4F72-A4BA-CAB1243396CA}" presName="hierRoot2" presStyleCnt="0">
        <dgm:presLayoutVars>
          <dgm:hierBranch val="init"/>
        </dgm:presLayoutVars>
      </dgm:prSet>
      <dgm:spPr/>
    </dgm:pt>
    <dgm:pt modelId="{F5E95A39-A3A5-4611-9322-619B9CF30EEC}" type="pres">
      <dgm:prSet presAssocID="{45DAE54D-D92D-4F72-A4BA-CAB1243396CA}" presName="rootComposite" presStyleCnt="0"/>
      <dgm:spPr/>
    </dgm:pt>
    <dgm:pt modelId="{5CC2D568-F919-4612-9794-CEA10D9937DC}" type="pres">
      <dgm:prSet presAssocID="{45DAE54D-D92D-4F72-A4BA-CAB1243396CA}" presName="rootText" presStyleLbl="node2" presStyleIdx="2" presStyleCnt="3" custScaleX="157730" custScaleY="157469">
        <dgm:presLayoutVars>
          <dgm:chPref val="3"/>
        </dgm:presLayoutVars>
      </dgm:prSet>
      <dgm:spPr/>
      <dgm:t>
        <a:bodyPr/>
        <a:lstStyle/>
        <a:p>
          <a:endParaRPr lang="en-US"/>
        </a:p>
      </dgm:t>
    </dgm:pt>
    <dgm:pt modelId="{C7F801FC-55B0-4B15-A794-7E1904BAF82C}" type="pres">
      <dgm:prSet presAssocID="{45DAE54D-D92D-4F72-A4BA-CAB1243396CA}" presName="rootPict" presStyleLbl="alignImgPlace1" presStyleIdx="3" presStyleCnt="6" custScaleX="164501" custScaleY="156986" custLinFactX="-24647" custLinFactNeighborX="-100000" custLinFactNeighborY="9152"/>
      <dgm:spPr>
        <a:blipFill rotWithShape="1">
          <a:blip xmlns:r="http://schemas.openxmlformats.org/officeDocument/2006/relationships" r:embed="rId4"/>
          <a:stretch>
            <a:fillRect/>
          </a:stretch>
        </a:blipFill>
      </dgm:spPr>
    </dgm:pt>
    <dgm:pt modelId="{3891F03C-E76A-4F32-8F4E-24F59D030F5E}" type="pres">
      <dgm:prSet presAssocID="{45DAE54D-D92D-4F72-A4BA-CAB1243396CA}" presName="rootConnector" presStyleLbl="node2" presStyleIdx="2" presStyleCnt="3"/>
      <dgm:spPr/>
      <dgm:t>
        <a:bodyPr/>
        <a:lstStyle/>
        <a:p>
          <a:endParaRPr lang="en-US"/>
        </a:p>
      </dgm:t>
    </dgm:pt>
    <dgm:pt modelId="{834E24C3-5FF7-47A4-825A-ED5837BEE397}" type="pres">
      <dgm:prSet presAssocID="{45DAE54D-D92D-4F72-A4BA-CAB1243396CA}" presName="hierChild4" presStyleCnt="0"/>
      <dgm:spPr/>
    </dgm:pt>
    <dgm:pt modelId="{87190093-FA4D-4E63-A054-40DC1DF9EF1F}" type="pres">
      <dgm:prSet presAssocID="{0B881829-8B42-4AC8-9920-0074AEC74DE5}" presName="Name37" presStyleLbl="parChTrans1D3" presStyleIdx="0" presStyleCnt="1"/>
      <dgm:spPr/>
      <dgm:t>
        <a:bodyPr/>
        <a:lstStyle/>
        <a:p>
          <a:endParaRPr lang="en-US"/>
        </a:p>
      </dgm:t>
    </dgm:pt>
    <dgm:pt modelId="{469BA5CF-3D5B-4010-8703-EE0F87AD8596}" type="pres">
      <dgm:prSet presAssocID="{EF8B49F8-4675-4313-B39F-F16791F581D1}" presName="hierRoot2" presStyleCnt="0">
        <dgm:presLayoutVars>
          <dgm:hierBranch val="init"/>
        </dgm:presLayoutVars>
      </dgm:prSet>
      <dgm:spPr/>
    </dgm:pt>
    <dgm:pt modelId="{9E5490FF-20C3-410D-94A4-4846A8E460B3}" type="pres">
      <dgm:prSet presAssocID="{EF8B49F8-4675-4313-B39F-F16791F581D1}" presName="rootComposite" presStyleCnt="0"/>
      <dgm:spPr/>
    </dgm:pt>
    <dgm:pt modelId="{59317727-C285-463A-8986-47BF5EFE9346}" type="pres">
      <dgm:prSet presAssocID="{EF8B49F8-4675-4313-B39F-F16791F581D1}" presName="rootText" presStyleLbl="node3" presStyleIdx="0" presStyleCnt="1" custScaleX="120209" custScaleY="125600">
        <dgm:presLayoutVars>
          <dgm:chPref val="3"/>
        </dgm:presLayoutVars>
      </dgm:prSet>
      <dgm:spPr/>
      <dgm:t>
        <a:bodyPr/>
        <a:lstStyle/>
        <a:p>
          <a:endParaRPr lang="en-US"/>
        </a:p>
      </dgm:t>
    </dgm:pt>
    <dgm:pt modelId="{BB2C4485-8CA8-40A5-8140-C74D09BB8313}" type="pres">
      <dgm:prSet presAssocID="{EF8B49F8-4675-4313-B39F-F16791F581D1}" presName="rootPict" presStyleLbl="alignImgPlace1" presStyleIdx="4" presStyleCnt="6" custScaleX="168128" custScaleY="136485" custLinFactNeighborX="-91832" custLinFactNeighborY="0"/>
      <dgm:spPr>
        <a:blipFill rotWithShape="1">
          <a:blip xmlns:r="http://schemas.openxmlformats.org/officeDocument/2006/relationships" r:embed="rId5"/>
          <a:stretch>
            <a:fillRect/>
          </a:stretch>
        </a:blipFill>
      </dgm:spPr>
    </dgm:pt>
    <dgm:pt modelId="{7FCF515E-3AE8-4A17-B54B-210EDCB56281}" type="pres">
      <dgm:prSet presAssocID="{EF8B49F8-4675-4313-B39F-F16791F581D1}" presName="rootConnector" presStyleLbl="node3" presStyleIdx="0" presStyleCnt="1"/>
      <dgm:spPr/>
      <dgm:t>
        <a:bodyPr/>
        <a:lstStyle/>
        <a:p>
          <a:endParaRPr lang="en-US"/>
        </a:p>
      </dgm:t>
    </dgm:pt>
    <dgm:pt modelId="{FDAA94D6-DC7E-4372-9B3C-3E0695F7A821}" type="pres">
      <dgm:prSet presAssocID="{EF8B49F8-4675-4313-B39F-F16791F581D1}" presName="hierChild4" presStyleCnt="0"/>
      <dgm:spPr/>
    </dgm:pt>
    <dgm:pt modelId="{CB3FCAF7-AAFB-4EF7-9ABF-EF03B601B4AD}" type="pres">
      <dgm:prSet presAssocID="{EF8B49F8-4675-4313-B39F-F16791F581D1}" presName="hierChild5" presStyleCnt="0"/>
      <dgm:spPr/>
    </dgm:pt>
    <dgm:pt modelId="{04C402FE-3B32-4934-8187-CA501A42E490}" type="pres">
      <dgm:prSet presAssocID="{45DAE54D-D92D-4F72-A4BA-CAB1243396CA}" presName="hierChild5" presStyleCnt="0"/>
      <dgm:spPr/>
    </dgm:pt>
    <dgm:pt modelId="{1D51B2D2-5E1C-4BEB-90B2-C1A8024FAB4E}" type="pres">
      <dgm:prSet presAssocID="{F4D72FFF-D3B0-464C-A9BF-6D7E5C5EC59C}" presName="hierChild3" presStyleCnt="0"/>
      <dgm:spPr/>
    </dgm:pt>
    <dgm:pt modelId="{ADC207BF-A088-40A3-BD00-8773789B50AF}" type="pres">
      <dgm:prSet presAssocID="{92FB65F5-37B1-4BAD-AAC8-8AD29543D9BA}" presName="Name111" presStyleLbl="parChTrans1D2" presStyleIdx="3" presStyleCnt="4"/>
      <dgm:spPr/>
      <dgm:t>
        <a:bodyPr/>
        <a:lstStyle/>
        <a:p>
          <a:endParaRPr lang="en-US"/>
        </a:p>
      </dgm:t>
    </dgm:pt>
    <dgm:pt modelId="{7CF1B9D1-6320-4ABF-ADE7-7202592BE85D}" type="pres">
      <dgm:prSet presAssocID="{C2603646-505B-4B8B-92C3-891A90928B29}" presName="hierRoot3" presStyleCnt="0">
        <dgm:presLayoutVars>
          <dgm:hierBranch val="init"/>
        </dgm:presLayoutVars>
      </dgm:prSet>
      <dgm:spPr/>
    </dgm:pt>
    <dgm:pt modelId="{2B1C872B-0AA8-4816-AB6A-766C9FA56304}" type="pres">
      <dgm:prSet presAssocID="{C2603646-505B-4B8B-92C3-891A90928B29}" presName="rootComposite3" presStyleCnt="0"/>
      <dgm:spPr/>
    </dgm:pt>
    <dgm:pt modelId="{437CA3C2-4551-4CDF-9F9F-E97DFB46598B}" type="pres">
      <dgm:prSet presAssocID="{C2603646-505B-4B8B-92C3-891A90928B29}" presName="rootText3" presStyleLbl="asst1" presStyleIdx="0" presStyleCnt="1" custScaleX="170990" custScaleY="170234">
        <dgm:presLayoutVars>
          <dgm:chPref val="3"/>
        </dgm:presLayoutVars>
      </dgm:prSet>
      <dgm:spPr/>
      <dgm:t>
        <a:bodyPr/>
        <a:lstStyle/>
        <a:p>
          <a:endParaRPr lang="en-US"/>
        </a:p>
      </dgm:t>
    </dgm:pt>
    <dgm:pt modelId="{35297E5B-F919-44C7-BE82-11D79FBB6D13}" type="pres">
      <dgm:prSet presAssocID="{C2603646-505B-4B8B-92C3-891A90928B29}" presName="rootPict3" presStyleLbl="alignImgPlace1" presStyleIdx="5" presStyleCnt="6" custScaleX="170786" custScaleY="166109" custLinFactX="-44681" custLinFactNeighborX="-100000" custLinFactNeighborY="9049"/>
      <dgm:spPr>
        <a:blipFill rotWithShape="1">
          <a:blip xmlns:r="http://schemas.openxmlformats.org/officeDocument/2006/relationships" r:embed="rId6"/>
          <a:stretch>
            <a:fillRect/>
          </a:stretch>
        </a:blipFill>
      </dgm:spPr>
    </dgm:pt>
    <dgm:pt modelId="{F749A2F8-E296-4593-8812-8583D81F6279}" type="pres">
      <dgm:prSet presAssocID="{C2603646-505B-4B8B-92C3-891A90928B29}" presName="rootConnector3" presStyleLbl="asst1" presStyleIdx="0" presStyleCnt="1"/>
      <dgm:spPr/>
      <dgm:t>
        <a:bodyPr/>
        <a:lstStyle/>
        <a:p>
          <a:endParaRPr lang="en-US"/>
        </a:p>
      </dgm:t>
    </dgm:pt>
    <dgm:pt modelId="{EEB3BCED-B2B7-4C50-BE3D-584FC08767A5}" type="pres">
      <dgm:prSet presAssocID="{C2603646-505B-4B8B-92C3-891A90928B29}" presName="hierChild6" presStyleCnt="0"/>
      <dgm:spPr/>
    </dgm:pt>
    <dgm:pt modelId="{82D361D0-6D69-4085-A74E-7A3869D00878}" type="pres">
      <dgm:prSet presAssocID="{C2603646-505B-4B8B-92C3-891A90928B29}" presName="hierChild7" presStyleCnt="0"/>
      <dgm:spPr/>
    </dgm:pt>
  </dgm:ptLst>
  <dgm:cxnLst>
    <dgm:cxn modelId="{EA61AC86-E35B-489F-8740-E0ECFEF5CF8E}" srcId="{F4D72FFF-D3B0-464C-A9BF-6D7E5C5EC59C}" destId="{AA41395D-2EFE-44A7-A16D-39C1E2CF77E1}" srcOrd="2" destOrd="0" parTransId="{E084BB18-6538-4E80-89B1-E089DB0411CE}" sibTransId="{D526F6D6-C473-4B07-9337-3E9CA2DFB1C9}"/>
    <dgm:cxn modelId="{5C2D4D82-9AA1-42F4-B803-93F77320B3E0}" type="presOf" srcId="{C7A503BE-0DF0-4076-BF41-03B71997E491}" destId="{41B2F0AC-B29B-4A7C-8599-D0FD750ABE87}" srcOrd="0" destOrd="0" presId="urn:microsoft.com/office/officeart/2005/8/layout/pictureOrgChart+Icon"/>
    <dgm:cxn modelId="{49301FAE-0BE2-4468-94A6-9442386A2A5B}" srcId="{F4D72FFF-D3B0-464C-A9BF-6D7E5C5EC59C}" destId="{A95CCA92-1246-4076-8174-7AAEE2100272}" srcOrd="1" destOrd="0" parTransId="{8B258EFF-2E81-4098-9859-5804A1523994}" sibTransId="{ED8F7BDD-5887-4D71-8DF9-F5DE0D1AFE80}"/>
    <dgm:cxn modelId="{CAF285F4-1AC9-4776-B974-9FCEEA0D39D5}" type="presOf" srcId="{47DEB6A3-6978-4D8A-9F03-AE12D1EE2D34}" destId="{8097CD18-B479-48FA-8159-27821C444301}" srcOrd="0" destOrd="0" presId="urn:microsoft.com/office/officeart/2005/8/layout/pictureOrgChart+Icon"/>
    <dgm:cxn modelId="{EBFBCE4B-3CB7-4267-98F2-489C77E972EB}" type="presOf" srcId="{45DAE54D-D92D-4F72-A4BA-CAB1243396CA}" destId="{3891F03C-E76A-4F32-8F4E-24F59D030F5E}" srcOrd="1" destOrd="0" presId="urn:microsoft.com/office/officeart/2005/8/layout/pictureOrgChart+Icon"/>
    <dgm:cxn modelId="{A264CFBE-2E58-4252-8EE0-E8267054CCC9}" srcId="{45DAE54D-D92D-4F72-A4BA-CAB1243396CA}" destId="{EF8B49F8-4675-4313-B39F-F16791F581D1}" srcOrd="0" destOrd="0" parTransId="{0B881829-8B42-4AC8-9920-0074AEC74DE5}" sibTransId="{DDDB32C3-C392-48EA-9F80-D868ED9C907A}"/>
    <dgm:cxn modelId="{DFB62F45-DF03-4C1F-9ADC-151A839A5E26}" type="presOf" srcId="{A95CCA92-1246-4076-8174-7AAEE2100272}" destId="{706075B1-97BF-4B5E-A0DD-0D770A2D48F0}" srcOrd="0" destOrd="0" presId="urn:microsoft.com/office/officeart/2005/8/layout/pictureOrgChart+Icon"/>
    <dgm:cxn modelId="{BD72065B-A566-4D4F-A284-E38157B3CE58}" type="presOf" srcId="{A95CCA92-1246-4076-8174-7AAEE2100272}" destId="{56BBABD3-BF73-42AE-97B3-419790B155DD}" srcOrd="1" destOrd="0" presId="urn:microsoft.com/office/officeart/2005/8/layout/pictureOrgChart+Icon"/>
    <dgm:cxn modelId="{984FF58A-10D0-4D8B-AF1A-F5865CAF90FB}" type="presOf" srcId="{F4D72FFF-D3B0-464C-A9BF-6D7E5C5EC59C}" destId="{530F9B37-A94E-44C0-A7A4-F2827DC7C80E}" srcOrd="1" destOrd="0" presId="urn:microsoft.com/office/officeart/2005/8/layout/pictureOrgChart+Icon"/>
    <dgm:cxn modelId="{9932744C-FFAB-4581-B6CF-ECF84B340C84}" srcId="{C7A503BE-0DF0-4076-BF41-03B71997E491}" destId="{F4D72FFF-D3B0-464C-A9BF-6D7E5C5EC59C}" srcOrd="0" destOrd="0" parTransId="{5FFF85BD-0726-47C2-BF7D-3F20A6307AB1}" sibTransId="{20713CDD-38E7-465F-A756-17F05D8EEE31}"/>
    <dgm:cxn modelId="{1392ED4E-2510-4D7D-B2D3-0BE45A87E2AB}" type="presOf" srcId="{EF8B49F8-4675-4313-B39F-F16791F581D1}" destId="{7FCF515E-3AE8-4A17-B54B-210EDCB56281}" srcOrd="1" destOrd="0" presId="urn:microsoft.com/office/officeart/2005/8/layout/pictureOrgChart+Icon"/>
    <dgm:cxn modelId="{72E04988-FCA2-4842-BD79-8A65E6B94380}" type="presOf" srcId="{C2603646-505B-4B8B-92C3-891A90928B29}" destId="{F749A2F8-E296-4593-8812-8583D81F6279}" srcOrd="1" destOrd="0" presId="urn:microsoft.com/office/officeart/2005/8/layout/pictureOrgChart+Icon"/>
    <dgm:cxn modelId="{0031BA5C-7537-419C-9965-324B8032CBDA}" type="presOf" srcId="{45DAE54D-D92D-4F72-A4BA-CAB1243396CA}" destId="{5CC2D568-F919-4612-9794-CEA10D9937DC}" srcOrd="0" destOrd="0" presId="urn:microsoft.com/office/officeart/2005/8/layout/pictureOrgChart+Icon"/>
    <dgm:cxn modelId="{9D2DFD69-1A65-4659-8F1A-33BBB975883F}" srcId="{F4D72FFF-D3B0-464C-A9BF-6D7E5C5EC59C}" destId="{45DAE54D-D92D-4F72-A4BA-CAB1243396CA}" srcOrd="3" destOrd="0" parTransId="{47DEB6A3-6978-4D8A-9F03-AE12D1EE2D34}" sibTransId="{9AD6538A-4203-4141-810C-6C22BD1E1B63}"/>
    <dgm:cxn modelId="{375ECC91-0FB6-4660-85E3-F442A56251EB}" type="presOf" srcId="{E084BB18-6538-4E80-89B1-E089DB0411CE}" destId="{A182F013-4D7C-42FA-8DD2-E4695C9939C6}" srcOrd="0" destOrd="0" presId="urn:microsoft.com/office/officeart/2005/8/layout/pictureOrgChart+Icon"/>
    <dgm:cxn modelId="{03F5F51C-7870-4AAF-B8D5-E697109FF6A4}" srcId="{F4D72FFF-D3B0-464C-A9BF-6D7E5C5EC59C}" destId="{C2603646-505B-4B8B-92C3-891A90928B29}" srcOrd="0" destOrd="0" parTransId="{92FB65F5-37B1-4BAD-AAC8-8AD29543D9BA}" sibTransId="{A31F8B5F-24DC-4680-9CD4-3ED670DC7752}"/>
    <dgm:cxn modelId="{4F057E30-7C41-4BE2-BAF7-A224EB23A4AC}" type="presOf" srcId="{AA41395D-2EFE-44A7-A16D-39C1E2CF77E1}" destId="{8684D0C5-1EDF-4008-B6B6-18F6432A2BFC}" srcOrd="0" destOrd="0" presId="urn:microsoft.com/office/officeart/2005/8/layout/pictureOrgChart+Icon"/>
    <dgm:cxn modelId="{A1467D3A-EBF4-4665-B576-15CBAE95E677}" type="presOf" srcId="{F4D72FFF-D3B0-464C-A9BF-6D7E5C5EC59C}" destId="{72E53A32-749E-4C07-8AF3-CF4B4B6F38AC}" srcOrd="0" destOrd="0" presId="urn:microsoft.com/office/officeart/2005/8/layout/pictureOrgChart+Icon"/>
    <dgm:cxn modelId="{C24256F3-4B46-49C5-9387-CA55DDBF108C}" type="presOf" srcId="{92FB65F5-37B1-4BAD-AAC8-8AD29543D9BA}" destId="{ADC207BF-A088-40A3-BD00-8773789B50AF}" srcOrd="0" destOrd="0" presId="urn:microsoft.com/office/officeart/2005/8/layout/pictureOrgChart+Icon"/>
    <dgm:cxn modelId="{52362E5D-2AAF-4CCD-ABAA-592D0A1F02F1}" type="presOf" srcId="{0B881829-8B42-4AC8-9920-0074AEC74DE5}" destId="{87190093-FA4D-4E63-A054-40DC1DF9EF1F}" srcOrd="0" destOrd="0" presId="urn:microsoft.com/office/officeart/2005/8/layout/pictureOrgChart+Icon"/>
    <dgm:cxn modelId="{82FAB5CC-FBCB-4AEF-9F4F-745B35AE1839}" type="presOf" srcId="{8B258EFF-2E81-4098-9859-5804A1523994}" destId="{AB31CDAC-24BC-43CD-B07A-E8B801E5220A}" srcOrd="0" destOrd="0" presId="urn:microsoft.com/office/officeart/2005/8/layout/pictureOrgChart+Icon"/>
    <dgm:cxn modelId="{A8D32DAD-0493-423E-8D6D-6DBBFE74C037}" type="presOf" srcId="{C2603646-505B-4B8B-92C3-891A90928B29}" destId="{437CA3C2-4551-4CDF-9F9F-E97DFB46598B}" srcOrd="0" destOrd="0" presId="urn:microsoft.com/office/officeart/2005/8/layout/pictureOrgChart+Icon"/>
    <dgm:cxn modelId="{B6586B8C-1B96-4828-95E4-C74D4CA662A1}" type="presOf" srcId="{EF8B49F8-4675-4313-B39F-F16791F581D1}" destId="{59317727-C285-463A-8986-47BF5EFE9346}" srcOrd="0" destOrd="0" presId="urn:microsoft.com/office/officeart/2005/8/layout/pictureOrgChart+Icon"/>
    <dgm:cxn modelId="{1BF16E3C-9F1E-4473-99CF-AE4DAE6FCB00}" type="presOf" srcId="{AA41395D-2EFE-44A7-A16D-39C1E2CF77E1}" destId="{06A3C40E-9BDF-4134-9DCE-F47870F84917}" srcOrd="1" destOrd="0" presId="urn:microsoft.com/office/officeart/2005/8/layout/pictureOrgChart+Icon"/>
    <dgm:cxn modelId="{802002CA-336D-4E83-9D9C-3AF2B95E3EC2}" type="presParOf" srcId="{41B2F0AC-B29B-4A7C-8599-D0FD750ABE87}" destId="{09EF91B0-9B8F-4E18-AFF1-E2D39F5E8881}" srcOrd="0" destOrd="0" presId="urn:microsoft.com/office/officeart/2005/8/layout/pictureOrgChart+Icon"/>
    <dgm:cxn modelId="{A6118273-DCDF-4E6F-9445-6DAFBE8600D1}" type="presParOf" srcId="{09EF91B0-9B8F-4E18-AFF1-E2D39F5E8881}" destId="{1DFF070F-BEB2-419F-AA18-10C48C2852E2}" srcOrd="0" destOrd="0" presId="urn:microsoft.com/office/officeart/2005/8/layout/pictureOrgChart+Icon"/>
    <dgm:cxn modelId="{6114A54D-3141-4E3F-AA37-FE086F226931}" type="presParOf" srcId="{1DFF070F-BEB2-419F-AA18-10C48C2852E2}" destId="{72E53A32-749E-4C07-8AF3-CF4B4B6F38AC}" srcOrd="0" destOrd="0" presId="urn:microsoft.com/office/officeart/2005/8/layout/pictureOrgChart+Icon"/>
    <dgm:cxn modelId="{F6AD72F2-96AF-42E0-A753-BC24418693B6}" type="presParOf" srcId="{1DFF070F-BEB2-419F-AA18-10C48C2852E2}" destId="{D8FB40FA-7797-4601-83FC-A8EAA66EFBE7}" srcOrd="1" destOrd="0" presId="urn:microsoft.com/office/officeart/2005/8/layout/pictureOrgChart+Icon"/>
    <dgm:cxn modelId="{85B12E47-F2DA-4008-8A74-977AC1F1BF9F}" type="presParOf" srcId="{1DFF070F-BEB2-419F-AA18-10C48C2852E2}" destId="{530F9B37-A94E-44C0-A7A4-F2827DC7C80E}" srcOrd="2" destOrd="0" presId="urn:microsoft.com/office/officeart/2005/8/layout/pictureOrgChart+Icon"/>
    <dgm:cxn modelId="{28A97039-E19B-46AE-8C1B-AA20E25C7F39}" type="presParOf" srcId="{09EF91B0-9B8F-4E18-AFF1-E2D39F5E8881}" destId="{83707832-A721-47BC-AB8E-2326B60CC019}" srcOrd="1" destOrd="0" presId="urn:microsoft.com/office/officeart/2005/8/layout/pictureOrgChart+Icon"/>
    <dgm:cxn modelId="{ACB714EC-BEF0-4B98-8E6E-B1B61D7F9EF2}" type="presParOf" srcId="{83707832-A721-47BC-AB8E-2326B60CC019}" destId="{AB31CDAC-24BC-43CD-B07A-E8B801E5220A}" srcOrd="0" destOrd="0" presId="urn:microsoft.com/office/officeart/2005/8/layout/pictureOrgChart+Icon"/>
    <dgm:cxn modelId="{04963F0C-FF0D-40B3-8FBD-E1BF0B55BD41}" type="presParOf" srcId="{83707832-A721-47BC-AB8E-2326B60CC019}" destId="{AA5E3A88-3AA5-4E0E-A954-10A87B3A15D9}" srcOrd="1" destOrd="0" presId="urn:microsoft.com/office/officeart/2005/8/layout/pictureOrgChart+Icon"/>
    <dgm:cxn modelId="{27E3681C-7B8D-4414-8B10-A68F1C763281}" type="presParOf" srcId="{AA5E3A88-3AA5-4E0E-A954-10A87B3A15D9}" destId="{74D00986-3CCD-4FC5-B932-970A9DA906E9}" srcOrd="0" destOrd="0" presId="urn:microsoft.com/office/officeart/2005/8/layout/pictureOrgChart+Icon"/>
    <dgm:cxn modelId="{622B51D2-98F7-450A-A625-CB8FE4A53B54}" type="presParOf" srcId="{74D00986-3CCD-4FC5-B932-970A9DA906E9}" destId="{706075B1-97BF-4B5E-A0DD-0D770A2D48F0}" srcOrd="0" destOrd="0" presId="urn:microsoft.com/office/officeart/2005/8/layout/pictureOrgChart+Icon"/>
    <dgm:cxn modelId="{C1F44C0D-7367-45B8-8F2C-CEB31E5374DC}" type="presParOf" srcId="{74D00986-3CCD-4FC5-B932-970A9DA906E9}" destId="{9FEC89D9-4093-462E-B1B0-03CDB0481C12}" srcOrd="1" destOrd="0" presId="urn:microsoft.com/office/officeart/2005/8/layout/pictureOrgChart+Icon"/>
    <dgm:cxn modelId="{89595EBE-C61A-4B79-9EF8-BADB15906A9C}" type="presParOf" srcId="{74D00986-3CCD-4FC5-B932-970A9DA906E9}" destId="{56BBABD3-BF73-42AE-97B3-419790B155DD}" srcOrd="2" destOrd="0" presId="urn:microsoft.com/office/officeart/2005/8/layout/pictureOrgChart+Icon"/>
    <dgm:cxn modelId="{4842B360-C816-4BB2-811A-5833CB32477E}" type="presParOf" srcId="{AA5E3A88-3AA5-4E0E-A954-10A87B3A15D9}" destId="{8167EC12-90AF-45B9-9AE1-041F884AFEC3}" srcOrd="1" destOrd="0" presId="urn:microsoft.com/office/officeart/2005/8/layout/pictureOrgChart+Icon"/>
    <dgm:cxn modelId="{470987A7-7BC3-41BC-B93F-140335E09837}" type="presParOf" srcId="{AA5E3A88-3AA5-4E0E-A954-10A87B3A15D9}" destId="{FF96E7B6-F784-4925-A449-1D6FB646A2C1}" srcOrd="2" destOrd="0" presId="urn:microsoft.com/office/officeart/2005/8/layout/pictureOrgChart+Icon"/>
    <dgm:cxn modelId="{AB13F975-B5CE-4F9E-ABED-9CE43438BA2D}" type="presParOf" srcId="{83707832-A721-47BC-AB8E-2326B60CC019}" destId="{A182F013-4D7C-42FA-8DD2-E4695C9939C6}" srcOrd="2" destOrd="0" presId="urn:microsoft.com/office/officeart/2005/8/layout/pictureOrgChart+Icon"/>
    <dgm:cxn modelId="{58356FC6-BF62-4C2C-A738-5243C56C1A64}" type="presParOf" srcId="{83707832-A721-47BC-AB8E-2326B60CC019}" destId="{6B9A4E80-CFAE-494E-B76F-1C1E359E0D81}" srcOrd="3" destOrd="0" presId="urn:microsoft.com/office/officeart/2005/8/layout/pictureOrgChart+Icon"/>
    <dgm:cxn modelId="{78D7DD52-B8D4-4ABC-8F9B-3DF22171CC45}" type="presParOf" srcId="{6B9A4E80-CFAE-494E-B76F-1C1E359E0D81}" destId="{B4A2B563-AC6B-4845-AEBD-70F228646694}" srcOrd="0" destOrd="0" presId="urn:microsoft.com/office/officeart/2005/8/layout/pictureOrgChart+Icon"/>
    <dgm:cxn modelId="{1F6406CA-4F62-4A37-9B82-0D8CE3DBC5A7}" type="presParOf" srcId="{B4A2B563-AC6B-4845-AEBD-70F228646694}" destId="{8684D0C5-1EDF-4008-B6B6-18F6432A2BFC}" srcOrd="0" destOrd="0" presId="urn:microsoft.com/office/officeart/2005/8/layout/pictureOrgChart+Icon"/>
    <dgm:cxn modelId="{0210D452-3F3A-4479-B0CD-AD24275FAB5E}" type="presParOf" srcId="{B4A2B563-AC6B-4845-AEBD-70F228646694}" destId="{596EBA44-4037-46FE-8DD0-E723D979758E}" srcOrd="1" destOrd="0" presId="urn:microsoft.com/office/officeart/2005/8/layout/pictureOrgChart+Icon"/>
    <dgm:cxn modelId="{4DBED6C3-6712-46F7-A588-572D78279FC2}" type="presParOf" srcId="{B4A2B563-AC6B-4845-AEBD-70F228646694}" destId="{06A3C40E-9BDF-4134-9DCE-F47870F84917}" srcOrd="2" destOrd="0" presId="urn:microsoft.com/office/officeart/2005/8/layout/pictureOrgChart+Icon"/>
    <dgm:cxn modelId="{2A55F432-E2A1-483B-834C-1BA80966F877}" type="presParOf" srcId="{6B9A4E80-CFAE-494E-B76F-1C1E359E0D81}" destId="{B3A30135-C377-408B-B89E-A566D14D49F1}" srcOrd="1" destOrd="0" presId="urn:microsoft.com/office/officeart/2005/8/layout/pictureOrgChart+Icon"/>
    <dgm:cxn modelId="{C3DC4852-7C9A-4973-A352-88C3E2B09916}" type="presParOf" srcId="{6B9A4E80-CFAE-494E-B76F-1C1E359E0D81}" destId="{F1AD5303-0772-420E-9E7D-0CC81638C6A2}" srcOrd="2" destOrd="0" presId="urn:microsoft.com/office/officeart/2005/8/layout/pictureOrgChart+Icon"/>
    <dgm:cxn modelId="{8C4DC90C-A879-40EB-9AD0-1D69AF5CE12E}" type="presParOf" srcId="{83707832-A721-47BC-AB8E-2326B60CC019}" destId="{8097CD18-B479-48FA-8159-27821C444301}" srcOrd="4" destOrd="0" presId="urn:microsoft.com/office/officeart/2005/8/layout/pictureOrgChart+Icon"/>
    <dgm:cxn modelId="{6331DE97-6743-4276-B0DA-C16E7852DCBD}" type="presParOf" srcId="{83707832-A721-47BC-AB8E-2326B60CC019}" destId="{1C63910A-6052-40A4-BD40-8DCA4A5B9C96}" srcOrd="5" destOrd="0" presId="urn:microsoft.com/office/officeart/2005/8/layout/pictureOrgChart+Icon"/>
    <dgm:cxn modelId="{4783D502-8BB3-4A9A-9D7C-7ACFDA26627E}" type="presParOf" srcId="{1C63910A-6052-40A4-BD40-8DCA4A5B9C96}" destId="{F5E95A39-A3A5-4611-9322-619B9CF30EEC}" srcOrd="0" destOrd="0" presId="urn:microsoft.com/office/officeart/2005/8/layout/pictureOrgChart+Icon"/>
    <dgm:cxn modelId="{CEFFA757-C75A-4496-8587-6F2B55382F11}" type="presParOf" srcId="{F5E95A39-A3A5-4611-9322-619B9CF30EEC}" destId="{5CC2D568-F919-4612-9794-CEA10D9937DC}" srcOrd="0" destOrd="0" presId="urn:microsoft.com/office/officeart/2005/8/layout/pictureOrgChart+Icon"/>
    <dgm:cxn modelId="{99860684-C3D7-4EA8-97D7-F96F7B708AB0}" type="presParOf" srcId="{F5E95A39-A3A5-4611-9322-619B9CF30EEC}" destId="{C7F801FC-55B0-4B15-A794-7E1904BAF82C}" srcOrd="1" destOrd="0" presId="urn:microsoft.com/office/officeart/2005/8/layout/pictureOrgChart+Icon"/>
    <dgm:cxn modelId="{93396795-4137-43D4-90DE-FEB4DC836436}" type="presParOf" srcId="{F5E95A39-A3A5-4611-9322-619B9CF30EEC}" destId="{3891F03C-E76A-4F32-8F4E-24F59D030F5E}" srcOrd="2" destOrd="0" presId="urn:microsoft.com/office/officeart/2005/8/layout/pictureOrgChart+Icon"/>
    <dgm:cxn modelId="{93790473-312C-4886-ABA8-51ABF11D9440}" type="presParOf" srcId="{1C63910A-6052-40A4-BD40-8DCA4A5B9C96}" destId="{834E24C3-5FF7-47A4-825A-ED5837BEE397}" srcOrd="1" destOrd="0" presId="urn:microsoft.com/office/officeart/2005/8/layout/pictureOrgChart+Icon"/>
    <dgm:cxn modelId="{75F38F7A-587E-485F-A0C4-0847C9C66F12}" type="presParOf" srcId="{834E24C3-5FF7-47A4-825A-ED5837BEE397}" destId="{87190093-FA4D-4E63-A054-40DC1DF9EF1F}" srcOrd="0" destOrd="0" presId="urn:microsoft.com/office/officeart/2005/8/layout/pictureOrgChart+Icon"/>
    <dgm:cxn modelId="{A2E78BC1-7BA1-4FAA-AA04-5A224DA4B4E6}" type="presParOf" srcId="{834E24C3-5FF7-47A4-825A-ED5837BEE397}" destId="{469BA5CF-3D5B-4010-8703-EE0F87AD8596}" srcOrd="1" destOrd="0" presId="urn:microsoft.com/office/officeart/2005/8/layout/pictureOrgChart+Icon"/>
    <dgm:cxn modelId="{60C09968-0515-4148-BAA0-427E7E676457}" type="presParOf" srcId="{469BA5CF-3D5B-4010-8703-EE0F87AD8596}" destId="{9E5490FF-20C3-410D-94A4-4846A8E460B3}" srcOrd="0" destOrd="0" presId="urn:microsoft.com/office/officeart/2005/8/layout/pictureOrgChart+Icon"/>
    <dgm:cxn modelId="{0946BABA-1DD0-49F3-BB19-F7A82382584E}" type="presParOf" srcId="{9E5490FF-20C3-410D-94A4-4846A8E460B3}" destId="{59317727-C285-463A-8986-47BF5EFE9346}" srcOrd="0" destOrd="0" presId="urn:microsoft.com/office/officeart/2005/8/layout/pictureOrgChart+Icon"/>
    <dgm:cxn modelId="{13C8DA67-7490-4D6E-9F5C-E3C60DA4A0E9}" type="presParOf" srcId="{9E5490FF-20C3-410D-94A4-4846A8E460B3}" destId="{BB2C4485-8CA8-40A5-8140-C74D09BB8313}" srcOrd="1" destOrd="0" presId="urn:microsoft.com/office/officeart/2005/8/layout/pictureOrgChart+Icon"/>
    <dgm:cxn modelId="{72942B27-7C7D-49B3-B749-BD71B3CDAB30}" type="presParOf" srcId="{9E5490FF-20C3-410D-94A4-4846A8E460B3}" destId="{7FCF515E-3AE8-4A17-B54B-210EDCB56281}" srcOrd="2" destOrd="0" presId="urn:microsoft.com/office/officeart/2005/8/layout/pictureOrgChart+Icon"/>
    <dgm:cxn modelId="{5DDB2E83-3763-46A1-BDB2-79D4C446E3DF}" type="presParOf" srcId="{469BA5CF-3D5B-4010-8703-EE0F87AD8596}" destId="{FDAA94D6-DC7E-4372-9B3C-3E0695F7A821}" srcOrd="1" destOrd="0" presId="urn:microsoft.com/office/officeart/2005/8/layout/pictureOrgChart+Icon"/>
    <dgm:cxn modelId="{9293365F-3593-4F7E-B3D6-7ED522ABB268}" type="presParOf" srcId="{469BA5CF-3D5B-4010-8703-EE0F87AD8596}" destId="{CB3FCAF7-AAFB-4EF7-9ABF-EF03B601B4AD}" srcOrd="2" destOrd="0" presId="urn:microsoft.com/office/officeart/2005/8/layout/pictureOrgChart+Icon"/>
    <dgm:cxn modelId="{DC6209DF-D581-478E-9EA7-DD14196C919E}" type="presParOf" srcId="{1C63910A-6052-40A4-BD40-8DCA4A5B9C96}" destId="{04C402FE-3B32-4934-8187-CA501A42E490}" srcOrd="2" destOrd="0" presId="urn:microsoft.com/office/officeart/2005/8/layout/pictureOrgChart+Icon"/>
    <dgm:cxn modelId="{673B2D0E-5703-4118-9355-9CF872DABF36}" type="presParOf" srcId="{09EF91B0-9B8F-4E18-AFF1-E2D39F5E8881}" destId="{1D51B2D2-5E1C-4BEB-90B2-C1A8024FAB4E}" srcOrd="2" destOrd="0" presId="urn:microsoft.com/office/officeart/2005/8/layout/pictureOrgChart+Icon"/>
    <dgm:cxn modelId="{FD85A0A5-7C86-4853-832C-3B32CAC52C30}" type="presParOf" srcId="{1D51B2D2-5E1C-4BEB-90B2-C1A8024FAB4E}" destId="{ADC207BF-A088-40A3-BD00-8773789B50AF}" srcOrd="0" destOrd="0" presId="urn:microsoft.com/office/officeart/2005/8/layout/pictureOrgChart+Icon"/>
    <dgm:cxn modelId="{796D043E-82CD-403D-9161-208FA0A85BAB}" type="presParOf" srcId="{1D51B2D2-5E1C-4BEB-90B2-C1A8024FAB4E}" destId="{7CF1B9D1-6320-4ABF-ADE7-7202592BE85D}" srcOrd="1" destOrd="0" presId="urn:microsoft.com/office/officeart/2005/8/layout/pictureOrgChart+Icon"/>
    <dgm:cxn modelId="{B46CF386-AB13-43E9-8959-23B8BC9FE642}" type="presParOf" srcId="{7CF1B9D1-6320-4ABF-ADE7-7202592BE85D}" destId="{2B1C872B-0AA8-4816-AB6A-766C9FA56304}" srcOrd="0" destOrd="0" presId="urn:microsoft.com/office/officeart/2005/8/layout/pictureOrgChart+Icon"/>
    <dgm:cxn modelId="{C8D4F246-739E-4D8E-91F8-0E5533FA77F5}" type="presParOf" srcId="{2B1C872B-0AA8-4816-AB6A-766C9FA56304}" destId="{437CA3C2-4551-4CDF-9F9F-E97DFB46598B}" srcOrd="0" destOrd="0" presId="urn:microsoft.com/office/officeart/2005/8/layout/pictureOrgChart+Icon"/>
    <dgm:cxn modelId="{ABD36F16-42B1-49BB-9B90-63844F0F3B97}" type="presParOf" srcId="{2B1C872B-0AA8-4816-AB6A-766C9FA56304}" destId="{35297E5B-F919-44C7-BE82-11D79FBB6D13}" srcOrd="1" destOrd="0" presId="urn:microsoft.com/office/officeart/2005/8/layout/pictureOrgChart+Icon"/>
    <dgm:cxn modelId="{5A4EA958-DFF1-4343-94EB-F71328442A99}" type="presParOf" srcId="{2B1C872B-0AA8-4816-AB6A-766C9FA56304}" destId="{F749A2F8-E296-4593-8812-8583D81F6279}" srcOrd="2" destOrd="0" presId="urn:microsoft.com/office/officeart/2005/8/layout/pictureOrgChart+Icon"/>
    <dgm:cxn modelId="{DF2D8BBF-99BD-4D2E-AD53-5B92AFBCB621}" type="presParOf" srcId="{7CF1B9D1-6320-4ABF-ADE7-7202592BE85D}" destId="{EEB3BCED-B2B7-4C50-BE3D-584FC08767A5}" srcOrd="1" destOrd="0" presId="urn:microsoft.com/office/officeart/2005/8/layout/pictureOrgChart+Icon"/>
    <dgm:cxn modelId="{D5AA9145-AB6D-4332-BAF2-6F301E70F0DC}" type="presParOf" srcId="{7CF1B9D1-6320-4ABF-ADE7-7202592BE85D}" destId="{82D361D0-6D69-4085-A74E-7A3869D00878}" srcOrd="2" destOrd="0" presId="urn:microsoft.com/office/officeart/2005/8/layout/pictureOrgChar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EEE9AF-BD41-4B4C-9214-CB2DB4D7481E}" type="doc">
      <dgm:prSet loTypeId="urn:microsoft.com/office/officeart/2005/8/layout/list1" loCatId="list" qsTypeId="urn:microsoft.com/office/officeart/2005/8/quickstyle/simple1" qsCatId="simple" csTypeId="urn:microsoft.com/office/officeart/2005/8/colors/accent1_2" csCatId="accent1" phldr="1"/>
      <dgm:spPr/>
    </dgm:pt>
    <dgm:pt modelId="{8BB6E666-E172-424F-8171-57EDBF14BAB7}">
      <dgm:prSet phldrT="[Text]"/>
      <dgm:spPr/>
      <dgm:t>
        <a:bodyPr/>
        <a:lstStyle/>
        <a:p>
          <a:pPr algn="l"/>
          <a:r>
            <a:rPr lang="en-US" dirty="0"/>
            <a:t>Communication and Public Engagement</a:t>
          </a:r>
        </a:p>
      </dgm:t>
    </dgm:pt>
    <dgm:pt modelId="{25B09049-BA0C-4475-81D6-62459E80756E}" type="parTrans" cxnId="{4C8FC922-CC0E-46FE-B965-FCE4627ACCEA}">
      <dgm:prSet/>
      <dgm:spPr/>
      <dgm:t>
        <a:bodyPr/>
        <a:lstStyle/>
        <a:p>
          <a:endParaRPr lang="en-US"/>
        </a:p>
      </dgm:t>
    </dgm:pt>
    <dgm:pt modelId="{7A6D98E5-0A26-4689-9724-2463E12A2A25}" type="sibTrans" cxnId="{4C8FC922-CC0E-46FE-B965-FCE4627ACCEA}">
      <dgm:prSet/>
      <dgm:spPr/>
      <dgm:t>
        <a:bodyPr/>
        <a:lstStyle/>
        <a:p>
          <a:endParaRPr lang="en-US"/>
        </a:p>
      </dgm:t>
    </dgm:pt>
    <dgm:pt modelId="{4AF43FA6-39A6-415F-9D25-9716C71E2E85}">
      <dgm:prSet phldrT="[Text]"/>
      <dgm:spPr/>
      <dgm:t>
        <a:bodyPr/>
        <a:lstStyle/>
        <a:p>
          <a:r>
            <a:rPr lang="en-US" dirty="0"/>
            <a:t>Development Services</a:t>
          </a:r>
        </a:p>
      </dgm:t>
    </dgm:pt>
    <dgm:pt modelId="{91E33131-2830-4917-A1FE-DBC04DA06C8E}" type="parTrans" cxnId="{FDF394C4-8CBD-4558-A357-CAE13AB30041}">
      <dgm:prSet/>
      <dgm:spPr/>
      <dgm:t>
        <a:bodyPr/>
        <a:lstStyle/>
        <a:p>
          <a:endParaRPr lang="en-US"/>
        </a:p>
      </dgm:t>
    </dgm:pt>
    <dgm:pt modelId="{6026D3C4-058C-4D1C-9431-D5D5891DC1B6}" type="sibTrans" cxnId="{FDF394C4-8CBD-4558-A357-CAE13AB30041}">
      <dgm:prSet/>
      <dgm:spPr/>
      <dgm:t>
        <a:bodyPr/>
        <a:lstStyle/>
        <a:p>
          <a:endParaRPr lang="en-US"/>
        </a:p>
      </dgm:t>
    </dgm:pt>
    <dgm:pt modelId="{232F2BDA-E748-4D94-8A38-1FD5562E1E3C}">
      <dgm:prSet phldrT="[Text]"/>
      <dgm:spPr/>
      <dgm:t>
        <a:bodyPr/>
        <a:lstStyle/>
        <a:p>
          <a:r>
            <a:rPr lang="en-US" dirty="0"/>
            <a:t>Fort Worth Lab</a:t>
          </a:r>
        </a:p>
      </dgm:t>
    </dgm:pt>
    <dgm:pt modelId="{A02DB474-D6D1-46DD-8A72-10EBED2B4279}" type="parTrans" cxnId="{D599A823-EDBC-4BAF-B544-C9D458D8A16F}">
      <dgm:prSet/>
      <dgm:spPr/>
      <dgm:t>
        <a:bodyPr/>
        <a:lstStyle/>
        <a:p>
          <a:endParaRPr lang="en-US"/>
        </a:p>
      </dgm:t>
    </dgm:pt>
    <dgm:pt modelId="{0EAD8DF9-2C6F-4592-BEE8-0683799D76B3}" type="sibTrans" cxnId="{D599A823-EDBC-4BAF-B544-C9D458D8A16F}">
      <dgm:prSet/>
      <dgm:spPr/>
      <dgm:t>
        <a:bodyPr/>
        <a:lstStyle/>
        <a:p>
          <a:endParaRPr lang="en-US"/>
        </a:p>
      </dgm:t>
    </dgm:pt>
    <dgm:pt modelId="{947337E7-11B6-4CEA-9571-3841F8987CB2}">
      <dgm:prSet/>
      <dgm:spPr/>
      <dgm:t>
        <a:bodyPr/>
        <a:lstStyle/>
        <a:p>
          <a:pPr algn="l"/>
          <a:r>
            <a:rPr lang="en-US" dirty="0"/>
            <a:t>Tracy Edwards, Public Education Specialist</a:t>
          </a:r>
        </a:p>
      </dgm:t>
    </dgm:pt>
    <dgm:pt modelId="{2CBABD86-DD00-4AC1-BAA1-D52658A9F192}" type="parTrans" cxnId="{D2938057-87CF-45B7-A45A-064E95604D41}">
      <dgm:prSet/>
      <dgm:spPr/>
      <dgm:t>
        <a:bodyPr/>
        <a:lstStyle/>
        <a:p>
          <a:endParaRPr lang="en-US"/>
        </a:p>
      </dgm:t>
    </dgm:pt>
    <dgm:pt modelId="{E9C21CF9-861F-49DF-8B16-B60E3DE967E0}" type="sibTrans" cxnId="{D2938057-87CF-45B7-A45A-064E95604D41}">
      <dgm:prSet/>
      <dgm:spPr/>
      <dgm:t>
        <a:bodyPr/>
        <a:lstStyle/>
        <a:p>
          <a:endParaRPr lang="en-US"/>
        </a:p>
      </dgm:t>
    </dgm:pt>
    <dgm:pt modelId="{F546F81A-34CF-4361-AC9E-7E73A0413837}">
      <dgm:prSet/>
      <dgm:spPr/>
      <dgm:t>
        <a:bodyPr/>
        <a:lstStyle/>
        <a:p>
          <a:r>
            <a:rPr lang="en-US" dirty="0"/>
            <a:t>Nathaniel Ebers, Budget Analyst</a:t>
          </a:r>
        </a:p>
      </dgm:t>
    </dgm:pt>
    <dgm:pt modelId="{91C483DC-858C-4686-970C-97CE366BF757}" type="parTrans" cxnId="{540DC663-B8E6-4B16-94B6-1454F3E26F2C}">
      <dgm:prSet/>
      <dgm:spPr/>
      <dgm:t>
        <a:bodyPr/>
        <a:lstStyle/>
        <a:p>
          <a:endParaRPr lang="en-US"/>
        </a:p>
      </dgm:t>
    </dgm:pt>
    <dgm:pt modelId="{46331CC8-1BCA-49B0-AB9B-E988A21E542D}" type="sibTrans" cxnId="{540DC663-B8E6-4B16-94B6-1454F3E26F2C}">
      <dgm:prSet/>
      <dgm:spPr/>
      <dgm:t>
        <a:bodyPr/>
        <a:lstStyle/>
        <a:p>
          <a:endParaRPr lang="en-US"/>
        </a:p>
      </dgm:t>
    </dgm:pt>
    <dgm:pt modelId="{1643AE14-E748-437C-BA80-33E342995C34}">
      <dgm:prSet/>
      <dgm:spPr/>
      <dgm:t>
        <a:bodyPr/>
        <a:lstStyle/>
        <a:p>
          <a:r>
            <a:rPr lang="en-US" dirty="0"/>
            <a:t>LaShondra Stringfellow, Assistant Director--Zoning and Design Review </a:t>
          </a:r>
        </a:p>
      </dgm:t>
    </dgm:pt>
    <dgm:pt modelId="{75D854DC-1E3C-4AC7-8990-9743FAB933BB}" type="parTrans" cxnId="{C1C7357A-7241-4481-BE5B-75B0EB3E9B8B}">
      <dgm:prSet/>
      <dgm:spPr/>
      <dgm:t>
        <a:bodyPr/>
        <a:lstStyle/>
        <a:p>
          <a:endParaRPr lang="en-US"/>
        </a:p>
      </dgm:t>
    </dgm:pt>
    <dgm:pt modelId="{D6D69D3A-60D7-4279-8008-18A1E2430BFD}" type="sibTrans" cxnId="{C1C7357A-7241-4481-BE5B-75B0EB3E9B8B}">
      <dgm:prSet/>
      <dgm:spPr/>
      <dgm:t>
        <a:bodyPr/>
        <a:lstStyle/>
        <a:p>
          <a:endParaRPr lang="en-US"/>
        </a:p>
      </dgm:t>
    </dgm:pt>
    <dgm:pt modelId="{881B1913-D3C1-4B6A-BDDE-D81D483F4845}">
      <dgm:prSet/>
      <dgm:spPr/>
      <dgm:t>
        <a:bodyPr/>
        <a:lstStyle/>
        <a:p>
          <a:r>
            <a:rPr lang="en-US" dirty="0"/>
            <a:t>Legal</a:t>
          </a:r>
        </a:p>
      </dgm:t>
    </dgm:pt>
    <dgm:pt modelId="{14B5B65A-FB0D-4168-86A4-308AE622EA21}" type="parTrans" cxnId="{DD82F5A9-DE80-4F39-A4C9-3C5AB821F62C}">
      <dgm:prSet/>
      <dgm:spPr/>
      <dgm:t>
        <a:bodyPr/>
        <a:lstStyle/>
        <a:p>
          <a:endParaRPr lang="en-US"/>
        </a:p>
      </dgm:t>
    </dgm:pt>
    <dgm:pt modelId="{7EB93866-1661-43F1-96C5-326B56BE60CE}" type="sibTrans" cxnId="{DD82F5A9-DE80-4F39-A4C9-3C5AB821F62C}">
      <dgm:prSet/>
      <dgm:spPr/>
      <dgm:t>
        <a:bodyPr/>
        <a:lstStyle/>
        <a:p>
          <a:endParaRPr lang="en-US"/>
        </a:p>
      </dgm:t>
    </dgm:pt>
    <dgm:pt modelId="{881841EA-F641-49FA-B719-D91A4341619D}">
      <dgm:prSet/>
      <dgm:spPr/>
      <dgm:t>
        <a:bodyPr/>
        <a:lstStyle/>
        <a:p>
          <a:r>
            <a:rPr lang="en-US" dirty="0"/>
            <a:t>Leslie Hunt, Senior Assistant City Attorney </a:t>
          </a:r>
        </a:p>
      </dgm:t>
    </dgm:pt>
    <dgm:pt modelId="{FFCBD9AB-DA69-4D78-9F18-E1F82BBB09B1}" type="parTrans" cxnId="{A30F974E-9F80-415C-B36F-29E10EEA80B4}">
      <dgm:prSet/>
      <dgm:spPr/>
      <dgm:t>
        <a:bodyPr/>
        <a:lstStyle/>
        <a:p>
          <a:endParaRPr lang="en-US"/>
        </a:p>
      </dgm:t>
    </dgm:pt>
    <dgm:pt modelId="{AFE9C74D-482A-49A7-A2CE-E836C4118295}" type="sibTrans" cxnId="{A30F974E-9F80-415C-B36F-29E10EEA80B4}">
      <dgm:prSet/>
      <dgm:spPr/>
      <dgm:t>
        <a:bodyPr/>
        <a:lstStyle/>
        <a:p>
          <a:endParaRPr lang="en-US"/>
        </a:p>
      </dgm:t>
    </dgm:pt>
    <dgm:pt modelId="{EFAB65F1-072A-4A06-939E-C96F99F1177E}">
      <dgm:prSet/>
      <dgm:spPr/>
      <dgm:t>
        <a:bodyPr/>
        <a:lstStyle/>
        <a:p>
          <a:r>
            <a:rPr lang="en-US" dirty="0"/>
            <a:t>Denis McElroy, Senior Assistant City Attorney </a:t>
          </a:r>
        </a:p>
      </dgm:t>
    </dgm:pt>
    <dgm:pt modelId="{657BBC66-CE3E-4691-A566-A98A08B8EFD4}" type="parTrans" cxnId="{1D1DFE6D-E542-4FC0-922C-FD0BE2E24E33}">
      <dgm:prSet/>
      <dgm:spPr/>
      <dgm:t>
        <a:bodyPr/>
        <a:lstStyle/>
        <a:p>
          <a:endParaRPr lang="en-US"/>
        </a:p>
      </dgm:t>
    </dgm:pt>
    <dgm:pt modelId="{EBD6A9B1-9F46-4BBB-8C9B-1B1D670D8DB2}" type="sibTrans" cxnId="{1D1DFE6D-E542-4FC0-922C-FD0BE2E24E33}">
      <dgm:prSet/>
      <dgm:spPr/>
      <dgm:t>
        <a:bodyPr/>
        <a:lstStyle/>
        <a:p>
          <a:endParaRPr lang="en-US"/>
        </a:p>
      </dgm:t>
    </dgm:pt>
    <dgm:pt modelId="{99A80443-CAA3-44DA-87B6-6B287F015035}">
      <dgm:prSet/>
      <dgm:spPr/>
      <dgm:t>
        <a:bodyPr/>
        <a:lstStyle/>
        <a:p>
          <a:r>
            <a:rPr lang="en-US" dirty="0"/>
            <a:t>Francesco Previto, Data Science Analyst </a:t>
          </a:r>
        </a:p>
      </dgm:t>
    </dgm:pt>
    <dgm:pt modelId="{0480A26D-8E9C-4159-B0C8-1CBBE4F02D67}" type="parTrans" cxnId="{A2879489-9611-4764-9291-0EA5597143FA}">
      <dgm:prSet/>
      <dgm:spPr/>
      <dgm:t>
        <a:bodyPr/>
        <a:lstStyle/>
        <a:p>
          <a:endParaRPr lang="en-US"/>
        </a:p>
      </dgm:t>
    </dgm:pt>
    <dgm:pt modelId="{0D4B4763-51F2-4237-B8ED-BC390AA1B116}" type="sibTrans" cxnId="{A2879489-9611-4764-9291-0EA5597143FA}">
      <dgm:prSet/>
      <dgm:spPr/>
      <dgm:t>
        <a:bodyPr/>
        <a:lstStyle/>
        <a:p>
          <a:endParaRPr lang="en-US"/>
        </a:p>
      </dgm:t>
    </dgm:pt>
    <dgm:pt modelId="{CA45FB7A-08CE-4E09-9636-2CB2D6C75455}">
      <dgm:prSet/>
      <dgm:spPr/>
      <dgm:t>
        <a:bodyPr/>
        <a:lstStyle/>
        <a:p>
          <a:pPr algn="l"/>
          <a:r>
            <a:rPr lang="en-US" dirty="0"/>
            <a:t>Janira Mejias, Public Education Specialist </a:t>
          </a:r>
        </a:p>
      </dgm:t>
    </dgm:pt>
    <dgm:pt modelId="{E443A4A7-B31C-4804-B1D8-17E7463A8F0F}" type="parTrans" cxnId="{478E57DB-F0DD-47D8-B4FD-C411C1BF7D75}">
      <dgm:prSet/>
      <dgm:spPr/>
      <dgm:t>
        <a:bodyPr/>
        <a:lstStyle/>
        <a:p>
          <a:endParaRPr lang="en-US"/>
        </a:p>
      </dgm:t>
    </dgm:pt>
    <dgm:pt modelId="{371ACE39-ED7B-46C1-A139-B065180C51DF}" type="sibTrans" cxnId="{478E57DB-F0DD-47D8-B4FD-C411C1BF7D75}">
      <dgm:prSet/>
      <dgm:spPr/>
      <dgm:t>
        <a:bodyPr/>
        <a:lstStyle/>
        <a:p>
          <a:endParaRPr lang="en-US"/>
        </a:p>
      </dgm:t>
    </dgm:pt>
    <dgm:pt modelId="{D3F59925-6CF5-4E32-84D5-0C10782C000D}" type="pres">
      <dgm:prSet presAssocID="{2AEEE9AF-BD41-4B4C-9214-CB2DB4D7481E}" presName="linear" presStyleCnt="0">
        <dgm:presLayoutVars>
          <dgm:dir/>
          <dgm:animLvl val="lvl"/>
          <dgm:resizeHandles val="exact"/>
        </dgm:presLayoutVars>
      </dgm:prSet>
      <dgm:spPr/>
    </dgm:pt>
    <dgm:pt modelId="{A89B2379-4612-47D7-9B2C-FAA89355D749}" type="pres">
      <dgm:prSet presAssocID="{8BB6E666-E172-424F-8171-57EDBF14BAB7}" presName="parentLin" presStyleCnt="0"/>
      <dgm:spPr/>
    </dgm:pt>
    <dgm:pt modelId="{3AEA6381-DF2F-4B2E-9504-AF4B40CC675B}" type="pres">
      <dgm:prSet presAssocID="{8BB6E666-E172-424F-8171-57EDBF14BAB7}" presName="parentLeftMargin" presStyleLbl="node1" presStyleIdx="0" presStyleCnt="4"/>
      <dgm:spPr/>
      <dgm:t>
        <a:bodyPr/>
        <a:lstStyle/>
        <a:p>
          <a:endParaRPr lang="en-US"/>
        </a:p>
      </dgm:t>
    </dgm:pt>
    <dgm:pt modelId="{4A1354B6-3DFC-4F84-BBBD-99DA5F178508}" type="pres">
      <dgm:prSet presAssocID="{8BB6E666-E172-424F-8171-57EDBF14BAB7}" presName="parentText" presStyleLbl="node1" presStyleIdx="0" presStyleCnt="4" custLinFactNeighborX="10109" custLinFactNeighborY="-46567">
        <dgm:presLayoutVars>
          <dgm:chMax val="0"/>
          <dgm:bulletEnabled val="1"/>
        </dgm:presLayoutVars>
      </dgm:prSet>
      <dgm:spPr/>
      <dgm:t>
        <a:bodyPr/>
        <a:lstStyle/>
        <a:p>
          <a:endParaRPr lang="en-US"/>
        </a:p>
      </dgm:t>
    </dgm:pt>
    <dgm:pt modelId="{53DBE978-9D3E-4CFA-8903-CB35C2A46A70}" type="pres">
      <dgm:prSet presAssocID="{8BB6E666-E172-424F-8171-57EDBF14BAB7}" presName="negativeSpace" presStyleCnt="0"/>
      <dgm:spPr/>
    </dgm:pt>
    <dgm:pt modelId="{0155546B-5F83-4B0D-9CC6-DC2AB4C02B84}" type="pres">
      <dgm:prSet presAssocID="{8BB6E666-E172-424F-8171-57EDBF14BAB7}" presName="childText" presStyleLbl="conFgAcc1" presStyleIdx="0" presStyleCnt="4" custLinFactNeighborX="-10470" custLinFactNeighborY="-27282">
        <dgm:presLayoutVars>
          <dgm:bulletEnabled val="1"/>
        </dgm:presLayoutVars>
      </dgm:prSet>
      <dgm:spPr/>
      <dgm:t>
        <a:bodyPr/>
        <a:lstStyle/>
        <a:p>
          <a:endParaRPr lang="en-US"/>
        </a:p>
      </dgm:t>
    </dgm:pt>
    <dgm:pt modelId="{C199AC1D-23C7-4417-B050-10FFDF03176F}" type="pres">
      <dgm:prSet presAssocID="{7A6D98E5-0A26-4689-9724-2463E12A2A25}" presName="spaceBetweenRectangles" presStyleCnt="0"/>
      <dgm:spPr/>
    </dgm:pt>
    <dgm:pt modelId="{3EA71D43-2F06-4D16-8169-EE294EA1EC13}" type="pres">
      <dgm:prSet presAssocID="{4AF43FA6-39A6-415F-9D25-9716C71E2E85}" presName="parentLin" presStyleCnt="0"/>
      <dgm:spPr/>
    </dgm:pt>
    <dgm:pt modelId="{E355C65E-D980-42F0-8545-15441C74BF88}" type="pres">
      <dgm:prSet presAssocID="{4AF43FA6-39A6-415F-9D25-9716C71E2E85}" presName="parentLeftMargin" presStyleLbl="node1" presStyleIdx="0" presStyleCnt="4"/>
      <dgm:spPr/>
      <dgm:t>
        <a:bodyPr/>
        <a:lstStyle/>
        <a:p>
          <a:endParaRPr lang="en-US"/>
        </a:p>
      </dgm:t>
    </dgm:pt>
    <dgm:pt modelId="{DF06AF3D-9701-42A9-9317-2ED707264501}" type="pres">
      <dgm:prSet presAssocID="{4AF43FA6-39A6-415F-9D25-9716C71E2E85}" presName="parentText" presStyleLbl="node1" presStyleIdx="1" presStyleCnt="4">
        <dgm:presLayoutVars>
          <dgm:chMax val="0"/>
          <dgm:bulletEnabled val="1"/>
        </dgm:presLayoutVars>
      </dgm:prSet>
      <dgm:spPr/>
      <dgm:t>
        <a:bodyPr/>
        <a:lstStyle/>
        <a:p>
          <a:endParaRPr lang="en-US"/>
        </a:p>
      </dgm:t>
    </dgm:pt>
    <dgm:pt modelId="{839E78DF-7336-4AD8-9118-52BC34FC5C1B}" type="pres">
      <dgm:prSet presAssocID="{4AF43FA6-39A6-415F-9D25-9716C71E2E85}" presName="negativeSpace" presStyleCnt="0"/>
      <dgm:spPr/>
    </dgm:pt>
    <dgm:pt modelId="{0574B050-300D-4653-A945-2FA48E9F5E29}" type="pres">
      <dgm:prSet presAssocID="{4AF43FA6-39A6-415F-9D25-9716C71E2E85}" presName="childText" presStyleLbl="conFgAcc1" presStyleIdx="1" presStyleCnt="4" custLinFactNeighborY="-12343">
        <dgm:presLayoutVars>
          <dgm:bulletEnabled val="1"/>
        </dgm:presLayoutVars>
      </dgm:prSet>
      <dgm:spPr/>
      <dgm:t>
        <a:bodyPr/>
        <a:lstStyle/>
        <a:p>
          <a:endParaRPr lang="en-US"/>
        </a:p>
      </dgm:t>
    </dgm:pt>
    <dgm:pt modelId="{9512F803-6436-4047-BEE7-A2941E1831A2}" type="pres">
      <dgm:prSet presAssocID="{6026D3C4-058C-4D1C-9431-D5D5891DC1B6}" presName="spaceBetweenRectangles" presStyleCnt="0"/>
      <dgm:spPr/>
    </dgm:pt>
    <dgm:pt modelId="{B703CDF1-6FB1-419F-BB79-129F6D6EFFA6}" type="pres">
      <dgm:prSet presAssocID="{232F2BDA-E748-4D94-8A38-1FD5562E1E3C}" presName="parentLin" presStyleCnt="0"/>
      <dgm:spPr/>
    </dgm:pt>
    <dgm:pt modelId="{5D6E3A95-DEE4-4E55-9A3A-29AA595CE83E}" type="pres">
      <dgm:prSet presAssocID="{232F2BDA-E748-4D94-8A38-1FD5562E1E3C}" presName="parentLeftMargin" presStyleLbl="node1" presStyleIdx="1" presStyleCnt="4"/>
      <dgm:spPr/>
      <dgm:t>
        <a:bodyPr/>
        <a:lstStyle/>
        <a:p>
          <a:endParaRPr lang="en-US"/>
        </a:p>
      </dgm:t>
    </dgm:pt>
    <dgm:pt modelId="{1EE8DADB-CA0F-403D-BAC8-20910797D5F7}" type="pres">
      <dgm:prSet presAssocID="{232F2BDA-E748-4D94-8A38-1FD5562E1E3C}" presName="parentText" presStyleLbl="node1" presStyleIdx="2" presStyleCnt="4">
        <dgm:presLayoutVars>
          <dgm:chMax val="0"/>
          <dgm:bulletEnabled val="1"/>
        </dgm:presLayoutVars>
      </dgm:prSet>
      <dgm:spPr/>
      <dgm:t>
        <a:bodyPr/>
        <a:lstStyle/>
        <a:p>
          <a:endParaRPr lang="en-US"/>
        </a:p>
      </dgm:t>
    </dgm:pt>
    <dgm:pt modelId="{99A7DA0E-F4F5-4802-8222-8E2AF35FDE57}" type="pres">
      <dgm:prSet presAssocID="{232F2BDA-E748-4D94-8A38-1FD5562E1E3C}" presName="negativeSpace" presStyleCnt="0"/>
      <dgm:spPr/>
    </dgm:pt>
    <dgm:pt modelId="{CB10F900-3247-4AC2-A4CE-EA3DF6AB2492}" type="pres">
      <dgm:prSet presAssocID="{232F2BDA-E748-4D94-8A38-1FD5562E1E3C}" presName="childText" presStyleLbl="conFgAcc1" presStyleIdx="2" presStyleCnt="4">
        <dgm:presLayoutVars>
          <dgm:bulletEnabled val="1"/>
        </dgm:presLayoutVars>
      </dgm:prSet>
      <dgm:spPr/>
      <dgm:t>
        <a:bodyPr/>
        <a:lstStyle/>
        <a:p>
          <a:endParaRPr lang="en-US"/>
        </a:p>
      </dgm:t>
    </dgm:pt>
    <dgm:pt modelId="{956EDE6F-7FBC-4C21-8388-7B2A39F88D81}" type="pres">
      <dgm:prSet presAssocID="{0EAD8DF9-2C6F-4592-BEE8-0683799D76B3}" presName="spaceBetweenRectangles" presStyleCnt="0"/>
      <dgm:spPr/>
    </dgm:pt>
    <dgm:pt modelId="{AAC38965-1E32-40FC-AD33-85071A23E99F}" type="pres">
      <dgm:prSet presAssocID="{881B1913-D3C1-4B6A-BDDE-D81D483F4845}" presName="parentLin" presStyleCnt="0"/>
      <dgm:spPr/>
    </dgm:pt>
    <dgm:pt modelId="{51D62CFB-5B8D-45F2-913B-81CEFBE2B844}" type="pres">
      <dgm:prSet presAssocID="{881B1913-D3C1-4B6A-BDDE-D81D483F4845}" presName="parentLeftMargin" presStyleLbl="node1" presStyleIdx="2" presStyleCnt="4"/>
      <dgm:spPr/>
      <dgm:t>
        <a:bodyPr/>
        <a:lstStyle/>
        <a:p>
          <a:endParaRPr lang="en-US"/>
        </a:p>
      </dgm:t>
    </dgm:pt>
    <dgm:pt modelId="{112FD95A-C172-4490-A5EF-5D3F0B20E8E5}" type="pres">
      <dgm:prSet presAssocID="{881B1913-D3C1-4B6A-BDDE-D81D483F4845}" presName="parentText" presStyleLbl="node1" presStyleIdx="3" presStyleCnt="4">
        <dgm:presLayoutVars>
          <dgm:chMax val="0"/>
          <dgm:bulletEnabled val="1"/>
        </dgm:presLayoutVars>
      </dgm:prSet>
      <dgm:spPr/>
      <dgm:t>
        <a:bodyPr/>
        <a:lstStyle/>
        <a:p>
          <a:endParaRPr lang="en-US"/>
        </a:p>
      </dgm:t>
    </dgm:pt>
    <dgm:pt modelId="{417BD2BE-5016-488F-B1A1-4A952CD8948B}" type="pres">
      <dgm:prSet presAssocID="{881B1913-D3C1-4B6A-BDDE-D81D483F4845}" presName="negativeSpace" presStyleCnt="0"/>
      <dgm:spPr/>
    </dgm:pt>
    <dgm:pt modelId="{CD16639E-0683-4FC8-9AE7-BEAD690D351D}" type="pres">
      <dgm:prSet presAssocID="{881B1913-D3C1-4B6A-BDDE-D81D483F4845}" presName="childText" presStyleLbl="conFgAcc1" presStyleIdx="3" presStyleCnt="4" custLinFactNeighborX="-14735" custLinFactNeighborY="-13324">
        <dgm:presLayoutVars>
          <dgm:bulletEnabled val="1"/>
        </dgm:presLayoutVars>
      </dgm:prSet>
      <dgm:spPr/>
      <dgm:t>
        <a:bodyPr/>
        <a:lstStyle/>
        <a:p>
          <a:endParaRPr lang="en-US"/>
        </a:p>
      </dgm:t>
    </dgm:pt>
  </dgm:ptLst>
  <dgm:cxnLst>
    <dgm:cxn modelId="{478E57DB-F0DD-47D8-B4FD-C411C1BF7D75}" srcId="{8BB6E666-E172-424F-8171-57EDBF14BAB7}" destId="{CA45FB7A-08CE-4E09-9636-2CB2D6C75455}" srcOrd="1" destOrd="0" parTransId="{E443A4A7-B31C-4804-B1D8-17E7463A8F0F}" sibTransId="{371ACE39-ED7B-46C1-A139-B065180C51DF}"/>
    <dgm:cxn modelId="{24137124-42F2-48C9-9A0D-406C45EC6F55}" type="presOf" srcId="{4AF43FA6-39A6-415F-9D25-9716C71E2E85}" destId="{E355C65E-D980-42F0-8545-15441C74BF88}" srcOrd="0" destOrd="0" presId="urn:microsoft.com/office/officeart/2005/8/layout/list1"/>
    <dgm:cxn modelId="{36E265DA-9089-4865-93C0-132F8DFC27BE}" type="presOf" srcId="{2AEEE9AF-BD41-4B4C-9214-CB2DB4D7481E}" destId="{D3F59925-6CF5-4E32-84D5-0C10782C000D}" srcOrd="0" destOrd="0" presId="urn:microsoft.com/office/officeart/2005/8/layout/list1"/>
    <dgm:cxn modelId="{D599A823-EDBC-4BAF-B544-C9D458D8A16F}" srcId="{2AEEE9AF-BD41-4B4C-9214-CB2DB4D7481E}" destId="{232F2BDA-E748-4D94-8A38-1FD5562E1E3C}" srcOrd="2" destOrd="0" parTransId="{A02DB474-D6D1-46DD-8A72-10EBED2B4279}" sibTransId="{0EAD8DF9-2C6F-4592-BEE8-0683799D76B3}"/>
    <dgm:cxn modelId="{F897BF14-A8BC-4420-AA6C-1DCA1A38F06E}" type="presOf" srcId="{EFAB65F1-072A-4A06-939E-C96F99F1177E}" destId="{CD16639E-0683-4FC8-9AE7-BEAD690D351D}" srcOrd="0" destOrd="1" presId="urn:microsoft.com/office/officeart/2005/8/layout/list1"/>
    <dgm:cxn modelId="{7D18097F-3938-4A97-A1B6-4D56ECB25B43}" type="presOf" srcId="{232F2BDA-E748-4D94-8A38-1FD5562E1E3C}" destId="{1EE8DADB-CA0F-403D-BAC8-20910797D5F7}" srcOrd="1" destOrd="0" presId="urn:microsoft.com/office/officeart/2005/8/layout/list1"/>
    <dgm:cxn modelId="{0B1D1499-D7F0-4B98-A5D8-B325A42EBB4C}" type="presOf" srcId="{99A80443-CAA3-44DA-87B6-6B287F015035}" destId="{CB10F900-3247-4AC2-A4CE-EA3DF6AB2492}" srcOrd="0" destOrd="1" presId="urn:microsoft.com/office/officeart/2005/8/layout/list1"/>
    <dgm:cxn modelId="{2CD9BE90-4B7A-4A96-93F3-8C0E4F0BFD17}" type="presOf" srcId="{8BB6E666-E172-424F-8171-57EDBF14BAB7}" destId="{4A1354B6-3DFC-4F84-BBBD-99DA5F178508}" srcOrd="1" destOrd="0" presId="urn:microsoft.com/office/officeart/2005/8/layout/list1"/>
    <dgm:cxn modelId="{540DC663-B8E6-4B16-94B6-1454F3E26F2C}" srcId="{232F2BDA-E748-4D94-8A38-1FD5562E1E3C}" destId="{F546F81A-34CF-4361-AC9E-7E73A0413837}" srcOrd="0" destOrd="0" parTransId="{91C483DC-858C-4686-970C-97CE366BF757}" sibTransId="{46331CC8-1BCA-49B0-AB9B-E988A21E542D}"/>
    <dgm:cxn modelId="{D2938057-87CF-45B7-A45A-064E95604D41}" srcId="{8BB6E666-E172-424F-8171-57EDBF14BAB7}" destId="{947337E7-11B6-4CEA-9571-3841F8987CB2}" srcOrd="0" destOrd="0" parTransId="{2CBABD86-DD00-4AC1-BAA1-D52658A9F192}" sibTransId="{E9C21CF9-861F-49DF-8B16-B60E3DE967E0}"/>
    <dgm:cxn modelId="{C1C7357A-7241-4481-BE5B-75B0EB3E9B8B}" srcId="{4AF43FA6-39A6-415F-9D25-9716C71E2E85}" destId="{1643AE14-E748-437C-BA80-33E342995C34}" srcOrd="0" destOrd="0" parTransId="{75D854DC-1E3C-4AC7-8990-9743FAB933BB}" sibTransId="{D6D69D3A-60D7-4279-8008-18A1E2430BFD}"/>
    <dgm:cxn modelId="{853587BD-D176-4821-A5FA-820C074FE747}" type="presOf" srcId="{947337E7-11B6-4CEA-9571-3841F8987CB2}" destId="{0155546B-5F83-4B0D-9CC6-DC2AB4C02B84}" srcOrd="0" destOrd="0" presId="urn:microsoft.com/office/officeart/2005/8/layout/list1"/>
    <dgm:cxn modelId="{FAB52229-AE9B-4A22-8C1A-28222D432ED1}" type="presOf" srcId="{8BB6E666-E172-424F-8171-57EDBF14BAB7}" destId="{3AEA6381-DF2F-4B2E-9504-AF4B40CC675B}" srcOrd="0" destOrd="0" presId="urn:microsoft.com/office/officeart/2005/8/layout/list1"/>
    <dgm:cxn modelId="{A2879489-9611-4764-9291-0EA5597143FA}" srcId="{232F2BDA-E748-4D94-8A38-1FD5562E1E3C}" destId="{99A80443-CAA3-44DA-87B6-6B287F015035}" srcOrd="1" destOrd="0" parTransId="{0480A26D-8E9C-4159-B0C8-1CBBE4F02D67}" sibTransId="{0D4B4763-51F2-4237-B8ED-BC390AA1B116}"/>
    <dgm:cxn modelId="{842E13FC-7292-46B0-9978-10EF01434B3D}" type="presOf" srcId="{CA45FB7A-08CE-4E09-9636-2CB2D6C75455}" destId="{0155546B-5F83-4B0D-9CC6-DC2AB4C02B84}" srcOrd="0" destOrd="1" presId="urn:microsoft.com/office/officeart/2005/8/layout/list1"/>
    <dgm:cxn modelId="{16140ED9-B6FA-46CC-ADFF-F2613A6D6B1E}" type="presOf" srcId="{881841EA-F641-49FA-B719-D91A4341619D}" destId="{CD16639E-0683-4FC8-9AE7-BEAD690D351D}" srcOrd="0" destOrd="0" presId="urn:microsoft.com/office/officeart/2005/8/layout/list1"/>
    <dgm:cxn modelId="{FDF394C4-8CBD-4558-A357-CAE13AB30041}" srcId="{2AEEE9AF-BD41-4B4C-9214-CB2DB4D7481E}" destId="{4AF43FA6-39A6-415F-9D25-9716C71E2E85}" srcOrd="1" destOrd="0" parTransId="{91E33131-2830-4917-A1FE-DBC04DA06C8E}" sibTransId="{6026D3C4-058C-4D1C-9431-D5D5891DC1B6}"/>
    <dgm:cxn modelId="{65DB3F3A-BA9B-4130-B91C-CA94928138A3}" type="presOf" srcId="{1643AE14-E748-437C-BA80-33E342995C34}" destId="{0574B050-300D-4653-A945-2FA48E9F5E29}" srcOrd="0" destOrd="0" presId="urn:microsoft.com/office/officeart/2005/8/layout/list1"/>
    <dgm:cxn modelId="{4C8FC922-CC0E-46FE-B965-FCE4627ACCEA}" srcId="{2AEEE9AF-BD41-4B4C-9214-CB2DB4D7481E}" destId="{8BB6E666-E172-424F-8171-57EDBF14BAB7}" srcOrd="0" destOrd="0" parTransId="{25B09049-BA0C-4475-81D6-62459E80756E}" sibTransId="{7A6D98E5-0A26-4689-9724-2463E12A2A25}"/>
    <dgm:cxn modelId="{7EFEE7E8-F261-48B2-8F3B-71C5E1276FD8}" type="presOf" srcId="{881B1913-D3C1-4B6A-BDDE-D81D483F4845}" destId="{51D62CFB-5B8D-45F2-913B-81CEFBE2B844}" srcOrd="0" destOrd="0" presId="urn:microsoft.com/office/officeart/2005/8/layout/list1"/>
    <dgm:cxn modelId="{1D1DFE6D-E542-4FC0-922C-FD0BE2E24E33}" srcId="{881B1913-D3C1-4B6A-BDDE-D81D483F4845}" destId="{EFAB65F1-072A-4A06-939E-C96F99F1177E}" srcOrd="1" destOrd="0" parTransId="{657BBC66-CE3E-4691-A566-A98A08B8EFD4}" sibTransId="{EBD6A9B1-9F46-4BBB-8C9B-1B1D670D8DB2}"/>
    <dgm:cxn modelId="{F9CF7C63-FA81-46E4-AC29-607DB63A8703}" type="presOf" srcId="{232F2BDA-E748-4D94-8A38-1FD5562E1E3C}" destId="{5D6E3A95-DEE4-4E55-9A3A-29AA595CE83E}" srcOrd="0" destOrd="0" presId="urn:microsoft.com/office/officeart/2005/8/layout/list1"/>
    <dgm:cxn modelId="{E5F0EA79-AE59-44E6-8761-C299C0BAF36D}" type="presOf" srcId="{4AF43FA6-39A6-415F-9D25-9716C71E2E85}" destId="{DF06AF3D-9701-42A9-9317-2ED707264501}" srcOrd="1" destOrd="0" presId="urn:microsoft.com/office/officeart/2005/8/layout/list1"/>
    <dgm:cxn modelId="{DD82F5A9-DE80-4F39-A4C9-3C5AB821F62C}" srcId="{2AEEE9AF-BD41-4B4C-9214-CB2DB4D7481E}" destId="{881B1913-D3C1-4B6A-BDDE-D81D483F4845}" srcOrd="3" destOrd="0" parTransId="{14B5B65A-FB0D-4168-86A4-308AE622EA21}" sibTransId="{7EB93866-1661-43F1-96C5-326B56BE60CE}"/>
    <dgm:cxn modelId="{EF96EFBC-EEA7-408B-81D9-9BCBB5DE72FA}" type="presOf" srcId="{881B1913-D3C1-4B6A-BDDE-D81D483F4845}" destId="{112FD95A-C172-4490-A5EF-5D3F0B20E8E5}" srcOrd="1" destOrd="0" presId="urn:microsoft.com/office/officeart/2005/8/layout/list1"/>
    <dgm:cxn modelId="{02303AA0-8229-44F2-A4E6-CA1E8D7D28C0}" type="presOf" srcId="{F546F81A-34CF-4361-AC9E-7E73A0413837}" destId="{CB10F900-3247-4AC2-A4CE-EA3DF6AB2492}" srcOrd="0" destOrd="0" presId="urn:microsoft.com/office/officeart/2005/8/layout/list1"/>
    <dgm:cxn modelId="{A30F974E-9F80-415C-B36F-29E10EEA80B4}" srcId="{881B1913-D3C1-4B6A-BDDE-D81D483F4845}" destId="{881841EA-F641-49FA-B719-D91A4341619D}" srcOrd="0" destOrd="0" parTransId="{FFCBD9AB-DA69-4D78-9F18-E1F82BBB09B1}" sibTransId="{AFE9C74D-482A-49A7-A2CE-E836C4118295}"/>
    <dgm:cxn modelId="{335D6877-871D-4E20-96B9-B6E394E87490}" type="presParOf" srcId="{D3F59925-6CF5-4E32-84D5-0C10782C000D}" destId="{A89B2379-4612-47D7-9B2C-FAA89355D749}" srcOrd="0" destOrd="0" presId="urn:microsoft.com/office/officeart/2005/8/layout/list1"/>
    <dgm:cxn modelId="{A21BDF51-0A7D-4CD2-8006-80A3CE7C4ECD}" type="presParOf" srcId="{A89B2379-4612-47D7-9B2C-FAA89355D749}" destId="{3AEA6381-DF2F-4B2E-9504-AF4B40CC675B}" srcOrd="0" destOrd="0" presId="urn:microsoft.com/office/officeart/2005/8/layout/list1"/>
    <dgm:cxn modelId="{EF2A5293-5059-4BEC-BCA8-78F3A3872946}" type="presParOf" srcId="{A89B2379-4612-47D7-9B2C-FAA89355D749}" destId="{4A1354B6-3DFC-4F84-BBBD-99DA5F178508}" srcOrd="1" destOrd="0" presId="urn:microsoft.com/office/officeart/2005/8/layout/list1"/>
    <dgm:cxn modelId="{2C576595-A9F7-4C77-907D-33ECE4247E08}" type="presParOf" srcId="{D3F59925-6CF5-4E32-84D5-0C10782C000D}" destId="{53DBE978-9D3E-4CFA-8903-CB35C2A46A70}" srcOrd="1" destOrd="0" presId="urn:microsoft.com/office/officeart/2005/8/layout/list1"/>
    <dgm:cxn modelId="{F779DC46-B8EC-4055-BF28-37FC8617BC3D}" type="presParOf" srcId="{D3F59925-6CF5-4E32-84D5-0C10782C000D}" destId="{0155546B-5F83-4B0D-9CC6-DC2AB4C02B84}" srcOrd="2" destOrd="0" presId="urn:microsoft.com/office/officeart/2005/8/layout/list1"/>
    <dgm:cxn modelId="{5DF779A7-5A40-40F2-851A-51182F54F705}" type="presParOf" srcId="{D3F59925-6CF5-4E32-84D5-0C10782C000D}" destId="{C199AC1D-23C7-4417-B050-10FFDF03176F}" srcOrd="3" destOrd="0" presId="urn:microsoft.com/office/officeart/2005/8/layout/list1"/>
    <dgm:cxn modelId="{B7E4C4A1-A2CD-4DAF-A1F9-4E40770A7A96}" type="presParOf" srcId="{D3F59925-6CF5-4E32-84D5-0C10782C000D}" destId="{3EA71D43-2F06-4D16-8169-EE294EA1EC13}" srcOrd="4" destOrd="0" presId="urn:microsoft.com/office/officeart/2005/8/layout/list1"/>
    <dgm:cxn modelId="{440B8BCA-388C-48F2-B930-EB2346157816}" type="presParOf" srcId="{3EA71D43-2F06-4D16-8169-EE294EA1EC13}" destId="{E355C65E-D980-42F0-8545-15441C74BF88}" srcOrd="0" destOrd="0" presId="urn:microsoft.com/office/officeart/2005/8/layout/list1"/>
    <dgm:cxn modelId="{27BD07A6-2515-444C-90E2-62CB015DF8AF}" type="presParOf" srcId="{3EA71D43-2F06-4D16-8169-EE294EA1EC13}" destId="{DF06AF3D-9701-42A9-9317-2ED707264501}" srcOrd="1" destOrd="0" presId="urn:microsoft.com/office/officeart/2005/8/layout/list1"/>
    <dgm:cxn modelId="{A37952BE-E2CC-4128-A457-D7DDBF58E031}" type="presParOf" srcId="{D3F59925-6CF5-4E32-84D5-0C10782C000D}" destId="{839E78DF-7336-4AD8-9118-52BC34FC5C1B}" srcOrd="5" destOrd="0" presId="urn:microsoft.com/office/officeart/2005/8/layout/list1"/>
    <dgm:cxn modelId="{DD59F909-A595-4E5E-A21D-3E53BE8D2FE6}" type="presParOf" srcId="{D3F59925-6CF5-4E32-84D5-0C10782C000D}" destId="{0574B050-300D-4653-A945-2FA48E9F5E29}" srcOrd="6" destOrd="0" presId="urn:microsoft.com/office/officeart/2005/8/layout/list1"/>
    <dgm:cxn modelId="{0A1826FE-6336-44EA-B343-AF6030732517}" type="presParOf" srcId="{D3F59925-6CF5-4E32-84D5-0C10782C000D}" destId="{9512F803-6436-4047-BEE7-A2941E1831A2}" srcOrd="7" destOrd="0" presId="urn:microsoft.com/office/officeart/2005/8/layout/list1"/>
    <dgm:cxn modelId="{8CEFBFA0-60DA-4949-B9D3-0243B87ABACE}" type="presParOf" srcId="{D3F59925-6CF5-4E32-84D5-0C10782C000D}" destId="{B703CDF1-6FB1-419F-BB79-129F6D6EFFA6}" srcOrd="8" destOrd="0" presId="urn:microsoft.com/office/officeart/2005/8/layout/list1"/>
    <dgm:cxn modelId="{B5F4155A-EAB9-46D6-9871-0F8573667004}" type="presParOf" srcId="{B703CDF1-6FB1-419F-BB79-129F6D6EFFA6}" destId="{5D6E3A95-DEE4-4E55-9A3A-29AA595CE83E}" srcOrd="0" destOrd="0" presId="urn:microsoft.com/office/officeart/2005/8/layout/list1"/>
    <dgm:cxn modelId="{791DBA1A-C32D-4523-ABE7-92252EF670EB}" type="presParOf" srcId="{B703CDF1-6FB1-419F-BB79-129F6D6EFFA6}" destId="{1EE8DADB-CA0F-403D-BAC8-20910797D5F7}" srcOrd="1" destOrd="0" presId="urn:microsoft.com/office/officeart/2005/8/layout/list1"/>
    <dgm:cxn modelId="{02F7A7BF-D44B-4D42-9CDB-0C40DB5390D6}" type="presParOf" srcId="{D3F59925-6CF5-4E32-84D5-0C10782C000D}" destId="{99A7DA0E-F4F5-4802-8222-8E2AF35FDE57}" srcOrd="9" destOrd="0" presId="urn:microsoft.com/office/officeart/2005/8/layout/list1"/>
    <dgm:cxn modelId="{3985F4BE-4662-4267-BB24-E72067F049F2}" type="presParOf" srcId="{D3F59925-6CF5-4E32-84D5-0C10782C000D}" destId="{CB10F900-3247-4AC2-A4CE-EA3DF6AB2492}" srcOrd="10" destOrd="0" presId="urn:microsoft.com/office/officeart/2005/8/layout/list1"/>
    <dgm:cxn modelId="{B868E83D-6C68-48BA-AA68-25A76FF4660E}" type="presParOf" srcId="{D3F59925-6CF5-4E32-84D5-0C10782C000D}" destId="{956EDE6F-7FBC-4C21-8388-7B2A39F88D81}" srcOrd="11" destOrd="0" presId="urn:microsoft.com/office/officeart/2005/8/layout/list1"/>
    <dgm:cxn modelId="{ADB7494E-3153-44E2-AD19-E42BA6834423}" type="presParOf" srcId="{D3F59925-6CF5-4E32-84D5-0C10782C000D}" destId="{AAC38965-1E32-40FC-AD33-85071A23E99F}" srcOrd="12" destOrd="0" presId="urn:microsoft.com/office/officeart/2005/8/layout/list1"/>
    <dgm:cxn modelId="{FF0A0CC6-C4D2-4032-A77F-1F832A927D9F}" type="presParOf" srcId="{AAC38965-1E32-40FC-AD33-85071A23E99F}" destId="{51D62CFB-5B8D-45F2-913B-81CEFBE2B844}" srcOrd="0" destOrd="0" presId="urn:microsoft.com/office/officeart/2005/8/layout/list1"/>
    <dgm:cxn modelId="{8531A8C4-2D15-4F08-AAD2-1945A9BF1F9D}" type="presParOf" srcId="{AAC38965-1E32-40FC-AD33-85071A23E99F}" destId="{112FD95A-C172-4490-A5EF-5D3F0B20E8E5}" srcOrd="1" destOrd="0" presId="urn:microsoft.com/office/officeart/2005/8/layout/list1"/>
    <dgm:cxn modelId="{41DE0D53-A0F5-4B11-B075-2A59C34FFE15}" type="presParOf" srcId="{D3F59925-6CF5-4E32-84D5-0C10782C000D}" destId="{417BD2BE-5016-488F-B1A1-4A952CD8948B}" srcOrd="13" destOrd="0" presId="urn:microsoft.com/office/officeart/2005/8/layout/list1"/>
    <dgm:cxn modelId="{9A9E1052-F928-450C-AB14-D95708E90801}" type="presParOf" srcId="{D3F59925-6CF5-4E32-84D5-0C10782C000D}" destId="{CD16639E-0683-4FC8-9AE7-BEAD690D351D}"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207BF-A088-40A3-BD00-8773789B50AF}">
      <dsp:nvSpPr>
        <dsp:cNvPr id="0" name=""/>
        <dsp:cNvSpPr/>
      </dsp:nvSpPr>
      <dsp:spPr>
        <a:xfrm>
          <a:off x="5717177" y="1136326"/>
          <a:ext cx="132418" cy="801553"/>
        </a:xfrm>
        <a:custGeom>
          <a:avLst/>
          <a:gdLst/>
          <a:ahLst/>
          <a:cxnLst/>
          <a:rect l="0" t="0" r="0" b="0"/>
          <a:pathLst>
            <a:path>
              <a:moveTo>
                <a:pt x="132418" y="0"/>
              </a:moveTo>
              <a:lnTo>
                <a:pt x="132418" y="801553"/>
              </a:lnTo>
              <a:lnTo>
                <a:pt x="0" y="801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90093-FA4D-4E63-A054-40DC1DF9EF1F}">
      <dsp:nvSpPr>
        <dsp:cNvPr id="0" name=""/>
        <dsp:cNvSpPr/>
      </dsp:nvSpPr>
      <dsp:spPr>
        <a:xfrm>
          <a:off x="7135907" y="3732376"/>
          <a:ext cx="298376" cy="660830"/>
        </a:xfrm>
        <a:custGeom>
          <a:avLst/>
          <a:gdLst/>
          <a:ahLst/>
          <a:cxnLst/>
          <a:rect l="0" t="0" r="0" b="0"/>
          <a:pathLst>
            <a:path>
              <a:moveTo>
                <a:pt x="0" y="0"/>
              </a:moveTo>
              <a:lnTo>
                <a:pt x="0" y="660830"/>
              </a:lnTo>
              <a:lnTo>
                <a:pt x="298376" y="6608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97CD18-B479-48FA-8159-27821C444301}">
      <dsp:nvSpPr>
        <dsp:cNvPr id="0" name=""/>
        <dsp:cNvSpPr/>
      </dsp:nvSpPr>
      <dsp:spPr>
        <a:xfrm>
          <a:off x="5849595" y="1136326"/>
          <a:ext cx="2081982" cy="1603107"/>
        </a:xfrm>
        <a:custGeom>
          <a:avLst/>
          <a:gdLst/>
          <a:ahLst/>
          <a:cxnLst/>
          <a:rect l="0" t="0" r="0" b="0"/>
          <a:pathLst>
            <a:path>
              <a:moveTo>
                <a:pt x="0" y="0"/>
              </a:moveTo>
              <a:lnTo>
                <a:pt x="0" y="1470689"/>
              </a:lnTo>
              <a:lnTo>
                <a:pt x="2081982" y="1470689"/>
              </a:lnTo>
              <a:lnTo>
                <a:pt x="2081982" y="16031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82F013-4D7C-42FA-8DD2-E4695C9939C6}">
      <dsp:nvSpPr>
        <dsp:cNvPr id="0" name=""/>
        <dsp:cNvSpPr/>
      </dsp:nvSpPr>
      <dsp:spPr>
        <a:xfrm>
          <a:off x="5790823" y="1136326"/>
          <a:ext cx="91440" cy="1603656"/>
        </a:xfrm>
        <a:custGeom>
          <a:avLst/>
          <a:gdLst/>
          <a:ahLst/>
          <a:cxnLst/>
          <a:rect l="0" t="0" r="0" b="0"/>
          <a:pathLst>
            <a:path>
              <a:moveTo>
                <a:pt x="58772" y="0"/>
              </a:moveTo>
              <a:lnTo>
                <a:pt x="58772" y="1471237"/>
              </a:lnTo>
              <a:lnTo>
                <a:pt x="45720" y="1471237"/>
              </a:lnTo>
              <a:lnTo>
                <a:pt x="45720" y="16036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31CDAC-24BC-43CD-B07A-E8B801E5220A}">
      <dsp:nvSpPr>
        <dsp:cNvPr id="0" name=""/>
        <dsp:cNvSpPr/>
      </dsp:nvSpPr>
      <dsp:spPr>
        <a:xfrm>
          <a:off x="3745354" y="1136326"/>
          <a:ext cx="2104241" cy="1603107"/>
        </a:xfrm>
        <a:custGeom>
          <a:avLst/>
          <a:gdLst/>
          <a:ahLst/>
          <a:cxnLst/>
          <a:rect l="0" t="0" r="0" b="0"/>
          <a:pathLst>
            <a:path>
              <a:moveTo>
                <a:pt x="2104241" y="0"/>
              </a:moveTo>
              <a:lnTo>
                <a:pt x="2104241" y="1470689"/>
              </a:lnTo>
              <a:lnTo>
                <a:pt x="0" y="1470689"/>
              </a:lnTo>
              <a:lnTo>
                <a:pt x="0" y="16031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E53A32-749E-4C07-8AF3-CF4B4B6F38AC}">
      <dsp:nvSpPr>
        <dsp:cNvPr id="0" name=""/>
        <dsp:cNvSpPr/>
      </dsp:nvSpPr>
      <dsp:spPr>
        <a:xfrm>
          <a:off x="4776924" y="3134"/>
          <a:ext cx="2145341" cy="11331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143" tIns="7620" rIns="7620" bIns="7620" numCol="1" spcCol="1270" anchor="ctr" anchorCtr="0">
          <a:noAutofit/>
        </a:bodyPr>
        <a:lstStyle/>
        <a:p>
          <a:pPr lvl="0" algn="ctr" defTabSz="533400">
            <a:lnSpc>
              <a:spcPct val="90000"/>
            </a:lnSpc>
            <a:spcBef>
              <a:spcPct val="0"/>
            </a:spcBef>
            <a:spcAft>
              <a:spcPct val="35000"/>
            </a:spcAft>
          </a:pPr>
          <a:r>
            <a:rPr lang="en-US" sz="1200" kern="1200" dirty="0"/>
            <a:t>Kacey Bess</a:t>
          </a:r>
        </a:p>
        <a:p>
          <a:pPr lvl="0" algn="ctr" defTabSz="533400">
            <a:lnSpc>
              <a:spcPct val="90000"/>
            </a:lnSpc>
            <a:spcBef>
              <a:spcPct val="0"/>
            </a:spcBef>
            <a:spcAft>
              <a:spcPct val="35000"/>
            </a:spcAft>
          </a:pPr>
          <a:r>
            <a:rPr lang="en-US" sz="1200" kern="1200" dirty="0"/>
            <a:t>Neighborhood Services Director</a:t>
          </a:r>
        </a:p>
        <a:p>
          <a:pPr lvl="0" algn="ctr" defTabSz="533400">
            <a:lnSpc>
              <a:spcPct val="90000"/>
            </a:lnSpc>
            <a:spcBef>
              <a:spcPct val="0"/>
            </a:spcBef>
            <a:spcAft>
              <a:spcPct val="35000"/>
            </a:spcAft>
          </a:pPr>
          <a:r>
            <a:rPr lang="en-US" sz="1200" kern="1200" dirty="0"/>
            <a:t>Assistant General Manager FWHFC</a:t>
          </a:r>
        </a:p>
      </dsp:txBody>
      <dsp:txXfrm>
        <a:off x="4776924" y="3134"/>
        <a:ext cx="2145341" cy="1133192"/>
      </dsp:txXfrm>
    </dsp:sp>
    <dsp:sp modelId="{D8FB40FA-7797-4601-83FC-A8EAA66EFBE7}">
      <dsp:nvSpPr>
        <dsp:cNvPr id="0" name=""/>
        <dsp:cNvSpPr/>
      </dsp:nvSpPr>
      <dsp:spPr>
        <a:xfrm>
          <a:off x="4492208" y="160678"/>
          <a:ext cx="749646" cy="899905"/>
        </a:xfrm>
        <a:prstGeom prst="rect">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06075B1-97BF-4B5E-A0DD-0D770A2D48F0}">
      <dsp:nvSpPr>
        <dsp:cNvPr id="0" name=""/>
        <dsp:cNvSpPr/>
      </dsp:nvSpPr>
      <dsp:spPr>
        <a:xfrm>
          <a:off x="2773024" y="2739434"/>
          <a:ext cx="1944658" cy="1007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143" tIns="6985" rIns="6985" bIns="6985" numCol="1" spcCol="1270" anchor="ctr" anchorCtr="0">
          <a:noAutofit/>
        </a:bodyPr>
        <a:lstStyle/>
        <a:p>
          <a:pPr lvl="0" algn="ctr" defTabSz="488950">
            <a:lnSpc>
              <a:spcPct val="90000"/>
            </a:lnSpc>
            <a:spcBef>
              <a:spcPct val="0"/>
            </a:spcBef>
            <a:spcAft>
              <a:spcPct val="35000"/>
            </a:spcAft>
          </a:pPr>
          <a:r>
            <a:rPr lang="en-US" sz="1100" kern="1200" dirty="0"/>
            <a:t>Dyan Anderson</a:t>
          </a:r>
        </a:p>
        <a:p>
          <a:pPr lvl="0" algn="ctr" defTabSz="488950">
            <a:lnSpc>
              <a:spcPct val="90000"/>
            </a:lnSpc>
            <a:spcBef>
              <a:spcPct val="0"/>
            </a:spcBef>
            <a:spcAft>
              <a:spcPct val="35000"/>
            </a:spcAft>
          </a:pPr>
          <a:r>
            <a:rPr lang="en-US" sz="1100" kern="1200" dirty="0"/>
            <a:t> Coordinator</a:t>
          </a:r>
        </a:p>
        <a:p>
          <a:pPr lvl="0" algn="ctr" defTabSz="488950">
            <a:lnSpc>
              <a:spcPct val="90000"/>
            </a:lnSpc>
            <a:spcBef>
              <a:spcPct val="0"/>
            </a:spcBef>
            <a:spcAft>
              <a:spcPct val="35000"/>
            </a:spcAft>
          </a:pPr>
          <a:r>
            <a:rPr lang="en-US" sz="1100" kern="1200" dirty="0"/>
            <a:t> Tax Credit, Multifamily, Special Projects</a:t>
          </a:r>
        </a:p>
      </dsp:txBody>
      <dsp:txXfrm>
        <a:off x="2773024" y="2739434"/>
        <a:ext cx="1944658" cy="1007861"/>
      </dsp:txXfrm>
    </dsp:sp>
    <dsp:sp modelId="{9FEC89D9-4093-462E-B1B0-03CDB0481C12}">
      <dsp:nvSpPr>
        <dsp:cNvPr id="0" name=""/>
        <dsp:cNvSpPr/>
      </dsp:nvSpPr>
      <dsp:spPr>
        <a:xfrm>
          <a:off x="2582794" y="2854254"/>
          <a:ext cx="634923" cy="786312"/>
        </a:xfrm>
        <a:prstGeom prst="rect">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84D0C5-1EDF-4008-B6B6-18F6432A2BFC}">
      <dsp:nvSpPr>
        <dsp:cNvPr id="0" name=""/>
        <dsp:cNvSpPr/>
      </dsp:nvSpPr>
      <dsp:spPr>
        <a:xfrm>
          <a:off x="4991726" y="2739982"/>
          <a:ext cx="1689633" cy="10265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143" tIns="6985" rIns="6985" bIns="6985" numCol="1" spcCol="1270" anchor="ctr" anchorCtr="0">
          <a:noAutofit/>
        </a:bodyPr>
        <a:lstStyle/>
        <a:p>
          <a:pPr lvl="0" algn="ctr" defTabSz="488950">
            <a:lnSpc>
              <a:spcPct val="90000"/>
            </a:lnSpc>
            <a:spcBef>
              <a:spcPct val="0"/>
            </a:spcBef>
            <a:spcAft>
              <a:spcPct val="35000"/>
            </a:spcAft>
          </a:pPr>
          <a:r>
            <a:rPr lang="en-US" sz="1100" kern="1200" dirty="0"/>
            <a:t> Justin McLaughlin</a:t>
          </a:r>
        </a:p>
        <a:p>
          <a:pPr lvl="0" algn="ctr" defTabSz="488950">
            <a:lnSpc>
              <a:spcPct val="90000"/>
            </a:lnSpc>
            <a:spcBef>
              <a:spcPct val="0"/>
            </a:spcBef>
            <a:spcAft>
              <a:spcPct val="35000"/>
            </a:spcAft>
          </a:pPr>
          <a:r>
            <a:rPr lang="en-US" sz="1100" kern="1200" dirty="0"/>
            <a:t> Coordinator</a:t>
          </a:r>
        </a:p>
        <a:p>
          <a:pPr lvl="0" algn="ctr" defTabSz="488950">
            <a:lnSpc>
              <a:spcPct val="90000"/>
            </a:lnSpc>
            <a:spcBef>
              <a:spcPct val="0"/>
            </a:spcBef>
            <a:spcAft>
              <a:spcPct val="35000"/>
            </a:spcAft>
          </a:pPr>
          <a:r>
            <a:rPr lang="en-US" sz="1100" kern="1200" dirty="0"/>
            <a:t>  CHDOs, Single Family</a:t>
          </a:r>
        </a:p>
      </dsp:txBody>
      <dsp:txXfrm>
        <a:off x="4991726" y="2739982"/>
        <a:ext cx="1689633" cy="1026519"/>
      </dsp:txXfrm>
    </dsp:sp>
    <dsp:sp modelId="{596EBA44-4037-46FE-8DD0-E723D979758E}">
      <dsp:nvSpPr>
        <dsp:cNvPr id="0" name=""/>
        <dsp:cNvSpPr/>
      </dsp:nvSpPr>
      <dsp:spPr>
        <a:xfrm>
          <a:off x="4809296" y="2900796"/>
          <a:ext cx="658807" cy="762896"/>
        </a:xfrm>
        <a:prstGeom prst="rect">
          <a:avLst/>
        </a:prstGeom>
        <a:blipFill rotWithShape="1">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CC2D568-F919-4612-9794-CEA10D9937DC}">
      <dsp:nvSpPr>
        <dsp:cNvPr id="0" name=""/>
        <dsp:cNvSpPr/>
      </dsp:nvSpPr>
      <dsp:spPr>
        <a:xfrm>
          <a:off x="6936990" y="2739434"/>
          <a:ext cx="1989176" cy="99294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143" tIns="6985" rIns="6985" bIns="6985" numCol="1" spcCol="1270" anchor="ctr" anchorCtr="0">
          <a:noAutofit/>
        </a:bodyPr>
        <a:lstStyle/>
        <a:p>
          <a:pPr lvl="0" algn="ctr" defTabSz="488950">
            <a:lnSpc>
              <a:spcPct val="90000"/>
            </a:lnSpc>
            <a:spcBef>
              <a:spcPct val="0"/>
            </a:spcBef>
            <a:spcAft>
              <a:spcPct val="35000"/>
            </a:spcAft>
          </a:pPr>
          <a:r>
            <a:rPr lang="en-US" sz="1100" kern="1200" dirty="0"/>
            <a:t>Sarah Odle</a:t>
          </a:r>
        </a:p>
        <a:p>
          <a:pPr lvl="0" algn="ctr" defTabSz="488950">
            <a:lnSpc>
              <a:spcPct val="90000"/>
            </a:lnSpc>
            <a:spcBef>
              <a:spcPct val="0"/>
            </a:spcBef>
            <a:spcAft>
              <a:spcPct val="35000"/>
            </a:spcAft>
          </a:pPr>
          <a:r>
            <a:rPr lang="en-US" sz="1100" kern="1200" dirty="0"/>
            <a:t>Coordinator</a:t>
          </a:r>
        </a:p>
        <a:p>
          <a:pPr lvl="0" algn="ctr" defTabSz="488950">
            <a:lnSpc>
              <a:spcPct val="90000"/>
            </a:lnSpc>
            <a:spcBef>
              <a:spcPct val="0"/>
            </a:spcBef>
            <a:spcAft>
              <a:spcPct val="35000"/>
            </a:spcAft>
          </a:pPr>
          <a:r>
            <a:rPr lang="en-US" sz="1100" kern="1200" dirty="0"/>
            <a:t> NEZ, Façade Improvement</a:t>
          </a:r>
        </a:p>
      </dsp:txBody>
      <dsp:txXfrm>
        <a:off x="6936990" y="2739434"/>
        <a:ext cx="1989176" cy="992942"/>
      </dsp:txXfrm>
    </dsp:sp>
    <dsp:sp modelId="{C7F801FC-55B0-4B15-A794-7E1904BAF82C}">
      <dsp:nvSpPr>
        <dsp:cNvPr id="0" name=""/>
        <dsp:cNvSpPr/>
      </dsp:nvSpPr>
      <dsp:spPr>
        <a:xfrm>
          <a:off x="6770467" y="2886114"/>
          <a:ext cx="622370" cy="791917"/>
        </a:xfrm>
        <a:prstGeom prst="rect">
          <a:avLst/>
        </a:prstGeom>
        <a:blipFill rotWithShape="1">
          <a:blip xmlns:r="http://schemas.openxmlformats.org/officeDocument/2006/relationships" r:embed="rId4"/>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9317727-C285-463A-8986-47BF5EFE9346}">
      <dsp:nvSpPr>
        <dsp:cNvPr id="0" name=""/>
        <dsp:cNvSpPr/>
      </dsp:nvSpPr>
      <dsp:spPr>
        <a:xfrm>
          <a:off x="7434284" y="3997213"/>
          <a:ext cx="1515988" cy="79198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143" tIns="7620" rIns="7620" bIns="7620" numCol="1" spcCol="1270" anchor="ctr" anchorCtr="0">
          <a:noAutofit/>
        </a:bodyPr>
        <a:lstStyle/>
        <a:p>
          <a:pPr lvl="0" algn="ctr" defTabSz="533400">
            <a:lnSpc>
              <a:spcPct val="90000"/>
            </a:lnSpc>
            <a:spcBef>
              <a:spcPct val="0"/>
            </a:spcBef>
            <a:spcAft>
              <a:spcPct val="35000"/>
            </a:spcAft>
          </a:pPr>
          <a:r>
            <a:rPr lang="en-US" sz="1200" kern="1200" dirty="0"/>
            <a:t>Virginia Villalobos</a:t>
          </a:r>
        </a:p>
        <a:p>
          <a:pPr lvl="0" algn="ctr" defTabSz="533400">
            <a:lnSpc>
              <a:spcPct val="90000"/>
            </a:lnSpc>
            <a:spcBef>
              <a:spcPct val="0"/>
            </a:spcBef>
            <a:spcAft>
              <a:spcPct val="35000"/>
            </a:spcAft>
          </a:pPr>
          <a:r>
            <a:rPr lang="en-US" sz="1200" kern="1200" dirty="0"/>
            <a:t> Administrative Assistant</a:t>
          </a:r>
        </a:p>
      </dsp:txBody>
      <dsp:txXfrm>
        <a:off x="7434284" y="3997213"/>
        <a:ext cx="1515988" cy="791988"/>
      </dsp:txXfrm>
    </dsp:sp>
    <dsp:sp modelId="{BB2C4485-8CA8-40A5-8140-C74D09BB8313}">
      <dsp:nvSpPr>
        <dsp:cNvPr id="0" name=""/>
        <dsp:cNvSpPr/>
      </dsp:nvSpPr>
      <dsp:spPr>
        <a:xfrm>
          <a:off x="7148458" y="4048957"/>
          <a:ext cx="636092" cy="688499"/>
        </a:xfrm>
        <a:prstGeom prst="rect">
          <a:avLst/>
        </a:prstGeom>
        <a:blipFill rotWithShape="1">
          <a:blip xmlns:r="http://schemas.openxmlformats.org/officeDocument/2006/relationships" r:embed="rId5"/>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37CA3C2-4551-4CDF-9F9F-E97DFB46598B}">
      <dsp:nvSpPr>
        <dsp:cNvPr id="0" name=""/>
        <dsp:cNvSpPr/>
      </dsp:nvSpPr>
      <dsp:spPr>
        <a:xfrm>
          <a:off x="3560775" y="1401163"/>
          <a:ext cx="2156401" cy="10734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67143" tIns="7620" rIns="7620" bIns="7620" numCol="1" spcCol="1270" anchor="ctr" anchorCtr="0">
          <a:noAutofit/>
        </a:bodyPr>
        <a:lstStyle/>
        <a:p>
          <a:pPr lvl="0" algn="ctr" defTabSz="533400">
            <a:lnSpc>
              <a:spcPct val="90000"/>
            </a:lnSpc>
            <a:spcBef>
              <a:spcPct val="0"/>
            </a:spcBef>
            <a:spcAft>
              <a:spcPct val="35000"/>
            </a:spcAft>
          </a:pPr>
          <a:r>
            <a:rPr lang="en-US" sz="1200" kern="1200" dirty="0"/>
            <a:t>Chad LaRoque</a:t>
          </a:r>
        </a:p>
        <a:p>
          <a:pPr lvl="0" algn="ctr" defTabSz="533400">
            <a:lnSpc>
              <a:spcPct val="90000"/>
            </a:lnSpc>
            <a:spcBef>
              <a:spcPct val="0"/>
            </a:spcBef>
            <a:spcAft>
              <a:spcPct val="35000"/>
            </a:spcAft>
          </a:pPr>
          <a:r>
            <a:rPr lang="en-US" sz="1200" kern="1200" dirty="0"/>
            <a:t>Housing Development Manager </a:t>
          </a:r>
        </a:p>
      </dsp:txBody>
      <dsp:txXfrm>
        <a:off x="3560775" y="1401163"/>
        <a:ext cx="2156401" cy="1073433"/>
      </dsp:txXfrm>
    </dsp:sp>
    <dsp:sp modelId="{35297E5B-F919-44C7-BE82-11D79FBB6D13}">
      <dsp:nvSpPr>
        <dsp:cNvPr id="0" name=""/>
        <dsp:cNvSpPr/>
      </dsp:nvSpPr>
      <dsp:spPr>
        <a:xfrm>
          <a:off x="3390180" y="1564559"/>
          <a:ext cx="646148" cy="837938"/>
        </a:xfrm>
        <a:prstGeom prst="rect">
          <a:avLst/>
        </a:prstGeom>
        <a:blipFill rotWithShape="1">
          <a:blip xmlns:r="http://schemas.openxmlformats.org/officeDocument/2006/relationships" r:embed="rId6"/>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5546B-5F83-4B0D-9CC6-DC2AB4C02B84}">
      <dsp:nvSpPr>
        <dsp:cNvPr id="0" name=""/>
        <dsp:cNvSpPr/>
      </dsp:nvSpPr>
      <dsp:spPr>
        <a:xfrm>
          <a:off x="0" y="266906"/>
          <a:ext cx="11271380"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4784" tIns="312420" rIns="87478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Tracy Edwards, Public Education Specialist</a:t>
          </a:r>
        </a:p>
        <a:p>
          <a:pPr marL="114300" lvl="1" indent="-114300" algn="l" defTabSz="666750">
            <a:lnSpc>
              <a:spcPct val="90000"/>
            </a:lnSpc>
            <a:spcBef>
              <a:spcPct val="0"/>
            </a:spcBef>
            <a:spcAft>
              <a:spcPct val="15000"/>
            </a:spcAft>
            <a:buChar char="••"/>
          </a:pPr>
          <a:r>
            <a:rPr lang="en-US" sz="1500" kern="1200" dirty="0"/>
            <a:t>Janira Mejias, Public Education Specialist </a:t>
          </a:r>
        </a:p>
      </dsp:txBody>
      <dsp:txXfrm>
        <a:off x="0" y="266906"/>
        <a:ext cx="11271380" cy="850500"/>
      </dsp:txXfrm>
    </dsp:sp>
    <dsp:sp modelId="{4A1354B6-3DFC-4F84-BBBD-99DA5F178508}">
      <dsp:nvSpPr>
        <dsp:cNvPr id="0" name=""/>
        <dsp:cNvSpPr/>
      </dsp:nvSpPr>
      <dsp:spPr>
        <a:xfrm>
          <a:off x="620540" y="0"/>
          <a:ext cx="7889966"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222" tIns="0" rIns="298222" bIns="0" numCol="1" spcCol="1270" anchor="ctr" anchorCtr="0">
          <a:noAutofit/>
        </a:bodyPr>
        <a:lstStyle/>
        <a:p>
          <a:pPr lvl="0" algn="l" defTabSz="666750">
            <a:lnSpc>
              <a:spcPct val="90000"/>
            </a:lnSpc>
            <a:spcBef>
              <a:spcPct val="0"/>
            </a:spcBef>
            <a:spcAft>
              <a:spcPct val="35000"/>
            </a:spcAft>
          </a:pPr>
          <a:r>
            <a:rPr lang="en-US" sz="1500" kern="1200" dirty="0"/>
            <a:t>Communication and Public Engagement</a:t>
          </a:r>
        </a:p>
      </dsp:txBody>
      <dsp:txXfrm>
        <a:off x="642156" y="21616"/>
        <a:ext cx="7846734" cy="399568"/>
      </dsp:txXfrm>
    </dsp:sp>
    <dsp:sp modelId="{0574B050-300D-4653-A945-2FA48E9F5E29}">
      <dsp:nvSpPr>
        <dsp:cNvPr id="0" name=""/>
        <dsp:cNvSpPr/>
      </dsp:nvSpPr>
      <dsp:spPr>
        <a:xfrm>
          <a:off x="0" y="1431906"/>
          <a:ext cx="11271380" cy="62606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4784" tIns="312420" rIns="87478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LaShondra Stringfellow, Assistant Director--Zoning and Design Review </a:t>
          </a:r>
        </a:p>
      </dsp:txBody>
      <dsp:txXfrm>
        <a:off x="0" y="1431906"/>
        <a:ext cx="11271380" cy="626062"/>
      </dsp:txXfrm>
    </dsp:sp>
    <dsp:sp modelId="{DF06AF3D-9701-42A9-9317-2ED707264501}">
      <dsp:nvSpPr>
        <dsp:cNvPr id="0" name=""/>
        <dsp:cNvSpPr/>
      </dsp:nvSpPr>
      <dsp:spPr>
        <a:xfrm>
          <a:off x="563569" y="1220504"/>
          <a:ext cx="7889966"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222" tIns="0" rIns="298222" bIns="0" numCol="1" spcCol="1270" anchor="ctr" anchorCtr="0">
          <a:noAutofit/>
        </a:bodyPr>
        <a:lstStyle/>
        <a:p>
          <a:pPr lvl="0" algn="l" defTabSz="666750">
            <a:lnSpc>
              <a:spcPct val="90000"/>
            </a:lnSpc>
            <a:spcBef>
              <a:spcPct val="0"/>
            </a:spcBef>
            <a:spcAft>
              <a:spcPct val="35000"/>
            </a:spcAft>
          </a:pPr>
          <a:r>
            <a:rPr lang="en-US" sz="1500" kern="1200" dirty="0"/>
            <a:t>Development Services</a:t>
          </a:r>
        </a:p>
      </dsp:txBody>
      <dsp:txXfrm>
        <a:off x="585185" y="1242120"/>
        <a:ext cx="7846734" cy="399568"/>
      </dsp:txXfrm>
    </dsp:sp>
    <dsp:sp modelId="{CB10F900-3247-4AC2-A4CE-EA3DF6AB2492}">
      <dsp:nvSpPr>
        <dsp:cNvPr id="0" name=""/>
        <dsp:cNvSpPr/>
      </dsp:nvSpPr>
      <dsp:spPr>
        <a:xfrm>
          <a:off x="0" y="2370367"/>
          <a:ext cx="11271380"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4784" tIns="312420" rIns="87478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Nathaniel Ebers, Budget Analyst</a:t>
          </a:r>
        </a:p>
        <a:p>
          <a:pPr marL="114300" lvl="1" indent="-114300" algn="l" defTabSz="666750">
            <a:lnSpc>
              <a:spcPct val="90000"/>
            </a:lnSpc>
            <a:spcBef>
              <a:spcPct val="0"/>
            </a:spcBef>
            <a:spcAft>
              <a:spcPct val="15000"/>
            </a:spcAft>
            <a:buChar char="••"/>
          </a:pPr>
          <a:r>
            <a:rPr lang="en-US" sz="1500" kern="1200" dirty="0"/>
            <a:t>Francesco Previto, Data Science Analyst </a:t>
          </a:r>
        </a:p>
      </dsp:txBody>
      <dsp:txXfrm>
        <a:off x="0" y="2370367"/>
        <a:ext cx="11271380" cy="850500"/>
      </dsp:txXfrm>
    </dsp:sp>
    <dsp:sp modelId="{1EE8DADB-CA0F-403D-BAC8-20910797D5F7}">
      <dsp:nvSpPr>
        <dsp:cNvPr id="0" name=""/>
        <dsp:cNvSpPr/>
      </dsp:nvSpPr>
      <dsp:spPr>
        <a:xfrm>
          <a:off x="563569" y="2148967"/>
          <a:ext cx="7889966"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222" tIns="0" rIns="298222" bIns="0" numCol="1" spcCol="1270" anchor="ctr" anchorCtr="0">
          <a:noAutofit/>
        </a:bodyPr>
        <a:lstStyle/>
        <a:p>
          <a:pPr lvl="0" algn="l" defTabSz="666750">
            <a:lnSpc>
              <a:spcPct val="90000"/>
            </a:lnSpc>
            <a:spcBef>
              <a:spcPct val="0"/>
            </a:spcBef>
            <a:spcAft>
              <a:spcPct val="35000"/>
            </a:spcAft>
          </a:pPr>
          <a:r>
            <a:rPr lang="en-US" sz="1500" kern="1200" dirty="0"/>
            <a:t>Fort Worth Lab</a:t>
          </a:r>
        </a:p>
      </dsp:txBody>
      <dsp:txXfrm>
        <a:off x="585185" y="2170583"/>
        <a:ext cx="7846734" cy="399568"/>
      </dsp:txXfrm>
    </dsp:sp>
    <dsp:sp modelId="{CD16639E-0683-4FC8-9AE7-BEAD690D351D}">
      <dsp:nvSpPr>
        <dsp:cNvPr id="0" name=""/>
        <dsp:cNvSpPr/>
      </dsp:nvSpPr>
      <dsp:spPr>
        <a:xfrm>
          <a:off x="0" y="3493767"/>
          <a:ext cx="11271380"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4784" tIns="312420" rIns="874784"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Leslie Hunt, Senior Assistant City Attorney </a:t>
          </a:r>
        </a:p>
        <a:p>
          <a:pPr marL="114300" lvl="1" indent="-114300" algn="l" defTabSz="666750">
            <a:lnSpc>
              <a:spcPct val="90000"/>
            </a:lnSpc>
            <a:spcBef>
              <a:spcPct val="0"/>
            </a:spcBef>
            <a:spcAft>
              <a:spcPct val="15000"/>
            </a:spcAft>
            <a:buChar char="••"/>
          </a:pPr>
          <a:r>
            <a:rPr lang="en-US" sz="1500" kern="1200" dirty="0"/>
            <a:t>Denis McElroy, Senior Assistant City Attorney </a:t>
          </a:r>
        </a:p>
      </dsp:txBody>
      <dsp:txXfrm>
        <a:off x="0" y="3493767"/>
        <a:ext cx="11271380" cy="850500"/>
      </dsp:txXfrm>
    </dsp:sp>
    <dsp:sp modelId="{112FD95A-C172-4490-A5EF-5D3F0B20E8E5}">
      <dsp:nvSpPr>
        <dsp:cNvPr id="0" name=""/>
        <dsp:cNvSpPr/>
      </dsp:nvSpPr>
      <dsp:spPr>
        <a:xfrm>
          <a:off x="563569" y="3301867"/>
          <a:ext cx="7889966"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222" tIns="0" rIns="298222" bIns="0" numCol="1" spcCol="1270" anchor="ctr" anchorCtr="0">
          <a:noAutofit/>
        </a:bodyPr>
        <a:lstStyle/>
        <a:p>
          <a:pPr lvl="0" algn="l" defTabSz="666750">
            <a:lnSpc>
              <a:spcPct val="90000"/>
            </a:lnSpc>
            <a:spcBef>
              <a:spcPct val="0"/>
            </a:spcBef>
            <a:spcAft>
              <a:spcPct val="35000"/>
            </a:spcAft>
          </a:pPr>
          <a:r>
            <a:rPr lang="en-US" sz="1500" kern="1200" dirty="0"/>
            <a:t>Legal</a:t>
          </a:r>
        </a:p>
      </dsp:txBody>
      <dsp:txXfrm>
        <a:off x="585185" y="3323483"/>
        <a:ext cx="7846734"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6194F-2C0F-8347-9AF0-2E6DDB1D7349}"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E0ACB-E39B-B947-A349-DDBC65D1B5B5}" type="slidenum">
              <a:rPr lang="en-US" smtClean="0"/>
              <a:t>‹#›</a:t>
            </a:fld>
            <a:endParaRPr lang="en-US"/>
          </a:p>
        </p:txBody>
      </p:sp>
    </p:spTree>
    <p:extLst>
      <p:ext uri="{BB962C8B-B14F-4D97-AF65-F5344CB8AC3E}">
        <p14:creationId xmlns:p14="http://schemas.microsoft.com/office/powerpoint/2010/main" val="163195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1E0ACB-E39B-B947-A349-DDBC65D1B5B5}" type="slidenum">
              <a:rPr lang="en-US" smtClean="0"/>
              <a:t>3</a:t>
            </a:fld>
            <a:endParaRPr lang="en-US"/>
          </a:p>
        </p:txBody>
      </p:sp>
    </p:spTree>
    <p:extLst>
      <p:ext uri="{BB962C8B-B14F-4D97-AF65-F5344CB8AC3E}">
        <p14:creationId xmlns:p14="http://schemas.microsoft.com/office/powerpoint/2010/main" val="62868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Review Policy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Notifications (15) v. Applications (2). How did QAP and CFW Policy impact developing in CFW?</a:t>
            </a:r>
          </a:p>
          <a:p>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24</a:t>
            </a:fld>
            <a:endParaRPr lang="en-US"/>
          </a:p>
        </p:txBody>
      </p:sp>
    </p:spTree>
    <p:extLst>
      <p:ext uri="{BB962C8B-B14F-4D97-AF65-F5344CB8AC3E}">
        <p14:creationId xmlns:p14="http://schemas.microsoft.com/office/powerpoint/2010/main" val="274045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1E0ACB-E39B-B947-A349-DDBC65D1B5B5}" type="slidenum">
              <a:rPr lang="en-US" smtClean="0"/>
              <a:t>4</a:t>
            </a:fld>
            <a:endParaRPr lang="en-US"/>
          </a:p>
        </p:txBody>
      </p:sp>
    </p:spTree>
    <p:extLst>
      <p:ext uri="{BB962C8B-B14F-4D97-AF65-F5344CB8AC3E}">
        <p14:creationId xmlns:p14="http://schemas.microsoft.com/office/powerpoint/2010/main" val="62255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Q&amp;A from</a:t>
            </a:r>
            <a:r>
              <a:rPr lang="en-US" baseline="0" dirty="0"/>
              <a:t> last year—highlight 2-3 questions brought up from last year</a:t>
            </a:r>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5</a:t>
            </a:fld>
            <a:endParaRPr lang="en-US"/>
          </a:p>
        </p:txBody>
      </p:sp>
    </p:spTree>
    <p:extLst>
      <p:ext uri="{BB962C8B-B14F-4D97-AF65-F5344CB8AC3E}">
        <p14:creationId xmlns:p14="http://schemas.microsoft.com/office/powerpoint/2010/main" val="62866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7</a:t>
            </a:fld>
            <a:endParaRPr lang="en-US"/>
          </a:p>
        </p:txBody>
      </p:sp>
    </p:spTree>
    <p:extLst>
      <p:ext uri="{BB962C8B-B14F-4D97-AF65-F5344CB8AC3E}">
        <p14:creationId xmlns:p14="http://schemas.microsoft.com/office/powerpoint/2010/main" val="138080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Review Policy on this slide and next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Notifications (15) v. Applications (2). How did QAP and CFW Policy impact developing in CFW?</a:t>
            </a:r>
          </a:p>
          <a:p>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8</a:t>
            </a:fld>
            <a:endParaRPr lang="en-US"/>
          </a:p>
        </p:txBody>
      </p:sp>
    </p:spTree>
    <p:extLst>
      <p:ext uri="{BB962C8B-B14F-4D97-AF65-F5344CB8AC3E}">
        <p14:creationId xmlns:p14="http://schemas.microsoft.com/office/powerpoint/2010/main" val="103989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Review Policy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Notifications (15) v. Applications (2). How did QAP and CFW Policy impact developing in CFW?</a:t>
            </a:r>
          </a:p>
          <a:p>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9</a:t>
            </a:fld>
            <a:endParaRPr lang="en-US"/>
          </a:p>
        </p:txBody>
      </p:sp>
    </p:spTree>
    <p:extLst>
      <p:ext uri="{BB962C8B-B14F-4D97-AF65-F5344CB8AC3E}">
        <p14:creationId xmlns:p14="http://schemas.microsoft.com/office/powerpoint/2010/main" val="80603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10</a:t>
            </a:fld>
            <a:endParaRPr lang="en-US"/>
          </a:p>
        </p:txBody>
      </p:sp>
    </p:spTree>
    <p:extLst>
      <p:ext uri="{BB962C8B-B14F-4D97-AF65-F5344CB8AC3E}">
        <p14:creationId xmlns:p14="http://schemas.microsoft.com/office/powerpoint/2010/main" val="179608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1 question per slide (no header)</a:t>
            </a:r>
          </a:p>
          <a:p>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11</a:t>
            </a:fld>
            <a:endParaRPr lang="en-US"/>
          </a:p>
        </p:txBody>
      </p:sp>
    </p:spTree>
    <p:extLst>
      <p:ext uri="{BB962C8B-B14F-4D97-AF65-F5344CB8AC3E}">
        <p14:creationId xmlns:p14="http://schemas.microsoft.com/office/powerpoint/2010/main" val="91681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1 question per slide (no header)</a:t>
            </a:r>
          </a:p>
          <a:p>
            <a:endParaRPr lang="en-US" dirty="0"/>
          </a:p>
        </p:txBody>
      </p:sp>
      <p:sp>
        <p:nvSpPr>
          <p:cNvPr id="4" name="Slide Number Placeholder 3"/>
          <p:cNvSpPr>
            <a:spLocks noGrp="1"/>
          </p:cNvSpPr>
          <p:nvPr>
            <p:ph type="sldNum" sz="quarter" idx="5"/>
          </p:nvPr>
        </p:nvSpPr>
        <p:spPr/>
        <p:txBody>
          <a:bodyPr/>
          <a:lstStyle/>
          <a:p>
            <a:fld id="{201E0ACB-E39B-B947-A349-DDBC65D1B5B5}" type="slidenum">
              <a:rPr lang="en-US" smtClean="0"/>
              <a:t>23</a:t>
            </a:fld>
            <a:endParaRPr lang="en-US"/>
          </a:p>
        </p:txBody>
      </p:sp>
    </p:spTree>
    <p:extLst>
      <p:ext uri="{BB962C8B-B14F-4D97-AF65-F5344CB8AC3E}">
        <p14:creationId xmlns:p14="http://schemas.microsoft.com/office/powerpoint/2010/main" val="2805619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ED2254-45B2-B54D-BEC6-71265D60D238}"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25599"/>
          </a:xfrm>
          <a:prstGeom prst="rect">
            <a:avLst/>
          </a:prstGeom>
        </p:spPr>
      </p:pic>
    </p:spTree>
    <p:extLst>
      <p:ext uri="{BB962C8B-B14F-4D97-AF65-F5344CB8AC3E}">
        <p14:creationId xmlns:p14="http://schemas.microsoft.com/office/powerpoint/2010/main" val="172198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8D0349-43A6-CD41-956C-4E4790E5DEBC}" type="datetime1">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168550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617B94-9417-164D-AE1D-7FAAD696DDBB}"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78692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9F715-45CB-FF43-A389-507B9C88DD0D}"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161481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916813" y="1607311"/>
            <a:ext cx="4968240" cy="3521075"/>
          </a:xfrm>
          <a:prstGeom prst="rect">
            <a:avLst/>
          </a:prstGeom>
        </p:spPr>
        <p:txBody>
          <a:bodyPr wrap="square" lIns="0" tIns="0" rIns="0" bIns="0">
            <a:spAutoFit/>
          </a:bodyPr>
          <a:lstStyle>
            <a:lvl1pPr>
              <a:defRPr sz="2800" b="0" i="0">
                <a:solidFill>
                  <a:srgbClr val="1F3863"/>
                </a:solidFill>
                <a:latin typeface="Calibri"/>
                <a:cs typeface="Calibri"/>
              </a:defRPr>
            </a:lvl1pPr>
          </a:lstStyle>
          <a:p>
            <a:endParaRPr/>
          </a:p>
        </p:txBody>
      </p:sp>
      <p:sp>
        <p:nvSpPr>
          <p:cNvPr id="4" name="Holder 4"/>
          <p:cNvSpPr>
            <a:spLocks noGrp="1"/>
          </p:cNvSpPr>
          <p:nvPr>
            <p:ph sz="half" idx="3"/>
          </p:nvPr>
        </p:nvSpPr>
        <p:spPr>
          <a:xfrm>
            <a:off x="6250813" y="1837562"/>
            <a:ext cx="4747259" cy="3521075"/>
          </a:xfrm>
          <a:prstGeom prst="rect">
            <a:avLst/>
          </a:prstGeom>
        </p:spPr>
        <p:txBody>
          <a:bodyPr wrap="square" lIns="0" tIns="0" rIns="0" bIns="0">
            <a:spAutoFit/>
          </a:bodyPr>
          <a:lstStyle>
            <a:lvl1pPr>
              <a:defRPr sz="2800" b="0" i="0">
                <a:solidFill>
                  <a:srgbClr val="1F3863"/>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555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41948F-7DA9-7149-BD86-0562327F3A8E}"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987077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89581"/>
            <a:ext cx="10515600" cy="1325563"/>
          </a:xfrm>
        </p:spPr>
        <p:txBody>
          <a:bodyPr/>
          <a:lstStyle/>
          <a:p>
            <a:r>
              <a:rPr lang="en-US"/>
              <a:t>Click to edit Master title style</a:t>
            </a:r>
          </a:p>
        </p:txBody>
      </p:sp>
      <p:sp>
        <p:nvSpPr>
          <p:cNvPr id="3" name="Content Placeholder 2"/>
          <p:cNvSpPr>
            <a:spLocks noGrp="1"/>
          </p:cNvSpPr>
          <p:nvPr>
            <p:ph idx="1"/>
          </p:nvPr>
        </p:nvSpPr>
        <p:spPr>
          <a:xfrm>
            <a:off x="838200" y="2607276"/>
            <a:ext cx="10515600" cy="3544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7EA88-435C-1D4D-8846-EA58676B817C}" type="datetime1">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25599"/>
          </a:xfrm>
          <a:prstGeom prst="rect">
            <a:avLst/>
          </a:prstGeom>
        </p:spPr>
      </p:pic>
    </p:spTree>
    <p:extLst>
      <p:ext uri="{BB962C8B-B14F-4D97-AF65-F5344CB8AC3E}">
        <p14:creationId xmlns:p14="http://schemas.microsoft.com/office/powerpoint/2010/main" val="50480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955580-7081-A84B-BB0A-90C82C01DD24}" type="datetime1">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193010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1B0ABC-767E-7D47-8427-87BA0D61E31B}" type="datetime1">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145449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B0F080-921C-B84F-A674-0F9F99A9DB01}" type="datetime1">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93901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AF8DC-20D6-144E-8491-DE042473875A}" type="datetime1">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103059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9" y="710584"/>
            <a:ext cx="11049001" cy="1325563"/>
          </a:xfrm>
        </p:spPr>
        <p:txBody>
          <a:bodyPr>
            <a:normAutofit/>
          </a:bodyPr>
          <a:lstStyle>
            <a:lvl1pPr algn="ctr">
              <a:defRPr sz="5400"/>
            </a:lvl1pPr>
          </a:lstStyle>
          <a:p>
            <a:r>
              <a:rPr lang="en-US" dirty="0"/>
              <a:t>Thank you</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50143"/>
            <a:ext cx="12202105" cy="5107858"/>
          </a:xfrm>
          <a:prstGeom prst="rect">
            <a:avLst/>
          </a:prstGeom>
        </p:spPr>
      </p:pic>
    </p:spTree>
    <p:extLst>
      <p:ext uri="{BB962C8B-B14F-4D97-AF65-F5344CB8AC3E}">
        <p14:creationId xmlns:p14="http://schemas.microsoft.com/office/powerpoint/2010/main" val="21949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06D20E-2172-7C41-8159-37079A6D4C94}" type="datetime1">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03B1B1-3A7F-AE40-94E9-B6B723601248}" type="slidenum">
              <a:rPr lang="en-US" smtClean="0"/>
              <a:t>‹#›</a:t>
            </a:fld>
            <a:endParaRPr lang="en-US"/>
          </a:p>
        </p:txBody>
      </p:sp>
    </p:spTree>
    <p:extLst>
      <p:ext uri="{BB962C8B-B14F-4D97-AF65-F5344CB8AC3E}">
        <p14:creationId xmlns:p14="http://schemas.microsoft.com/office/powerpoint/2010/main" val="1248188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34D8A-4D7A-E649-877E-7F09D244BB12}" type="datetime1">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3B1B1-3A7F-AE40-94E9-B6B723601248}" type="slidenum">
              <a:rPr lang="en-US" smtClean="0"/>
              <a:t>‹#›</a:t>
            </a:fld>
            <a:endParaRPr lang="en-US"/>
          </a:p>
        </p:txBody>
      </p:sp>
    </p:spTree>
    <p:extLst>
      <p:ext uri="{BB962C8B-B14F-4D97-AF65-F5344CB8AC3E}">
        <p14:creationId xmlns:p14="http://schemas.microsoft.com/office/powerpoint/2010/main" val="1500754597"/>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fortworthtexas.gov/departments/neighborhoods" TargetMode="External"/><Relationship Id="rId2" Type="http://schemas.openxmlformats.org/officeDocument/2006/relationships/hyperlink" Target="mailto:HTC@fortworthtexas.gov"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237832-52AC-44B2-9A53-088F5F38F01F}"/>
              </a:ext>
            </a:extLst>
          </p:cNvPr>
          <p:cNvSpPr>
            <a:spLocks noGrp="1"/>
          </p:cNvSpPr>
          <p:nvPr>
            <p:ph type="title"/>
          </p:nvPr>
        </p:nvSpPr>
        <p:spPr>
          <a:xfrm>
            <a:off x="1071113" y="1495297"/>
            <a:ext cx="10515600" cy="1325563"/>
          </a:xfrm>
        </p:spPr>
        <p:txBody>
          <a:bodyPr>
            <a:noAutofit/>
          </a:bodyPr>
          <a:lstStyle/>
          <a:p>
            <a:pPr algn="ctr"/>
            <a:r>
              <a:rPr lang="en-US" sz="6000" dirty="0">
                <a:latin typeface="Calibri" panose="020F0502020204030204" pitchFamily="34" charset="0"/>
                <a:cs typeface="Calibri" panose="020F0502020204030204" pitchFamily="34" charset="0"/>
              </a:rPr>
              <a:t>2025 Housing Tax Credit </a:t>
            </a:r>
            <a:br>
              <a:rPr lang="en-US" sz="6000" dirty="0">
                <a:latin typeface="Calibri" panose="020F0502020204030204" pitchFamily="34" charset="0"/>
                <a:cs typeface="Calibri" panose="020F0502020204030204" pitchFamily="34" charset="0"/>
              </a:rPr>
            </a:br>
            <a:r>
              <a:rPr lang="en-US" sz="6000" dirty="0">
                <a:latin typeface="Calibri" panose="020F0502020204030204" pitchFamily="34" charset="0"/>
                <a:cs typeface="Calibri" panose="020F0502020204030204" pitchFamily="34" charset="0"/>
              </a:rPr>
              <a:t>Developer Forum</a:t>
            </a:r>
          </a:p>
        </p:txBody>
      </p:sp>
      <p:sp>
        <p:nvSpPr>
          <p:cNvPr id="6" name="Content Placeholder 5">
            <a:extLst>
              <a:ext uri="{FF2B5EF4-FFF2-40B4-BE49-F238E27FC236}">
                <a16:creationId xmlns:a16="http://schemas.microsoft.com/office/drawing/2014/main" id="{5BACA046-A095-44AE-8523-880080048BC2}"/>
              </a:ext>
            </a:extLst>
          </p:cNvPr>
          <p:cNvSpPr>
            <a:spLocks noGrp="1"/>
          </p:cNvSpPr>
          <p:nvPr>
            <p:ph idx="1"/>
          </p:nvPr>
        </p:nvSpPr>
        <p:spPr/>
        <p:txBody>
          <a:bodyPr/>
          <a:lstStyle/>
          <a:p>
            <a:pPr marL="0" indent="0">
              <a:buNone/>
            </a:pPr>
            <a:endParaRPr lang="en-US" sz="5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Wednesday, October 2, 2024</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marL="0" indent="0">
              <a:spcBef>
                <a:spcPts val="0"/>
              </a:spcBef>
              <a:buNone/>
            </a:pPr>
            <a:r>
              <a:rPr lang="en-US" sz="2400" dirty="0">
                <a:solidFill>
                  <a:srgbClr val="002060"/>
                </a:solidFill>
                <a:latin typeface="Calibri" panose="020F0502020204030204" pitchFamily="34" charset="0"/>
                <a:cs typeface="Calibri" panose="020F0502020204030204" pitchFamily="34" charset="0"/>
              </a:rPr>
              <a:t>Chad LaRoque, Manager</a:t>
            </a:r>
          </a:p>
          <a:p>
            <a:pPr marL="0" indent="0">
              <a:spcBef>
                <a:spcPts val="0"/>
              </a:spcBef>
              <a:buNone/>
            </a:pPr>
            <a:r>
              <a:rPr lang="en-US" sz="2400" dirty="0">
                <a:solidFill>
                  <a:srgbClr val="002060"/>
                </a:solidFill>
                <a:latin typeface="Calibri" panose="020F0502020204030204" pitchFamily="34" charset="0"/>
                <a:cs typeface="Calibri" panose="020F0502020204030204" pitchFamily="34" charset="0"/>
              </a:rPr>
              <a:t>Neighborhood Services Department</a:t>
            </a:r>
          </a:p>
          <a:p>
            <a:pPr marL="0" indent="0">
              <a:buNone/>
            </a:pP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32BDBF5-5FA5-4284-A702-B1431180BE6B}"/>
              </a:ext>
            </a:extLst>
          </p:cNvPr>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1</a:t>
            </a:fld>
            <a:endParaRPr lang="en-US"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6328913" y="3024960"/>
            <a:ext cx="4416384" cy="3331390"/>
          </a:xfrm>
          <a:prstGeom prst="rect">
            <a:avLst/>
          </a:prstGeom>
          <a:effectLst>
            <a:softEdge rad="101600"/>
          </a:effectLst>
        </p:spPr>
      </p:pic>
    </p:spTree>
    <p:extLst>
      <p:ext uri="{BB962C8B-B14F-4D97-AF65-F5344CB8AC3E}">
        <p14:creationId xmlns:p14="http://schemas.microsoft.com/office/powerpoint/2010/main" val="403452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11000" b="-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073" y="1189581"/>
            <a:ext cx="11440391" cy="1325563"/>
          </a:xfrm>
        </p:spPr>
        <p:txBody>
          <a:bodyPr/>
          <a:lstStyle/>
          <a:p>
            <a:pPr algn="ctr"/>
            <a:r>
              <a:rPr lang="en-US" dirty="0">
                <a:latin typeface="Calibri" panose="020F0502020204030204" pitchFamily="34" charset="0"/>
                <a:cs typeface="Calibri" panose="020F0502020204030204" pitchFamily="34" charset="0"/>
              </a:rPr>
              <a:t>Community Engagement Process</a:t>
            </a:r>
          </a:p>
        </p:txBody>
      </p:sp>
      <p:sp>
        <p:nvSpPr>
          <p:cNvPr id="3" name="Content Placeholder 2"/>
          <p:cNvSpPr>
            <a:spLocks noGrp="1"/>
          </p:cNvSpPr>
          <p:nvPr>
            <p:ph idx="1"/>
          </p:nvPr>
        </p:nvSpPr>
        <p:spPr>
          <a:xfrm>
            <a:off x="374073" y="2441864"/>
            <a:ext cx="11440391" cy="3710386"/>
          </a:xfrm>
        </p:spPr>
        <p:txBody>
          <a:bodyPr>
            <a:normAutofit fontScale="92500" lnSpcReduction="10000"/>
          </a:bodyPr>
          <a:lstStyle/>
          <a:p>
            <a:pPr marL="457200" indent="-457200">
              <a:buFont typeface="+mj-lt"/>
              <a:buAutoNum type="arabicPeriod"/>
            </a:pPr>
            <a:r>
              <a:rPr lang="en-US" sz="2400" dirty="0">
                <a:latin typeface="Calibri" panose="020F0502020204030204" pitchFamily="34" charset="0"/>
                <a:cs typeface="Calibri" panose="020F0502020204030204" pitchFamily="34" charset="0"/>
              </a:rPr>
              <a:t>Developer notifies Neighborhood Services Department (NSD) staff of intent to submit an HTC application that indicates the address(es) of the proposed development.</a:t>
            </a:r>
          </a:p>
          <a:p>
            <a:pPr marL="457200" indent="-457200">
              <a:buFont typeface="+mj-lt"/>
              <a:buAutoNum type="arabicPeriod"/>
            </a:pPr>
            <a:r>
              <a:rPr lang="en-US" sz="2400" dirty="0">
                <a:latin typeface="Calibri" panose="020F0502020204030204" pitchFamily="34" charset="0"/>
                <a:cs typeface="Calibri" panose="020F0502020204030204" pitchFamily="34" charset="0"/>
              </a:rPr>
              <a:t>NSD staff prepares a map that shows the registered NA/HOA within a ½-mile radius of the proposed development and sends that map to Community Engagement Office (CEO) staff.</a:t>
            </a:r>
          </a:p>
          <a:p>
            <a:pPr marL="457200" indent="-457200">
              <a:buFont typeface="+mj-lt"/>
              <a:buAutoNum type="arabicPeriod"/>
            </a:pPr>
            <a:r>
              <a:rPr lang="en-US" sz="2400" dirty="0">
                <a:latin typeface="Calibri" panose="020F0502020204030204" pitchFamily="34" charset="0"/>
                <a:cs typeface="Calibri" panose="020F0502020204030204" pitchFamily="34" charset="0"/>
              </a:rPr>
              <a:t>CEO staff send an introductory email </a:t>
            </a:r>
            <a:r>
              <a:rPr lang="en-US" sz="2400" dirty="0">
                <a:solidFill>
                  <a:srgbClr val="FF0000"/>
                </a:solidFill>
                <a:latin typeface="Calibri" panose="020F0502020204030204" pitchFamily="34" charset="0"/>
                <a:cs typeface="Calibri" panose="020F0502020204030204" pitchFamily="34" charset="0"/>
              </a:rPr>
              <a:t>within one week </a:t>
            </a:r>
            <a:r>
              <a:rPr lang="en-US" sz="2400" dirty="0">
                <a:latin typeface="Calibri" panose="020F0502020204030204" pitchFamily="34" charset="0"/>
                <a:cs typeface="Calibri" panose="020F0502020204030204" pitchFamily="34" charset="0"/>
              </a:rPr>
              <a:t>to both the affected NA/HOAs and the developer. The email will include contact information for all entities notified and the map as noted above. This communication must be attached to the HTC application to provide proof of notification to the affected NA/HOA.</a:t>
            </a:r>
          </a:p>
          <a:p>
            <a:pPr marL="457200" indent="-457200">
              <a:buFont typeface="+mj-lt"/>
              <a:buAutoNum type="arabicPeriod"/>
            </a:pPr>
            <a:r>
              <a:rPr lang="en-US" sz="2400" dirty="0">
                <a:latin typeface="Calibri" panose="020F0502020204030204" pitchFamily="34" charset="0"/>
                <a:cs typeface="Calibri" panose="020F0502020204030204" pitchFamily="34" charset="0"/>
              </a:rPr>
              <a:t>Developers engage with NA/HOA and hold at least </a:t>
            </a:r>
            <a:r>
              <a:rPr lang="en-US" sz="2400" dirty="0">
                <a:solidFill>
                  <a:srgbClr val="FF0000"/>
                </a:solidFill>
                <a:latin typeface="Calibri" panose="020F0502020204030204" pitchFamily="34" charset="0"/>
                <a:cs typeface="Calibri" panose="020F0502020204030204" pitchFamily="34" charset="0"/>
              </a:rPr>
              <a:t>1 information session</a:t>
            </a:r>
            <a:r>
              <a:rPr lang="en-US" sz="2400" dirty="0">
                <a:latin typeface="Calibri" panose="020F0502020204030204" pitchFamily="34" charset="0"/>
                <a:cs typeface="Calibri" panose="020F0502020204030204" pitchFamily="34" charset="0"/>
              </a:rPr>
              <a:t>. The session does NOT have to be held at a NA/HOA meeting but must be held in the area where the proposed development will be located.</a:t>
            </a:r>
          </a:p>
        </p:txBody>
      </p:sp>
      <p:sp>
        <p:nvSpPr>
          <p:cNvPr id="4" name="Slide Number Placeholder 3"/>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10</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4827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03B1B1-3A7F-AE40-94E9-B6B723601248}" type="slidenum">
              <a:rPr lang="en-US" smtClean="0"/>
              <a:t>11</a:t>
            </a:fld>
            <a:endParaRPr lang="en-US" dirty="0"/>
          </a:p>
        </p:txBody>
      </p:sp>
      <p:sp>
        <p:nvSpPr>
          <p:cNvPr id="6" name="Rectangle 5">
            <a:extLst>
              <a:ext uri="{FF2B5EF4-FFF2-40B4-BE49-F238E27FC236}">
                <a16:creationId xmlns:a16="http://schemas.microsoft.com/office/drawing/2014/main" id="{2CB4185B-645C-B102-94E7-49D3795E16ED}"/>
              </a:ext>
            </a:extLst>
          </p:cNvPr>
          <p:cNvSpPr/>
          <p:nvPr/>
        </p:nvSpPr>
        <p:spPr>
          <a:xfrm>
            <a:off x="738326" y="2718761"/>
            <a:ext cx="10715348" cy="1862048"/>
          </a:xfrm>
          <a:prstGeom prst="rect">
            <a:avLst/>
          </a:prstGeom>
          <a:noFill/>
        </p:spPr>
        <p:txBody>
          <a:bodyPr wrap="square" lIns="91440" tIns="45720" rIns="91440" bIns="45720">
            <a:spAutoFit/>
          </a:bodyPr>
          <a:lstStyle/>
          <a:p>
            <a:pPr algn="ctr"/>
            <a:r>
              <a:rPr lang="en-US" sz="11500" b="1" cap="none" spc="0" dirty="0">
                <a:ln w="22225">
                  <a:solidFill>
                    <a:schemeClr val="accent2"/>
                  </a:solidFill>
                  <a:prstDash val="solid"/>
                </a:ln>
                <a:solidFill>
                  <a:schemeClr val="accent2">
                    <a:lumMod val="40000"/>
                    <a:lumOff val="60000"/>
                  </a:schemeClr>
                </a:solidFill>
                <a:effectLst/>
              </a:rPr>
              <a:t>FEEDBACK?</a:t>
            </a:r>
          </a:p>
        </p:txBody>
      </p:sp>
    </p:spTree>
    <p:extLst>
      <p:ext uri="{BB962C8B-B14F-4D97-AF65-F5344CB8AC3E}">
        <p14:creationId xmlns:p14="http://schemas.microsoft.com/office/powerpoint/2010/main" val="126570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248931"/>
            <a:ext cx="10515600" cy="976184"/>
          </a:xfrm>
        </p:spPr>
        <p:txBody>
          <a:bodyPr>
            <a:normAutofit fontScale="90000"/>
          </a:bodyPr>
          <a:lstStyle/>
          <a:p>
            <a:r>
              <a:rPr lang="en-US" b="1" dirty="0"/>
              <a:t>CDBG-DR Multi-Family Briefing </a:t>
            </a:r>
          </a:p>
        </p:txBody>
      </p:sp>
      <p:sp>
        <p:nvSpPr>
          <p:cNvPr id="3" name="Text Placeholder 2"/>
          <p:cNvSpPr>
            <a:spLocks noGrp="1"/>
          </p:cNvSpPr>
          <p:nvPr>
            <p:ph type="body" idx="1"/>
          </p:nvPr>
        </p:nvSpPr>
        <p:spPr>
          <a:xfrm>
            <a:off x="940907" y="4723800"/>
            <a:ext cx="10515600" cy="1500187"/>
          </a:xfrm>
        </p:spPr>
        <p:txBody>
          <a:bodyPr/>
          <a:lstStyle/>
          <a:p>
            <a:r>
              <a:rPr lang="en-US" dirty="0">
                <a:solidFill>
                  <a:srgbClr val="002060"/>
                </a:solidFill>
              </a:rPr>
              <a:t>Presented to: HTC Developer Forum </a:t>
            </a:r>
          </a:p>
          <a:p>
            <a:r>
              <a:rPr lang="en-US" dirty="0">
                <a:solidFill>
                  <a:srgbClr val="002060"/>
                </a:solidFill>
              </a:rPr>
              <a:t>Presented by: Tamara Jones</a:t>
            </a:r>
          </a:p>
          <a:p>
            <a:r>
              <a:rPr lang="en-US" dirty="0">
                <a:solidFill>
                  <a:srgbClr val="002060"/>
                </a:solidFill>
              </a:rPr>
              <a:t>Date</a:t>
            </a:r>
            <a:r>
              <a:rPr lang="en-US">
                <a:solidFill>
                  <a:srgbClr val="002060"/>
                </a:solidFill>
              </a:rPr>
              <a:t>: October 2, 2024</a:t>
            </a:r>
            <a:endParaRPr lang="en-US" dirty="0">
              <a:solidFill>
                <a:srgbClr val="002060"/>
              </a:solidFill>
            </a:endParaRPr>
          </a:p>
        </p:txBody>
      </p:sp>
    </p:spTree>
    <p:extLst>
      <p:ext uri="{BB962C8B-B14F-4D97-AF65-F5344CB8AC3E}">
        <p14:creationId xmlns:p14="http://schemas.microsoft.com/office/powerpoint/2010/main" val="702004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02C5-B9CD-4BA6-A8FA-93200902A7C6}"/>
              </a:ext>
            </a:extLst>
          </p:cNvPr>
          <p:cNvSpPr>
            <a:spLocks noGrp="1"/>
          </p:cNvSpPr>
          <p:nvPr>
            <p:ph type="title"/>
          </p:nvPr>
        </p:nvSpPr>
        <p:spPr>
          <a:xfrm>
            <a:off x="3738059" y="1193726"/>
            <a:ext cx="4715882" cy="645429"/>
          </a:xfrm>
        </p:spPr>
        <p:txBody>
          <a:bodyPr>
            <a:normAutofit/>
          </a:bodyPr>
          <a:lstStyle/>
          <a:p>
            <a:pPr algn="ctr"/>
            <a:r>
              <a:rPr lang="en-US" sz="3600" b="1" dirty="0">
                <a:cs typeface="Times New Roman" panose="02020603050405020304" pitchFamily="18" charset="0"/>
              </a:rPr>
              <a:t>CDBG-DR Overview</a:t>
            </a:r>
            <a:endParaRPr lang="en-US" sz="3600" dirty="0"/>
          </a:p>
        </p:txBody>
      </p:sp>
      <p:sp>
        <p:nvSpPr>
          <p:cNvPr id="3" name="Content Placeholder 2">
            <a:extLst>
              <a:ext uri="{FF2B5EF4-FFF2-40B4-BE49-F238E27FC236}">
                <a16:creationId xmlns:a16="http://schemas.microsoft.com/office/drawing/2014/main" id="{37CCBADC-3D6E-4650-911A-B203C64290BD}"/>
              </a:ext>
            </a:extLst>
          </p:cNvPr>
          <p:cNvSpPr>
            <a:spLocks noGrp="1"/>
          </p:cNvSpPr>
          <p:nvPr>
            <p:ph idx="1"/>
          </p:nvPr>
        </p:nvSpPr>
        <p:spPr>
          <a:xfrm>
            <a:off x="884106" y="1762318"/>
            <a:ext cx="7569835" cy="4764888"/>
          </a:xfrm>
        </p:spPr>
        <p:txBody>
          <a:bodyPr>
            <a:noAutofit/>
          </a:bodyPr>
          <a:lstStyle/>
          <a:p>
            <a:pPr marL="0" indent="0">
              <a:spcBef>
                <a:spcPts val="0"/>
              </a:spcBef>
              <a:buNone/>
            </a:pPr>
            <a:r>
              <a:rPr lang="en-US" sz="1800" b="1" dirty="0">
                <a:cs typeface="Times New Roman" panose="02020603050405020304" pitchFamily="18" charset="0"/>
              </a:rPr>
              <a:t>What is CDBG-DR?</a:t>
            </a:r>
          </a:p>
          <a:p>
            <a:pPr marL="0" indent="0" algn="just">
              <a:lnSpc>
                <a:spcPct val="100000"/>
              </a:lnSpc>
              <a:spcBef>
                <a:spcPts val="0"/>
              </a:spcBef>
              <a:spcAft>
                <a:spcPts val="600"/>
              </a:spcAft>
              <a:buNone/>
            </a:pPr>
            <a:r>
              <a:rPr lang="en-US" sz="1600" dirty="0">
                <a:cs typeface="Times New Roman" panose="02020603050405020304" pitchFamily="18" charset="0"/>
              </a:rPr>
              <a:t>When the President declares a major disaster, Congress may appropriate funds to the Department of Housing and Urban Development (HUD) when there are significant unmet needs for long-term recovery.</a:t>
            </a:r>
          </a:p>
          <a:p>
            <a:pPr marL="0" indent="0" algn="just">
              <a:spcBef>
                <a:spcPts val="0"/>
              </a:spcBef>
              <a:buNone/>
            </a:pPr>
            <a:endParaRPr lang="en-US" sz="1800" dirty="0">
              <a:cs typeface="Times New Roman" panose="02020603050405020304" pitchFamily="18" charset="0"/>
            </a:endParaRPr>
          </a:p>
          <a:p>
            <a:pPr marL="0" indent="0" algn="just">
              <a:spcBef>
                <a:spcPts val="0"/>
              </a:spcBef>
              <a:buNone/>
            </a:pPr>
            <a:r>
              <a:rPr lang="en-US" sz="1800" b="1" dirty="0">
                <a:cs typeface="Times New Roman" panose="02020603050405020304" pitchFamily="18" charset="0"/>
              </a:rPr>
              <a:t>How can CDBG-DR funds be used?</a:t>
            </a:r>
          </a:p>
          <a:p>
            <a:pPr marL="0" indent="0" algn="just">
              <a:lnSpc>
                <a:spcPct val="100000"/>
              </a:lnSpc>
              <a:spcBef>
                <a:spcPts val="0"/>
              </a:spcBef>
              <a:buNone/>
            </a:pPr>
            <a:r>
              <a:rPr lang="en-US" sz="1600" dirty="0">
                <a:cs typeface="Times New Roman" panose="02020603050405020304" pitchFamily="18" charset="0"/>
              </a:rPr>
              <a:t>The special appropriation provides funds to the most impacted and distressed</a:t>
            </a:r>
          </a:p>
          <a:p>
            <a:pPr marL="0" indent="0" algn="just">
              <a:lnSpc>
                <a:spcPct val="100000"/>
              </a:lnSpc>
              <a:spcBef>
                <a:spcPts val="0"/>
              </a:spcBef>
              <a:buNone/>
            </a:pPr>
            <a:r>
              <a:rPr lang="en-US" sz="1600" dirty="0">
                <a:cs typeface="Times New Roman" panose="02020603050405020304" pitchFamily="18" charset="0"/>
              </a:rPr>
              <a:t>areas for:</a:t>
            </a:r>
          </a:p>
          <a:p>
            <a:pPr marL="1828800" indent="-457200" algn="just">
              <a:lnSpc>
                <a:spcPct val="100000"/>
              </a:lnSpc>
              <a:spcBef>
                <a:spcPts val="0"/>
              </a:spcBef>
            </a:pPr>
            <a:r>
              <a:rPr lang="en-US" sz="1600" dirty="0">
                <a:cs typeface="Times New Roman" panose="02020603050405020304" pitchFamily="18" charset="0"/>
              </a:rPr>
              <a:t>Disaster Relief</a:t>
            </a:r>
          </a:p>
          <a:p>
            <a:pPr marL="1828800" indent="-457200" algn="just">
              <a:lnSpc>
                <a:spcPct val="100000"/>
              </a:lnSpc>
              <a:spcBef>
                <a:spcPts val="0"/>
              </a:spcBef>
            </a:pPr>
            <a:r>
              <a:rPr lang="en-US" sz="1600" dirty="0">
                <a:cs typeface="Times New Roman" panose="02020603050405020304" pitchFamily="18" charset="0"/>
              </a:rPr>
              <a:t>Long-Term Recovery</a:t>
            </a:r>
          </a:p>
          <a:p>
            <a:pPr marL="1828800" indent="-457200" algn="just">
              <a:lnSpc>
                <a:spcPct val="100000"/>
              </a:lnSpc>
              <a:spcBef>
                <a:spcPts val="0"/>
              </a:spcBef>
            </a:pPr>
            <a:r>
              <a:rPr lang="en-US" sz="1600" dirty="0">
                <a:cs typeface="Times New Roman" panose="02020603050405020304" pitchFamily="18" charset="0"/>
              </a:rPr>
              <a:t>Restoration of Infrastructure</a:t>
            </a:r>
          </a:p>
          <a:p>
            <a:pPr marL="1828800" indent="-457200" algn="just">
              <a:lnSpc>
                <a:spcPct val="100000"/>
              </a:lnSpc>
              <a:spcBef>
                <a:spcPts val="0"/>
              </a:spcBef>
            </a:pPr>
            <a:r>
              <a:rPr lang="en-US" sz="1600" dirty="0">
                <a:cs typeface="Times New Roman" panose="02020603050405020304" pitchFamily="18" charset="0"/>
              </a:rPr>
              <a:t>Housing</a:t>
            </a:r>
          </a:p>
          <a:p>
            <a:pPr marL="1828800" indent="-457200" algn="just">
              <a:lnSpc>
                <a:spcPct val="100000"/>
              </a:lnSpc>
              <a:spcBef>
                <a:spcPts val="0"/>
              </a:spcBef>
            </a:pPr>
            <a:r>
              <a:rPr lang="en-US" sz="1600" dirty="0">
                <a:cs typeface="Times New Roman" panose="02020603050405020304" pitchFamily="18" charset="0"/>
              </a:rPr>
              <a:t>Economic Revitalization</a:t>
            </a:r>
          </a:p>
          <a:p>
            <a:pPr marL="1828800" indent="-457200" algn="just">
              <a:spcBef>
                <a:spcPts val="0"/>
              </a:spcBef>
            </a:pPr>
            <a:endParaRPr lang="en-US" sz="1800" b="1" dirty="0">
              <a:cs typeface="Times New Roman" panose="02020603050405020304" pitchFamily="18" charset="0"/>
            </a:endParaRPr>
          </a:p>
          <a:p>
            <a:pPr marL="0" indent="0" algn="just">
              <a:spcBef>
                <a:spcPts val="0"/>
              </a:spcBef>
              <a:buNone/>
            </a:pPr>
            <a:r>
              <a:rPr lang="en-US" sz="1800" b="1" dirty="0">
                <a:cs typeface="Times New Roman" panose="02020603050405020304" pitchFamily="18" charset="0"/>
              </a:rPr>
              <a:t>Who is Eligible to Receive Funding?</a:t>
            </a:r>
          </a:p>
          <a:p>
            <a:pPr marL="0" indent="0" algn="just">
              <a:lnSpc>
                <a:spcPct val="100000"/>
              </a:lnSpc>
              <a:spcBef>
                <a:spcPts val="0"/>
              </a:spcBef>
              <a:spcAft>
                <a:spcPts val="600"/>
              </a:spcAft>
              <a:buNone/>
            </a:pPr>
            <a:r>
              <a:rPr lang="en-US" sz="1600" dirty="0">
                <a:cs typeface="Times New Roman" panose="02020603050405020304" pitchFamily="18" charset="0"/>
              </a:rPr>
              <a:t>Members of the public impacted by a disaster cannot receive CDBG-DR funds directly from HUD. Funds are awarded to state and local governments which become grantees.  Those who receive grant money include state agencies, non-profit organizations, economic development agencies, citizens and businesses.</a:t>
            </a:r>
          </a:p>
        </p:txBody>
      </p:sp>
      <p:sp>
        <p:nvSpPr>
          <p:cNvPr id="4" name="Slide Number Placeholder 3">
            <a:extLst>
              <a:ext uri="{FF2B5EF4-FFF2-40B4-BE49-F238E27FC236}">
                <a16:creationId xmlns:a16="http://schemas.microsoft.com/office/drawing/2014/main" id="{DCF53EB4-3FF1-4421-8C5D-5D51F3D5E3B3}"/>
              </a:ext>
            </a:extLst>
          </p:cNvPr>
          <p:cNvSpPr>
            <a:spLocks noGrp="1"/>
          </p:cNvSpPr>
          <p:nvPr>
            <p:ph type="sldNum" sz="quarter" idx="12"/>
          </p:nvPr>
        </p:nvSpPr>
        <p:spPr/>
        <p:txBody>
          <a:bodyPr/>
          <a:lstStyle/>
          <a:p>
            <a:fld id="{A603B1B1-3A7F-AE40-94E9-B6B723601248}" type="slidenum">
              <a:rPr lang="en-US" smtClean="0"/>
              <a:t>13</a:t>
            </a:fld>
            <a:endParaRPr lang="en-US" dirty="0"/>
          </a:p>
        </p:txBody>
      </p:sp>
      <p:pic>
        <p:nvPicPr>
          <p:cNvPr id="5" name="Picture 4">
            <a:extLst>
              <a:ext uri="{FF2B5EF4-FFF2-40B4-BE49-F238E27FC236}">
                <a16:creationId xmlns:a16="http://schemas.microsoft.com/office/drawing/2014/main" id="{C0145EF5-748A-420F-9834-3F6F6C872DF7}"/>
              </a:ext>
            </a:extLst>
          </p:cNvPr>
          <p:cNvPicPr>
            <a:picLocks noChangeAspect="1"/>
          </p:cNvPicPr>
          <p:nvPr/>
        </p:nvPicPr>
        <p:blipFill rotWithShape="1">
          <a:blip r:embed="rId2"/>
          <a:srcRect r="31405" b="30521"/>
          <a:stretch/>
        </p:blipFill>
        <p:spPr>
          <a:xfrm>
            <a:off x="8017112" y="2696767"/>
            <a:ext cx="2969213" cy="2521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2030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02C5-B9CD-4BA6-A8FA-93200902A7C6}"/>
              </a:ext>
            </a:extLst>
          </p:cNvPr>
          <p:cNvSpPr>
            <a:spLocks noGrp="1"/>
          </p:cNvSpPr>
          <p:nvPr>
            <p:ph type="title"/>
          </p:nvPr>
        </p:nvSpPr>
        <p:spPr>
          <a:xfrm>
            <a:off x="3738059" y="1050358"/>
            <a:ext cx="4715882" cy="645429"/>
          </a:xfrm>
        </p:spPr>
        <p:txBody>
          <a:bodyPr>
            <a:normAutofit/>
          </a:bodyPr>
          <a:lstStyle/>
          <a:p>
            <a:pPr algn="ctr"/>
            <a:r>
              <a:rPr lang="en-US" sz="3600" b="1" dirty="0">
                <a:cs typeface="Times New Roman" panose="02020603050405020304" pitchFamily="18" charset="0"/>
              </a:rPr>
              <a:t>CDBG-DR Overview</a:t>
            </a:r>
            <a:endParaRPr lang="en-US" sz="3600" dirty="0"/>
          </a:p>
        </p:txBody>
      </p:sp>
      <p:sp>
        <p:nvSpPr>
          <p:cNvPr id="3" name="Content Placeholder 2">
            <a:extLst>
              <a:ext uri="{FF2B5EF4-FFF2-40B4-BE49-F238E27FC236}">
                <a16:creationId xmlns:a16="http://schemas.microsoft.com/office/drawing/2014/main" id="{37CCBADC-3D6E-4650-911A-B203C64290BD}"/>
              </a:ext>
            </a:extLst>
          </p:cNvPr>
          <p:cNvSpPr>
            <a:spLocks noGrp="1"/>
          </p:cNvSpPr>
          <p:nvPr>
            <p:ph idx="1"/>
          </p:nvPr>
        </p:nvSpPr>
        <p:spPr>
          <a:xfrm>
            <a:off x="4406730" y="1506729"/>
            <a:ext cx="6379064" cy="5032183"/>
          </a:xfrm>
        </p:spPr>
        <p:txBody>
          <a:bodyPr>
            <a:noAutofit/>
          </a:bodyPr>
          <a:lstStyle/>
          <a:p>
            <a:pPr marL="0" indent="0">
              <a:lnSpc>
                <a:spcPct val="100000"/>
              </a:lnSpc>
              <a:spcBef>
                <a:spcPts val="0"/>
              </a:spcBef>
              <a:buNone/>
            </a:pPr>
            <a:r>
              <a:rPr lang="en-US" sz="1600" b="1" dirty="0">
                <a:cs typeface="Times New Roman" panose="02020603050405020304" pitchFamily="18" charset="0"/>
              </a:rPr>
              <a:t>Winter Storm Uri</a:t>
            </a:r>
          </a:p>
          <a:p>
            <a:pPr marL="914400">
              <a:lnSpc>
                <a:spcPct val="100000"/>
              </a:lnSpc>
              <a:spcBef>
                <a:spcPts val="0"/>
              </a:spcBef>
            </a:pPr>
            <a:r>
              <a:rPr lang="en-US" sz="1600" dirty="0">
                <a:cs typeface="Times New Roman" panose="02020603050405020304" pitchFamily="18" charset="0"/>
              </a:rPr>
              <a:t>February 11, 2021 – February 21, 2021</a:t>
            </a:r>
          </a:p>
          <a:p>
            <a:pPr marL="914400">
              <a:lnSpc>
                <a:spcPct val="100000"/>
              </a:lnSpc>
              <a:spcBef>
                <a:spcPts val="0"/>
              </a:spcBef>
            </a:pPr>
            <a:r>
              <a:rPr lang="en-US" sz="1600" dirty="0">
                <a:cs typeface="Times New Roman" panose="02020603050405020304" pitchFamily="18" charset="0"/>
              </a:rPr>
              <a:t>Record amount of snow and ice impacted the entire State of Texas</a:t>
            </a:r>
          </a:p>
          <a:p>
            <a:pPr marL="914400">
              <a:lnSpc>
                <a:spcPct val="100000"/>
              </a:lnSpc>
              <a:spcBef>
                <a:spcPts val="0"/>
              </a:spcBef>
            </a:pPr>
            <a:r>
              <a:rPr lang="en-US" sz="1600" dirty="0">
                <a:cs typeface="Times New Roman" panose="02020603050405020304" pitchFamily="18" charset="0"/>
              </a:rPr>
              <a:t>State power grid unable to produce electricity</a:t>
            </a:r>
          </a:p>
          <a:p>
            <a:pPr marL="914400">
              <a:lnSpc>
                <a:spcPct val="100000"/>
              </a:lnSpc>
              <a:spcBef>
                <a:spcPts val="0"/>
              </a:spcBef>
            </a:pPr>
            <a:r>
              <a:rPr lang="en-US" sz="1600" dirty="0">
                <a:cs typeface="Times New Roman" panose="02020603050405020304" pitchFamily="18" charset="0"/>
              </a:rPr>
              <a:t>70% of Texans lost power; 50% had no access to water</a:t>
            </a:r>
          </a:p>
          <a:p>
            <a:pPr marL="685800" indent="0">
              <a:lnSpc>
                <a:spcPct val="100000"/>
              </a:lnSpc>
              <a:spcBef>
                <a:spcPts val="0"/>
              </a:spcBef>
              <a:buNone/>
            </a:pPr>
            <a:endParaRPr lang="en-US" sz="1600" b="1" dirty="0">
              <a:cs typeface="Times New Roman" panose="02020603050405020304" pitchFamily="18" charset="0"/>
            </a:endParaRPr>
          </a:p>
          <a:p>
            <a:pPr marL="0" indent="0">
              <a:lnSpc>
                <a:spcPct val="100000"/>
              </a:lnSpc>
              <a:spcBef>
                <a:spcPts val="0"/>
              </a:spcBef>
              <a:buNone/>
            </a:pPr>
            <a:r>
              <a:rPr lang="en-US" sz="1600" b="1" dirty="0">
                <a:cs typeface="Times New Roman" panose="02020603050405020304" pitchFamily="18" charset="0"/>
              </a:rPr>
              <a:t>Presidential Declaration</a:t>
            </a:r>
          </a:p>
          <a:p>
            <a:pPr marL="914400">
              <a:lnSpc>
                <a:spcPct val="100000"/>
              </a:lnSpc>
              <a:spcBef>
                <a:spcPts val="0"/>
              </a:spcBef>
            </a:pPr>
            <a:r>
              <a:rPr lang="en-US" sz="1600" dirty="0">
                <a:cs typeface="Times New Roman" panose="02020603050405020304" pitchFamily="18" charset="0"/>
              </a:rPr>
              <a:t>President Biden approved a Texas Disaster Declaration (February 20, 2021)</a:t>
            </a:r>
          </a:p>
          <a:p>
            <a:pPr marL="914400">
              <a:lnSpc>
                <a:spcPct val="100000"/>
              </a:lnSpc>
              <a:spcBef>
                <a:spcPts val="0"/>
              </a:spcBef>
            </a:pPr>
            <a:r>
              <a:rPr lang="en-US" sz="1600" dirty="0">
                <a:cs typeface="Times New Roman" panose="02020603050405020304" pitchFamily="18" charset="0"/>
              </a:rPr>
              <a:t>FEMA-4586-DR-TX</a:t>
            </a:r>
          </a:p>
          <a:p>
            <a:pPr marL="914400">
              <a:lnSpc>
                <a:spcPct val="100000"/>
              </a:lnSpc>
              <a:spcBef>
                <a:spcPts val="0"/>
              </a:spcBef>
            </a:pPr>
            <a:r>
              <a:rPr lang="en-US" sz="1600" dirty="0">
                <a:cs typeface="Times New Roman" panose="02020603050405020304" pitchFamily="18" charset="0"/>
              </a:rPr>
              <a:t>Approved assistance for all areas affected by Winter Storm Uri</a:t>
            </a:r>
          </a:p>
          <a:p>
            <a:pPr marL="0" indent="0" algn="just">
              <a:spcBef>
                <a:spcPts val="0"/>
              </a:spcBef>
              <a:buNone/>
            </a:pPr>
            <a:endParaRPr lang="en-US" sz="1600" b="1" dirty="0">
              <a:cs typeface="Times New Roman" panose="02020603050405020304" pitchFamily="18" charset="0"/>
            </a:endParaRPr>
          </a:p>
          <a:p>
            <a:pPr marL="0" indent="0" algn="just">
              <a:spcBef>
                <a:spcPts val="0"/>
              </a:spcBef>
              <a:buNone/>
            </a:pPr>
            <a:r>
              <a:rPr lang="en-US" sz="1600" b="1" dirty="0">
                <a:cs typeface="Times New Roman" panose="02020603050405020304" pitchFamily="18" charset="0"/>
              </a:rPr>
              <a:t>FEMA Assistance</a:t>
            </a:r>
          </a:p>
          <a:p>
            <a:pPr marL="914400" algn="just">
              <a:lnSpc>
                <a:spcPct val="100000"/>
              </a:lnSpc>
              <a:spcBef>
                <a:spcPts val="0"/>
              </a:spcBef>
            </a:pPr>
            <a:r>
              <a:rPr lang="en-US" sz="1600" dirty="0">
                <a:cs typeface="Times New Roman" panose="02020603050405020304" pitchFamily="18" charset="0"/>
              </a:rPr>
              <a:t>Federal Emergency Management Agency</a:t>
            </a:r>
          </a:p>
          <a:p>
            <a:pPr marL="914400" algn="just">
              <a:lnSpc>
                <a:spcPct val="100000"/>
              </a:lnSpc>
              <a:spcBef>
                <a:spcPts val="0"/>
              </a:spcBef>
            </a:pPr>
            <a:r>
              <a:rPr lang="en-US" sz="1600" dirty="0">
                <a:cs typeface="Times New Roman" panose="02020603050405020304" pitchFamily="18" charset="0"/>
              </a:rPr>
              <a:t>Established in April 1979 under President Carter (Executive Order 12127)</a:t>
            </a:r>
          </a:p>
          <a:p>
            <a:pPr marL="914400" algn="just">
              <a:lnSpc>
                <a:spcPct val="100000"/>
              </a:lnSpc>
              <a:spcBef>
                <a:spcPts val="0"/>
              </a:spcBef>
            </a:pPr>
            <a:r>
              <a:rPr lang="en-US" sz="1600" dirty="0">
                <a:cs typeface="Times New Roman" panose="02020603050405020304" pitchFamily="18" charset="0"/>
              </a:rPr>
              <a:t>Dual mission of emergency management and civil defense</a:t>
            </a:r>
          </a:p>
          <a:p>
            <a:pPr marL="914400" algn="just">
              <a:lnSpc>
                <a:spcPct val="100000"/>
              </a:lnSpc>
              <a:spcBef>
                <a:spcPts val="0"/>
              </a:spcBef>
            </a:pPr>
            <a:r>
              <a:rPr lang="en-US" sz="1600" dirty="0">
                <a:cs typeface="Times New Roman" panose="02020603050405020304" pitchFamily="18" charset="0"/>
              </a:rPr>
              <a:t>Region VI (Denton, TX)</a:t>
            </a:r>
          </a:p>
          <a:p>
            <a:pPr marL="914400" algn="just">
              <a:lnSpc>
                <a:spcPct val="100000"/>
              </a:lnSpc>
              <a:spcBef>
                <a:spcPts val="0"/>
              </a:spcBef>
            </a:pPr>
            <a:r>
              <a:rPr lang="en-US" sz="1600" dirty="0">
                <a:cs typeface="Times New Roman" panose="02020603050405020304" pitchFamily="18" charset="0"/>
              </a:rPr>
              <a:t>Provides assistance before, during, and after disasters</a:t>
            </a:r>
          </a:p>
          <a:p>
            <a:pPr marL="0" indent="0" algn="just">
              <a:spcBef>
                <a:spcPts val="0"/>
              </a:spcBef>
              <a:buNone/>
            </a:pP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CF53EB4-3FF1-4421-8C5D-5D51F3D5E3B3}"/>
              </a:ext>
            </a:extLst>
          </p:cNvPr>
          <p:cNvSpPr>
            <a:spLocks noGrp="1"/>
          </p:cNvSpPr>
          <p:nvPr>
            <p:ph type="sldNum" sz="quarter" idx="12"/>
          </p:nvPr>
        </p:nvSpPr>
        <p:spPr>
          <a:xfrm>
            <a:off x="10217790" y="6356350"/>
            <a:ext cx="1136009" cy="365125"/>
          </a:xfrm>
        </p:spPr>
        <p:txBody>
          <a:bodyPr/>
          <a:lstStyle/>
          <a:p>
            <a:fld id="{A603B1B1-3A7F-AE40-94E9-B6B723601248}" type="slidenum">
              <a:rPr lang="en-US" smtClean="0"/>
              <a:t>14</a:t>
            </a:fld>
            <a:endParaRPr lang="en-US" dirty="0"/>
          </a:p>
        </p:txBody>
      </p:sp>
      <p:pic>
        <p:nvPicPr>
          <p:cNvPr id="5" name="Picture 4">
            <a:extLst>
              <a:ext uri="{FF2B5EF4-FFF2-40B4-BE49-F238E27FC236}">
                <a16:creationId xmlns:a16="http://schemas.microsoft.com/office/drawing/2014/main" id="{8F9D642D-06C9-420A-9BD2-6435BFB5F03A}"/>
              </a:ext>
            </a:extLst>
          </p:cNvPr>
          <p:cNvPicPr>
            <a:picLocks noChangeAspect="1"/>
          </p:cNvPicPr>
          <p:nvPr/>
        </p:nvPicPr>
        <p:blipFill>
          <a:blip r:embed="rId2"/>
          <a:stretch>
            <a:fillRect/>
          </a:stretch>
        </p:blipFill>
        <p:spPr>
          <a:xfrm>
            <a:off x="577182" y="2483960"/>
            <a:ext cx="3910927" cy="2482321"/>
          </a:xfrm>
          <a:prstGeom prst="rect">
            <a:avLst/>
          </a:prstGeom>
          <a:ln>
            <a:noFill/>
          </a:ln>
          <a:effectLst>
            <a:softEdge rad="112500"/>
          </a:effectLst>
        </p:spPr>
      </p:pic>
    </p:spTree>
    <p:extLst>
      <p:ext uri="{BB962C8B-B14F-4D97-AF65-F5344CB8AC3E}">
        <p14:creationId xmlns:p14="http://schemas.microsoft.com/office/powerpoint/2010/main" val="133521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02C5-B9CD-4BA6-A8FA-93200902A7C6}"/>
              </a:ext>
            </a:extLst>
          </p:cNvPr>
          <p:cNvSpPr>
            <a:spLocks noGrp="1"/>
          </p:cNvSpPr>
          <p:nvPr>
            <p:ph type="title"/>
          </p:nvPr>
        </p:nvSpPr>
        <p:spPr>
          <a:xfrm>
            <a:off x="3533013" y="1143326"/>
            <a:ext cx="4715882" cy="645429"/>
          </a:xfrm>
        </p:spPr>
        <p:txBody>
          <a:bodyPr>
            <a:normAutofit/>
          </a:bodyPr>
          <a:lstStyle/>
          <a:p>
            <a:pPr algn="ctr"/>
            <a:r>
              <a:rPr lang="en-US" sz="3600" b="1" dirty="0">
                <a:cs typeface="Times New Roman" panose="02020603050405020304" pitchFamily="18" charset="0"/>
              </a:rPr>
              <a:t>CDBG-DR Overview</a:t>
            </a:r>
            <a:endParaRPr lang="en-US" sz="3600" dirty="0"/>
          </a:p>
        </p:txBody>
      </p:sp>
      <p:sp>
        <p:nvSpPr>
          <p:cNvPr id="3" name="Content Placeholder 2">
            <a:extLst>
              <a:ext uri="{FF2B5EF4-FFF2-40B4-BE49-F238E27FC236}">
                <a16:creationId xmlns:a16="http://schemas.microsoft.com/office/drawing/2014/main" id="{37CCBADC-3D6E-4650-911A-B203C64290BD}"/>
              </a:ext>
            </a:extLst>
          </p:cNvPr>
          <p:cNvSpPr>
            <a:spLocks noGrp="1"/>
          </p:cNvSpPr>
          <p:nvPr>
            <p:ph idx="1"/>
          </p:nvPr>
        </p:nvSpPr>
        <p:spPr>
          <a:xfrm>
            <a:off x="631411" y="1692206"/>
            <a:ext cx="4829821" cy="2264903"/>
          </a:xfrm>
        </p:spPr>
        <p:txBody>
          <a:bodyPr>
            <a:noAutofit/>
          </a:bodyPr>
          <a:lstStyle/>
          <a:p>
            <a:pPr marL="0" indent="0">
              <a:lnSpc>
                <a:spcPct val="100000"/>
              </a:lnSpc>
              <a:spcBef>
                <a:spcPts val="0"/>
              </a:spcBef>
              <a:buNone/>
            </a:pPr>
            <a:r>
              <a:rPr lang="en-US" sz="1800" b="1" dirty="0">
                <a:cs typeface="Times New Roman" panose="02020603050405020304" pitchFamily="18" charset="0"/>
              </a:rPr>
              <a:t>Purpose of CDBG-DR Funds</a:t>
            </a:r>
          </a:p>
          <a:p>
            <a:pPr marL="914400">
              <a:lnSpc>
                <a:spcPct val="100000"/>
              </a:lnSpc>
              <a:spcBef>
                <a:spcPts val="0"/>
              </a:spcBef>
            </a:pPr>
            <a:r>
              <a:rPr lang="en-US" sz="1600" dirty="0">
                <a:cs typeface="Times New Roman" panose="02020603050405020304" pitchFamily="18" charset="0"/>
              </a:rPr>
              <a:t>Focuses on long-term recovery efforts</a:t>
            </a:r>
          </a:p>
          <a:p>
            <a:pPr marL="914400">
              <a:lnSpc>
                <a:spcPct val="100000"/>
              </a:lnSpc>
              <a:spcBef>
                <a:spcPts val="0"/>
              </a:spcBef>
            </a:pPr>
            <a:r>
              <a:rPr lang="en-US" sz="1600" dirty="0">
                <a:cs typeface="Times New Roman" panose="02020603050405020304" pitchFamily="18" charset="0"/>
              </a:rPr>
              <a:t>Addresses unmet needs that other federal programs have not addressed yet</a:t>
            </a:r>
          </a:p>
          <a:p>
            <a:pPr marL="914400">
              <a:lnSpc>
                <a:spcPct val="100000"/>
              </a:lnSpc>
              <a:spcBef>
                <a:spcPts val="0"/>
              </a:spcBef>
            </a:pPr>
            <a:r>
              <a:rPr lang="en-US" sz="1600" dirty="0">
                <a:cs typeface="Times New Roman" panose="02020603050405020304" pitchFamily="18" charset="0"/>
              </a:rPr>
              <a:t>Funds SUPPLEMENT and fill remaining gaps</a:t>
            </a:r>
          </a:p>
          <a:p>
            <a:pPr marL="914400">
              <a:lnSpc>
                <a:spcPct val="100000"/>
              </a:lnSpc>
              <a:spcBef>
                <a:spcPts val="0"/>
              </a:spcBef>
            </a:pPr>
            <a:r>
              <a:rPr lang="en-US" sz="1600" dirty="0">
                <a:cs typeface="Times New Roman" panose="02020603050405020304" pitchFamily="18" charset="0"/>
              </a:rPr>
              <a:t>CDBG-DR cannot SUPPLANT other federal funds</a:t>
            </a:r>
          </a:p>
          <a:p>
            <a:pPr marL="685800" indent="0">
              <a:spcBef>
                <a:spcPts val="0"/>
              </a:spcBef>
              <a:buNone/>
            </a:pP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CF53EB4-3FF1-4421-8C5D-5D51F3D5E3B3}"/>
              </a:ext>
            </a:extLst>
          </p:cNvPr>
          <p:cNvSpPr>
            <a:spLocks noGrp="1"/>
          </p:cNvSpPr>
          <p:nvPr>
            <p:ph type="sldNum" sz="quarter" idx="12"/>
          </p:nvPr>
        </p:nvSpPr>
        <p:spPr/>
        <p:txBody>
          <a:bodyPr/>
          <a:lstStyle/>
          <a:p>
            <a:fld id="{A603B1B1-3A7F-AE40-94E9-B6B723601248}" type="slidenum">
              <a:rPr lang="en-US" smtClean="0"/>
              <a:t>15</a:t>
            </a:fld>
            <a:endParaRPr lang="en-US" dirty="0"/>
          </a:p>
        </p:txBody>
      </p:sp>
      <p:pic>
        <p:nvPicPr>
          <p:cNvPr id="5" name="Picture 4">
            <a:extLst>
              <a:ext uri="{FF2B5EF4-FFF2-40B4-BE49-F238E27FC236}">
                <a16:creationId xmlns:a16="http://schemas.microsoft.com/office/drawing/2014/main" id="{526EBC37-7BDD-4AFC-B097-6F905555798A}"/>
              </a:ext>
            </a:extLst>
          </p:cNvPr>
          <p:cNvPicPr>
            <a:picLocks noChangeAspect="1"/>
          </p:cNvPicPr>
          <p:nvPr/>
        </p:nvPicPr>
        <p:blipFill>
          <a:blip r:embed="rId2"/>
          <a:stretch>
            <a:fillRect/>
          </a:stretch>
        </p:blipFill>
        <p:spPr>
          <a:xfrm>
            <a:off x="2770043" y="4409440"/>
            <a:ext cx="5840557" cy="19469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ontent Placeholder 2">
            <a:extLst>
              <a:ext uri="{FF2B5EF4-FFF2-40B4-BE49-F238E27FC236}">
                <a16:creationId xmlns:a16="http://schemas.microsoft.com/office/drawing/2014/main" id="{A182EDCC-1411-4454-A00C-B9556DAE5B2D}"/>
              </a:ext>
            </a:extLst>
          </p:cNvPr>
          <p:cNvSpPr txBox="1">
            <a:spLocks/>
          </p:cNvSpPr>
          <p:nvPr/>
        </p:nvSpPr>
        <p:spPr>
          <a:xfrm>
            <a:off x="6040772" y="1663366"/>
            <a:ext cx="5049474" cy="2556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00000"/>
              </a:lnSpc>
              <a:spcBef>
                <a:spcPts val="0"/>
              </a:spcBef>
              <a:buFont typeface="Arial"/>
              <a:buNone/>
            </a:pPr>
            <a:r>
              <a:rPr lang="en-US" sz="1800" b="1" dirty="0">
                <a:cs typeface="Times New Roman" panose="02020603050405020304" pitchFamily="18" charset="0"/>
              </a:rPr>
              <a:t>Funding Allocation</a:t>
            </a:r>
          </a:p>
          <a:p>
            <a:pPr marL="914400" algn="just">
              <a:lnSpc>
                <a:spcPct val="100000"/>
              </a:lnSpc>
              <a:spcBef>
                <a:spcPts val="0"/>
              </a:spcBef>
            </a:pPr>
            <a:r>
              <a:rPr lang="en-US" sz="1600" dirty="0">
                <a:cs typeface="Times New Roman" panose="02020603050405020304" pitchFamily="18" charset="0"/>
              </a:rPr>
              <a:t>City of Fort Worth was allocated $16,614,000 in May 2022 </a:t>
            </a:r>
            <a:r>
              <a:rPr lang="en-US" sz="1200" dirty="0">
                <a:cs typeface="Times New Roman" panose="02020603050405020304" pitchFamily="18" charset="0"/>
              </a:rPr>
              <a:t>(FY21)</a:t>
            </a:r>
          </a:p>
          <a:p>
            <a:pPr marL="914400" algn="just">
              <a:lnSpc>
                <a:spcPct val="100000"/>
              </a:lnSpc>
              <a:spcBef>
                <a:spcPts val="0"/>
              </a:spcBef>
            </a:pPr>
            <a:r>
              <a:rPr lang="en-US" sz="1600" dirty="0">
                <a:cs typeface="Times New Roman" panose="02020603050405020304" pitchFamily="18" charset="0"/>
              </a:rPr>
              <a:t>Second allocation of $10,858,000 in November 2022 </a:t>
            </a:r>
            <a:r>
              <a:rPr lang="en-US" sz="1200" dirty="0">
                <a:cs typeface="Times New Roman" panose="02020603050405020304" pitchFamily="18" charset="0"/>
              </a:rPr>
              <a:t>(FY22)</a:t>
            </a:r>
          </a:p>
          <a:p>
            <a:pPr marL="914400" algn="just">
              <a:lnSpc>
                <a:spcPct val="100000"/>
              </a:lnSpc>
              <a:spcBef>
                <a:spcPts val="0"/>
              </a:spcBef>
            </a:pPr>
            <a:r>
              <a:rPr lang="en-US" sz="1600" dirty="0">
                <a:cs typeface="Times New Roman" panose="02020603050405020304" pitchFamily="18" charset="0"/>
              </a:rPr>
              <a:t>Total Allocation = $27,472,000</a:t>
            </a:r>
          </a:p>
          <a:p>
            <a:pPr marL="914400" algn="just">
              <a:lnSpc>
                <a:spcPct val="100000"/>
              </a:lnSpc>
              <a:spcBef>
                <a:spcPts val="0"/>
              </a:spcBef>
            </a:pPr>
            <a:r>
              <a:rPr lang="en-US" sz="1600" dirty="0">
                <a:cs typeface="Times New Roman" panose="02020603050405020304" pitchFamily="18" charset="0"/>
              </a:rPr>
              <a:t>Assistance to individuals and entities impacted by Winter Storm Uri</a:t>
            </a:r>
          </a:p>
          <a:p>
            <a:pPr marL="914400" algn="just">
              <a:lnSpc>
                <a:spcPct val="100000"/>
              </a:lnSpc>
              <a:spcBef>
                <a:spcPts val="0"/>
              </a:spcBef>
            </a:pPr>
            <a:r>
              <a:rPr lang="en-US" sz="1600" dirty="0">
                <a:cs typeface="Times New Roman" panose="02020603050405020304" pitchFamily="18" charset="0"/>
              </a:rPr>
              <a:t>Funding to address needs that remain after all other assistance has been exhausted</a:t>
            </a:r>
          </a:p>
          <a:p>
            <a:pPr marL="914400">
              <a:lnSpc>
                <a:spcPct val="100000"/>
              </a:lnSpc>
              <a:spcBef>
                <a:spcPts val="0"/>
              </a:spcBef>
            </a:pPr>
            <a:endParaRPr lang="en-US" sz="1600" dirty="0">
              <a:latin typeface="Times New Roman" panose="02020603050405020304" pitchFamily="18" charset="0"/>
              <a:cs typeface="Times New Roman" panose="02020603050405020304" pitchFamily="18" charset="0"/>
            </a:endParaRPr>
          </a:p>
          <a:p>
            <a:pPr marL="685800" indent="0">
              <a:spcBef>
                <a:spcPts val="0"/>
              </a:spcBef>
              <a:buFont typeface="Arial"/>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753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D60D-CAB5-482A-848F-9B79041FEEDD}"/>
              </a:ext>
            </a:extLst>
          </p:cNvPr>
          <p:cNvSpPr>
            <a:spLocks noGrp="1"/>
          </p:cNvSpPr>
          <p:nvPr>
            <p:ph type="title"/>
          </p:nvPr>
        </p:nvSpPr>
        <p:spPr>
          <a:xfrm>
            <a:off x="838200" y="1429532"/>
            <a:ext cx="10338732" cy="954645"/>
          </a:xfrm>
        </p:spPr>
        <p:txBody>
          <a:bodyPr>
            <a:normAutofit/>
          </a:bodyPr>
          <a:lstStyle/>
          <a:p>
            <a:r>
              <a:rPr lang="en-US" sz="3200" b="1" dirty="0"/>
              <a:t>CDBG-DR: Multifamily New Construction </a:t>
            </a:r>
            <a:r>
              <a:rPr lang="en-US" sz="3200" dirty="0"/>
              <a:t>$</a:t>
            </a:r>
            <a:r>
              <a:rPr lang="en-US" sz="3200" spc="-10" dirty="0">
                <a:cs typeface="Times New Roman" panose="02020603050405020304" pitchFamily="18" charset="0"/>
              </a:rPr>
              <a:t>8,140,600</a:t>
            </a:r>
            <a:endParaRPr lang="en-US" sz="3200" dirty="0"/>
          </a:p>
        </p:txBody>
      </p:sp>
      <p:sp>
        <p:nvSpPr>
          <p:cNvPr id="3" name="Content Placeholder 2">
            <a:extLst>
              <a:ext uri="{FF2B5EF4-FFF2-40B4-BE49-F238E27FC236}">
                <a16:creationId xmlns:a16="http://schemas.microsoft.com/office/drawing/2014/main" id="{5048F5FB-DCDD-40E8-B35A-122BA4D793B4}"/>
              </a:ext>
            </a:extLst>
          </p:cNvPr>
          <p:cNvSpPr>
            <a:spLocks noGrp="1"/>
          </p:cNvSpPr>
          <p:nvPr>
            <p:ph idx="1"/>
          </p:nvPr>
        </p:nvSpPr>
        <p:spPr>
          <a:xfrm>
            <a:off x="838200" y="2607275"/>
            <a:ext cx="5121442" cy="3250599"/>
          </a:xfrm>
        </p:spPr>
        <p:txBody>
          <a:bodyPr>
            <a:normAutofit fontScale="92500" lnSpcReduction="10000"/>
          </a:bodyPr>
          <a:lstStyle/>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Award Method: Notice of Funding Availability (NOFA)</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Maximum Award: $2M</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Replacement housing due to the storm </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Low-Mod Housing (LMH) Benefit</a:t>
            </a:r>
          </a:p>
          <a:p>
            <a:pPr lvl="1">
              <a:lnSpc>
                <a:spcPct val="100000"/>
              </a:lnSpc>
              <a:spcBef>
                <a:spcPts val="0"/>
              </a:spcBef>
              <a:spcAft>
                <a:spcPts val="600"/>
              </a:spcAft>
              <a:buFont typeface="Arial" panose="020B0604020202020204" pitchFamily="34" charset="0"/>
              <a:buChar char="•"/>
            </a:pPr>
            <a:r>
              <a:rPr lang="en-US" sz="1400" dirty="0">
                <a:cs typeface="Times New Roman" panose="02020603050405020304" pitchFamily="18" charset="0"/>
              </a:rPr>
              <a:t>51% of assisted units must comply with the locally established standards for housing that is “affordable to LMI households”</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Eligible applicants must provide </a:t>
            </a:r>
          </a:p>
          <a:p>
            <a:pPr lvl="1">
              <a:lnSpc>
                <a:spcPct val="100000"/>
              </a:lnSpc>
              <a:spcBef>
                <a:spcPts val="0"/>
              </a:spcBef>
              <a:spcAft>
                <a:spcPts val="600"/>
              </a:spcAft>
              <a:buFont typeface="Arial" panose="020B0604020202020204" pitchFamily="34" charset="0"/>
              <a:buChar char="•"/>
            </a:pPr>
            <a:r>
              <a:rPr lang="en-US" sz="1400" dirty="0">
                <a:cs typeface="Times New Roman" panose="02020603050405020304" pitchFamily="18" charset="0"/>
              </a:rPr>
              <a:t>financial documentation</a:t>
            </a:r>
          </a:p>
          <a:p>
            <a:pPr lvl="1">
              <a:lnSpc>
                <a:spcPct val="100000"/>
              </a:lnSpc>
              <a:spcBef>
                <a:spcPts val="0"/>
              </a:spcBef>
              <a:spcAft>
                <a:spcPts val="600"/>
              </a:spcAft>
            </a:pPr>
            <a:r>
              <a:rPr lang="en-US" sz="1400" dirty="0">
                <a:cs typeface="Times New Roman" panose="02020603050405020304" pitchFamily="18" charset="0"/>
              </a:rPr>
              <a:t>Must meet underwriting guidelines</a:t>
            </a:r>
          </a:p>
          <a:p>
            <a:pPr lvl="1">
              <a:lnSpc>
                <a:spcPct val="100000"/>
              </a:lnSpc>
              <a:spcBef>
                <a:spcPts val="0"/>
              </a:spcBef>
              <a:spcAft>
                <a:spcPts val="600"/>
              </a:spcAft>
            </a:pPr>
            <a:r>
              <a:rPr lang="en-US" sz="1400" dirty="0">
                <a:cs typeface="Times New Roman" panose="02020603050405020304" pitchFamily="18" charset="0"/>
              </a:rPr>
              <a:t>Financially feasible</a:t>
            </a:r>
          </a:p>
          <a:p>
            <a:endParaRPr lang="en-US" dirty="0"/>
          </a:p>
        </p:txBody>
      </p:sp>
      <p:sp>
        <p:nvSpPr>
          <p:cNvPr id="4" name="Slide Number Placeholder 3">
            <a:extLst>
              <a:ext uri="{FF2B5EF4-FFF2-40B4-BE49-F238E27FC236}">
                <a16:creationId xmlns:a16="http://schemas.microsoft.com/office/drawing/2014/main" id="{574E2E67-2759-4142-9972-BE1E2C6E86D3}"/>
              </a:ext>
            </a:extLst>
          </p:cNvPr>
          <p:cNvSpPr>
            <a:spLocks noGrp="1"/>
          </p:cNvSpPr>
          <p:nvPr>
            <p:ph type="sldNum" sz="quarter" idx="12"/>
          </p:nvPr>
        </p:nvSpPr>
        <p:spPr/>
        <p:txBody>
          <a:bodyPr/>
          <a:lstStyle/>
          <a:p>
            <a:fld id="{A603B1B1-3A7F-AE40-94E9-B6B723601248}" type="slidenum">
              <a:rPr lang="en-US" smtClean="0"/>
              <a:t>16</a:t>
            </a:fld>
            <a:endParaRPr lang="en-US" dirty="0"/>
          </a:p>
        </p:txBody>
      </p:sp>
      <p:pic>
        <p:nvPicPr>
          <p:cNvPr id="5" name="Picture 4">
            <a:extLst>
              <a:ext uri="{FF2B5EF4-FFF2-40B4-BE49-F238E27FC236}">
                <a16:creationId xmlns:a16="http://schemas.microsoft.com/office/drawing/2014/main" id="{50A07DC1-655B-4C7B-ABDB-4A7FCBA6DBC4}"/>
              </a:ext>
            </a:extLst>
          </p:cNvPr>
          <p:cNvPicPr>
            <a:picLocks noChangeAspect="1"/>
          </p:cNvPicPr>
          <p:nvPr/>
        </p:nvPicPr>
        <p:blipFill>
          <a:blip r:embed="rId2"/>
          <a:stretch>
            <a:fillRect/>
          </a:stretch>
        </p:blipFill>
        <p:spPr>
          <a:xfrm>
            <a:off x="6232359" y="2386764"/>
            <a:ext cx="4756481" cy="2675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027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17E3-2D0A-47A7-A158-6D80AC5FB3EC}"/>
              </a:ext>
            </a:extLst>
          </p:cNvPr>
          <p:cNvSpPr>
            <a:spLocks noGrp="1"/>
          </p:cNvSpPr>
          <p:nvPr>
            <p:ph type="title"/>
          </p:nvPr>
        </p:nvSpPr>
        <p:spPr/>
        <p:txBody>
          <a:bodyPr>
            <a:normAutofit/>
          </a:bodyPr>
          <a:lstStyle/>
          <a:p>
            <a:pPr algn="ctr"/>
            <a:r>
              <a:rPr lang="en-US" sz="4000" b="1" dirty="0"/>
              <a:t>CDBG-DR: Multifamily Rehab </a:t>
            </a:r>
            <a:r>
              <a:rPr lang="en-US" sz="4000" dirty="0"/>
              <a:t>$5,835,000 </a:t>
            </a:r>
          </a:p>
        </p:txBody>
      </p:sp>
      <p:sp>
        <p:nvSpPr>
          <p:cNvPr id="3" name="Content Placeholder 2">
            <a:extLst>
              <a:ext uri="{FF2B5EF4-FFF2-40B4-BE49-F238E27FC236}">
                <a16:creationId xmlns:a16="http://schemas.microsoft.com/office/drawing/2014/main" id="{F942B503-55D8-4E42-B104-E055919A3E3B}"/>
              </a:ext>
            </a:extLst>
          </p:cNvPr>
          <p:cNvSpPr>
            <a:spLocks noGrp="1"/>
          </p:cNvSpPr>
          <p:nvPr>
            <p:ph idx="1"/>
          </p:nvPr>
        </p:nvSpPr>
        <p:spPr>
          <a:xfrm>
            <a:off x="838200" y="2418525"/>
            <a:ext cx="9950042" cy="3445380"/>
          </a:xfrm>
        </p:spPr>
        <p:txBody>
          <a:bodyPr>
            <a:normAutofit/>
          </a:bodyPr>
          <a:lstStyle/>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Award Method: Notice of Funding Availability (NOFA)</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Maximum Award: $2M</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Low-Mod Housing (LMH) Benefit</a:t>
            </a:r>
          </a:p>
          <a:p>
            <a:pPr lvl="1">
              <a:lnSpc>
                <a:spcPct val="100000"/>
              </a:lnSpc>
              <a:spcBef>
                <a:spcPts val="0"/>
              </a:spcBef>
              <a:spcAft>
                <a:spcPts val="600"/>
              </a:spcAft>
              <a:buFont typeface="Arial" panose="020B0604020202020204" pitchFamily="34" charset="0"/>
              <a:buChar char="•"/>
            </a:pPr>
            <a:r>
              <a:rPr lang="en-US" sz="1400" dirty="0">
                <a:cs typeface="Times New Roman" panose="02020603050405020304" pitchFamily="18" charset="0"/>
              </a:rPr>
              <a:t>At least 51% of assisted units must be LMI</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Designed to support the preservation of rental units</a:t>
            </a:r>
          </a:p>
          <a:p>
            <a:pPr>
              <a:lnSpc>
                <a:spcPct val="100000"/>
              </a:lnSpc>
              <a:spcBef>
                <a:spcPts val="0"/>
              </a:spcBef>
              <a:spcAft>
                <a:spcPts val="600"/>
              </a:spcAft>
              <a:buFont typeface="Wingdings" panose="05000000000000000000" pitchFamily="2" charset="2"/>
              <a:buChar char="v"/>
            </a:pPr>
            <a:r>
              <a:rPr lang="en-US" sz="1800" dirty="0">
                <a:cs typeface="Times New Roman" panose="02020603050405020304" pitchFamily="18" charset="0"/>
              </a:rPr>
              <a:t>Eligible applicants must provide </a:t>
            </a:r>
          </a:p>
          <a:p>
            <a:pPr lvl="1">
              <a:lnSpc>
                <a:spcPct val="100000"/>
              </a:lnSpc>
              <a:spcBef>
                <a:spcPts val="0"/>
              </a:spcBef>
              <a:spcAft>
                <a:spcPts val="600"/>
              </a:spcAft>
              <a:buFont typeface="Arial" panose="020B0604020202020204" pitchFamily="34" charset="0"/>
              <a:buChar char="•"/>
            </a:pPr>
            <a:r>
              <a:rPr lang="en-US" sz="1400" dirty="0">
                <a:cs typeface="Times New Roman" panose="02020603050405020304" pitchFamily="18" charset="0"/>
              </a:rPr>
              <a:t>financial documentation</a:t>
            </a:r>
          </a:p>
          <a:p>
            <a:pPr lvl="1">
              <a:lnSpc>
                <a:spcPct val="100000"/>
              </a:lnSpc>
              <a:spcBef>
                <a:spcPts val="0"/>
              </a:spcBef>
              <a:spcAft>
                <a:spcPts val="600"/>
              </a:spcAft>
            </a:pPr>
            <a:r>
              <a:rPr lang="en-US" sz="1400" dirty="0">
                <a:cs typeface="Times New Roman" panose="02020603050405020304" pitchFamily="18" charset="0"/>
              </a:rPr>
              <a:t>Must meet underwriting guidelines</a:t>
            </a:r>
          </a:p>
          <a:p>
            <a:pPr lvl="1">
              <a:lnSpc>
                <a:spcPct val="100000"/>
              </a:lnSpc>
              <a:spcBef>
                <a:spcPts val="0"/>
              </a:spcBef>
              <a:spcAft>
                <a:spcPts val="600"/>
              </a:spcAft>
            </a:pPr>
            <a:r>
              <a:rPr lang="en-US" sz="1400" dirty="0">
                <a:cs typeface="Times New Roman" panose="02020603050405020304" pitchFamily="18" charset="0"/>
              </a:rPr>
              <a:t>Financially feasible</a:t>
            </a:r>
          </a:p>
          <a:p>
            <a:pPr marL="0" indent="0">
              <a:buNone/>
            </a:pPr>
            <a:endParaRPr lang="en-US" i="1" dirty="0"/>
          </a:p>
        </p:txBody>
      </p:sp>
      <p:sp>
        <p:nvSpPr>
          <p:cNvPr id="4" name="Slide Number Placeholder 3">
            <a:extLst>
              <a:ext uri="{FF2B5EF4-FFF2-40B4-BE49-F238E27FC236}">
                <a16:creationId xmlns:a16="http://schemas.microsoft.com/office/drawing/2014/main" id="{654E71A8-2B14-4B4E-A3DD-473064A0F0EE}"/>
              </a:ext>
            </a:extLst>
          </p:cNvPr>
          <p:cNvSpPr>
            <a:spLocks noGrp="1"/>
          </p:cNvSpPr>
          <p:nvPr>
            <p:ph type="sldNum" sz="quarter" idx="12"/>
          </p:nvPr>
        </p:nvSpPr>
        <p:spPr/>
        <p:txBody>
          <a:bodyPr/>
          <a:lstStyle/>
          <a:p>
            <a:fld id="{A603B1B1-3A7F-AE40-94E9-B6B723601248}" type="slidenum">
              <a:rPr lang="en-US" smtClean="0"/>
              <a:t>17</a:t>
            </a:fld>
            <a:endParaRPr lang="en-US" dirty="0"/>
          </a:p>
        </p:txBody>
      </p:sp>
      <p:pic>
        <p:nvPicPr>
          <p:cNvPr id="5" name="Picture 4">
            <a:extLst>
              <a:ext uri="{FF2B5EF4-FFF2-40B4-BE49-F238E27FC236}">
                <a16:creationId xmlns:a16="http://schemas.microsoft.com/office/drawing/2014/main" id="{C5972711-E7A2-42E4-831E-9D867322E8AB}"/>
              </a:ext>
            </a:extLst>
          </p:cNvPr>
          <p:cNvPicPr>
            <a:picLocks noChangeAspect="1"/>
          </p:cNvPicPr>
          <p:nvPr/>
        </p:nvPicPr>
        <p:blipFill>
          <a:blip r:embed="rId2"/>
          <a:stretch>
            <a:fillRect/>
          </a:stretch>
        </p:blipFill>
        <p:spPr>
          <a:xfrm>
            <a:off x="7047966" y="2418525"/>
            <a:ext cx="3596402" cy="3619200"/>
          </a:xfrm>
          <a:prstGeom prst="rect">
            <a:avLst/>
          </a:prstGeom>
        </p:spPr>
      </p:pic>
    </p:spTree>
    <p:extLst>
      <p:ext uri="{BB962C8B-B14F-4D97-AF65-F5344CB8AC3E}">
        <p14:creationId xmlns:p14="http://schemas.microsoft.com/office/powerpoint/2010/main" val="291348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440568" y="1976754"/>
          <a:ext cx="8802389" cy="3931920"/>
        </p:xfrm>
        <a:graphic>
          <a:graphicData uri="http://schemas.openxmlformats.org/drawingml/2006/table">
            <a:tbl>
              <a:tblPr firstRow="1" bandRow="1">
                <a:tableStyleId>{5C22544A-7EE6-4342-B048-85BDC9FD1C3A}</a:tableStyleId>
              </a:tblPr>
              <a:tblGrid>
                <a:gridCol w="6621252">
                  <a:extLst>
                    <a:ext uri="{9D8B030D-6E8A-4147-A177-3AD203B41FA5}">
                      <a16:colId xmlns:a16="http://schemas.microsoft.com/office/drawing/2014/main" val="20000"/>
                    </a:ext>
                  </a:extLst>
                </a:gridCol>
                <a:gridCol w="2181137">
                  <a:extLst>
                    <a:ext uri="{9D8B030D-6E8A-4147-A177-3AD203B41FA5}">
                      <a16:colId xmlns:a16="http://schemas.microsoft.com/office/drawing/2014/main" val="20001"/>
                    </a:ext>
                  </a:extLst>
                </a:gridCol>
              </a:tblGrid>
              <a:tr h="417394">
                <a:tc>
                  <a:txBody>
                    <a:bodyPr/>
                    <a:lstStyle/>
                    <a:p>
                      <a:pPr>
                        <a:lnSpc>
                          <a:spcPts val="1600"/>
                        </a:lnSpc>
                      </a:pPr>
                      <a:r>
                        <a:rPr lang="en-US" sz="1600" dirty="0">
                          <a:latin typeface="Times New Roman" panose="02020603050405020304" pitchFamily="18" charset="0"/>
                          <a:cs typeface="Times New Roman" panose="02020603050405020304" pitchFamily="18" charset="0"/>
                        </a:rPr>
                        <a:t>Milestone</a:t>
                      </a:r>
                    </a:p>
                  </a:txBody>
                  <a:tcPr/>
                </a:tc>
                <a:tc>
                  <a:txBody>
                    <a:bodyPr/>
                    <a:lstStyle/>
                    <a:p>
                      <a:pPr algn="ctr">
                        <a:lnSpc>
                          <a:spcPts val="1600"/>
                        </a:lnSpc>
                      </a:pPr>
                      <a:r>
                        <a:rPr lang="en-US" sz="1600" dirty="0">
                          <a:latin typeface="Times New Roman" panose="02020603050405020304" pitchFamily="18" charset="0"/>
                          <a:cs typeface="Times New Roman" panose="02020603050405020304" pitchFamily="18" charset="0"/>
                        </a:rPr>
                        <a:t>Date</a:t>
                      </a:r>
                    </a:p>
                  </a:txBody>
                  <a:tcPr/>
                </a:tc>
                <a:extLst>
                  <a:ext uri="{0D108BD9-81ED-4DB2-BD59-A6C34878D82A}">
                    <a16:rowId xmlns:a16="http://schemas.microsoft.com/office/drawing/2014/main" val="10000"/>
                  </a:ext>
                </a:extLst>
              </a:tr>
              <a:tr h="417394">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Winter Storm Uri </a:t>
                      </a: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February 11, 2021</a:t>
                      </a:r>
                    </a:p>
                  </a:txBody>
                  <a:tcPr/>
                </a:tc>
                <a:extLst>
                  <a:ext uri="{0D108BD9-81ED-4DB2-BD59-A6C34878D82A}">
                    <a16:rowId xmlns:a16="http://schemas.microsoft.com/office/drawing/2014/main" val="10001"/>
                  </a:ext>
                </a:extLst>
              </a:tr>
              <a:tr h="417394">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Presidential Disaster Declaration</a:t>
                      </a: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February 20, 2021</a:t>
                      </a:r>
                    </a:p>
                  </a:txBody>
                  <a:tcPr/>
                </a:tc>
                <a:extLst>
                  <a:ext uri="{0D108BD9-81ED-4DB2-BD59-A6C34878D82A}">
                    <a16:rowId xmlns:a16="http://schemas.microsoft.com/office/drawing/2014/main" val="10002"/>
                  </a:ext>
                </a:extLst>
              </a:tr>
              <a:tr h="417394">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HUD Allocation – CDBG-DR</a:t>
                      </a: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March 20, 2022</a:t>
                      </a:r>
                    </a:p>
                  </a:txBody>
                  <a:tcPr/>
                </a:tc>
                <a:extLst>
                  <a:ext uri="{0D108BD9-81ED-4DB2-BD59-A6C34878D82A}">
                    <a16:rowId xmlns:a16="http://schemas.microsoft.com/office/drawing/2014/main" val="10003"/>
                  </a:ext>
                </a:extLst>
              </a:tr>
              <a:tr h="417394">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Allocation Notice – Federal Register</a:t>
                      </a: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May 24, 2022</a:t>
                      </a:r>
                    </a:p>
                  </a:txBody>
                  <a:tcPr/>
                </a:tc>
                <a:extLst>
                  <a:ext uri="{0D108BD9-81ED-4DB2-BD59-A6C34878D82A}">
                    <a16:rowId xmlns:a16="http://schemas.microsoft.com/office/drawing/2014/main" val="1096653261"/>
                  </a:ext>
                </a:extLst>
              </a:tr>
              <a:tr h="417394">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First Public Comment</a:t>
                      </a:r>
                      <a:r>
                        <a:rPr lang="en-US" sz="1600" baseline="0" dirty="0">
                          <a:latin typeface="Times New Roman" panose="02020603050405020304" pitchFamily="18" charset="0"/>
                          <a:cs typeface="Times New Roman" panose="02020603050405020304" pitchFamily="18" charset="0"/>
                        </a:rPr>
                        <a:t> Period Begins</a:t>
                      </a: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August 22, 2022</a:t>
                      </a:r>
                    </a:p>
                  </a:txBody>
                  <a:tcPr/>
                </a:tc>
                <a:extLst>
                  <a:ext uri="{0D108BD9-81ED-4DB2-BD59-A6C34878D82A}">
                    <a16:rowId xmlns:a16="http://schemas.microsoft.com/office/drawing/2014/main" val="10004"/>
                  </a:ext>
                </a:extLst>
              </a:tr>
              <a:tr h="417394">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First Action</a:t>
                      </a:r>
                      <a:r>
                        <a:rPr lang="en-US" sz="1600" baseline="0" dirty="0">
                          <a:latin typeface="Times New Roman" panose="02020603050405020304" pitchFamily="18" charset="0"/>
                          <a:cs typeface="Times New Roman" panose="02020603050405020304" pitchFamily="18" charset="0"/>
                        </a:rPr>
                        <a:t> Plan Public Hearing</a:t>
                      </a: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August 31, 2022</a:t>
                      </a:r>
                    </a:p>
                  </a:txBody>
                  <a:tcPr/>
                </a:tc>
                <a:extLst>
                  <a:ext uri="{0D108BD9-81ED-4DB2-BD59-A6C34878D82A}">
                    <a16:rowId xmlns:a16="http://schemas.microsoft.com/office/drawing/2014/main" val="10005"/>
                  </a:ext>
                </a:extLst>
              </a:tr>
              <a:tr h="505081">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First Public Comment</a:t>
                      </a:r>
                      <a:r>
                        <a:rPr lang="en-US" sz="1600" baseline="0" dirty="0">
                          <a:latin typeface="Times New Roman" panose="02020603050405020304" pitchFamily="18" charset="0"/>
                          <a:cs typeface="Times New Roman" panose="02020603050405020304" pitchFamily="18" charset="0"/>
                        </a:rPr>
                        <a:t> Period Ends</a:t>
                      </a: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September 23, 2022</a:t>
                      </a:r>
                    </a:p>
                  </a:txBody>
                  <a:tcPr/>
                </a:tc>
                <a:extLst>
                  <a:ext uri="{0D108BD9-81ED-4DB2-BD59-A6C34878D82A}">
                    <a16:rowId xmlns:a16="http://schemas.microsoft.com/office/drawing/2014/main" val="10006"/>
                  </a:ext>
                </a:extLst>
              </a:tr>
              <a:tr h="505081">
                <a:tc>
                  <a:txBody>
                    <a:bodyPr/>
                    <a:lstStyle/>
                    <a:p>
                      <a:pPr>
                        <a:lnSpc>
                          <a:spcPts val="1600"/>
                        </a:lnSpc>
                        <a:spcAft>
                          <a:spcPts val="600"/>
                        </a:spcAft>
                      </a:pPr>
                      <a:r>
                        <a:rPr lang="en-US" sz="1600" dirty="0">
                          <a:latin typeface="Times New Roman" panose="02020603050405020304" pitchFamily="18" charset="0"/>
                          <a:cs typeface="Times New Roman" panose="02020603050405020304" pitchFamily="18" charset="0"/>
                        </a:rPr>
                        <a:t>Draft Action Plan presented to Community Development Council; Public Hearing</a:t>
                      </a:r>
                    </a:p>
                  </a:txBody>
                  <a:tcPr/>
                </a:tc>
                <a:tc>
                  <a:txBody>
                    <a:bodyPr/>
                    <a:lstStyle/>
                    <a:p>
                      <a:pPr algn="r">
                        <a:lnSpc>
                          <a:spcPts val="1600"/>
                        </a:lnSpc>
                        <a:spcAft>
                          <a:spcPts val="600"/>
                        </a:spcAft>
                      </a:pPr>
                      <a:r>
                        <a:rPr lang="en-US" sz="1600" dirty="0">
                          <a:latin typeface="Times New Roman" panose="02020603050405020304" pitchFamily="18" charset="0"/>
                          <a:cs typeface="Times New Roman" panose="02020603050405020304" pitchFamily="18" charset="0"/>
                        </a:rPr>
                        <a:t>October 12, 2022</a:t>
                      </a:r>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A603B1B1-3A7F-AE40-94E9-B6B723601248}" type="slidenum">
              <a:rPr lang="en-US" smtClean="0"/>
              <a:t>18</a:t>
            </a:fld>
            <a:endParaRPr lang="en-US" dirty="0"/>
          </a:p>
        </p:txBody>
      </p:sp>
      <p:sp>
        <p:nvSpPr>
          <p:cNvPr id="2" name="TextBox 1">
            <a:extLst>
              <a:ext uri="{FF2B5EF4-FFF2-40B4-BE49-F238E27FC236}">
                <a16:creationId xmlns:a16="http://schemas.microsoft.com/office/drawing/2014/main" id="{452DBD77-05EA-4AB8-9822-273EE1F48F63}"/>
              </a:ext>
            </a:extLst>
          </p:cNvPr>
          <p:cNvSpPr txBox="1"/>
          <p:nvPr/>
        </p:nvSpPr>
        <p:spPr>
          <a:xfrm>
            <a:off x="2499360" y="1289783"/>
            <a:ext cx="550672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TIMELINE</a:t>
            </a:r>
          </a:p>
        </p:txBody>
      </p:sp>
    </p:spTree>
    <p:extLst>
      <p:ext uri="{BB962C8B-B14F-4D97-AF65-F5344CB8AC3E}">
        <p14:creationId xmlns:p14="http://schemas.microsoft.com/office/powerpoint/2010/main" val="3174718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521848" y="2044373"/>
          <a:ext cx="8802389" cy="3657600"/>
        </p:xfrm>
        <a:graphic>
          <a:graphicData uri="http://schemas.openxmlformats.org/drawingml/2006/table">
            <a:tbl>
              <a:tblPr firstRow="1" bandRow="1">
                <a:tableStyleId>{5C22544A-7EE6-4342-B048-85BDC9FD1C3A}</a:tableStyleId>
              </a:tblPr>
              <a:tblGrid>
                <a:gridCol w="6112134">
                  <a:extLst>
                    <a:ext uri="{9D8B030D-6E8A-4147-A177-3AD203B41FA5}">
                      <a16:colId xmlns:a16="http://schemas.microsoft.com/office/drawing/2014/main" val="20000"/>
                    </a:ext>
                  </a:extLst>
                </a:gridCol>
                <a:gridCol w="2690255">
                  <a:extLst>
                    <a:ext uri="{9D8B030D-6E8A-4147-A177-3AD203B41FA5}">
                      <a16:colId xmlns:a16="http://schemas.microsoft.com/office/drawing/2014/main" val="20001"/>
                    </a:ext>
                  </a:extLst>
                </a:gridCol>
              </a:tblGrid>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Milestone</a:t>
                      </a:r>
                    </a:p>
                  </a:txBody>
                  <a:tcPr/>
                </a:tc>
                <a:tc>
                  <a:txBody>
                    <a:bodyPr/>
                    <a:lstStyle/>
                    <a:p>
                      <a:pPr algn="ctr">
                        <a:lnSpc>
                          <a:spcPts val="1600"/>
                        </a:lnSpc>
                      </a:pPr>
                      <a:r>
                        <a:rPr lang="en-US" sz="1600" dirty="0">
                          <a:latin typeface="Times New Roman" panose="02020603050405020304" pitchFamily="18" charset="0"/>
                          <a:cs typeface="Times New Roman" panose="02020603050405020304" pitchFamily="18" charset="0"/>
                        </a:rPr>
                        <a:t>Date</a:t>
                      </a:r>
                    </a:p>
                  </a:txBody>
                  <a:tcPr/>
                </a:tc>
                <a:extLst>
                  <a:ext uri="{0D108BD9-81ED-4DB2-BD59-A6C34878D82A}">
                    <a16:rowId xmlns:a16="http://schemas.microsoft.com/office/drawing/2014/main" val="10000"/>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Additional Funding Allocation</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November 3, 2022</a:t>
                      </a:r>
                    </a:p>
                  </a:txBody>
                  <a:tcPr/>
                </a:tc>
                <a:extLst>
                  <a:ext uri="{0D108BD9-81ED-4DB2-BD59-A6C34878D82A}">
                    <a16:rowId xmlns:a16="http://schemas.microsoft.com/office/drawing/2014/main" val="1436675817"/>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Extension #2 Granted to January 31, 2023</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November 18, 2022</a:t>
                      </a:r>
                    </a:p>
                  </a:txBody>
                  <a:tcPr/>
                </a:tc>
                <a:extLst>
                  <a:ext uri="{0D108BD9-81ED-4DB2-BD59-A6C34878D82A}">
                    <a16:rowId xmlns:a16="http://schemas.microsoft.com/office/drawing/2014/main" val="2608700258"/>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Second Public Comment Period Begins</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December 19, 2022</a:t>
                      </a:r>
                    </a:p>
                  </a:txBody>
                  <a:tcPr/>
                </a:tc>
                <a:extLst>
                  <a:ext uri="{0D108BD9-81ED-4DB2-BD59-A6C34878D82A}">
                    <a16:rowId xmlns:a16="http://schemas.microsoft.com/office/drawing/2014/main" val="2820807874"/>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Third Action Plan Public Hearing</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December 28, 2022</a:t>
                      </a:r>
                    </a:p>
                  </a:txBody>
                  <a:tcPr/>
                </a:tc>
                <a:extLst>
                  <a:ext uri="{0D108BD9-81ED-4DB2-BD59-A6C34878D82A}">
                    <a16:rowId xmlns:a16="http://schemas.microsoft.com/office/drawing/2014/main" val="3961543673"/>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Draft Action Plan presented to Community Development Council</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January 11, 2023</a:t>
                      </a:r>
                    </a:p>
                  </a:txBody>
                  <a:tcPr/>
                </a:tc>
                <a:extLst>
                  <a:ext uri="{0D108BD9-81ED-4DB2-BD59-A6C34878D82A}">
                    <a16:rowId xmlns:a16="http://schemas.microsoft.com/office/drawing/2014/main" val="310431754"/>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Second Public Comment Period Ends</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January 18, 2023</a:t>
                      </a:r>
                    </a:p>
                  </a:txBody>
                  <a:tcPr/>
                </a:tc>
                <a:extLst>
                  <a:ext uri="{0D108BD9-81ED-4DB2-BD59-A6C34878D82A}">
                    <a16:rowId xmlns:a16="http://schemas.microsoft.com/office/drawing/2014/main" val="3660510011"/>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City Council Approval Request</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January 31, 2023</a:t>
                      </a:r>
                    </a:p>
                  </a:txBody>
                  <a:tcPr/>
                </a:tc>
                <a:extLst>
                  <a:ext uri="{0D108BD9-81ED-4DB2-BD59-A6C34878D82A}">
                    <a16:rowId xmlns:a16="http://schemas.microsoft.com/office/drawing/2014/main" val="514880137"/>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Action</a:t>
                      </a:r>
                      <a:r>
                        <a:rPr lang="en-US" sz="1600" baseline="0" dirty="0">
                          <a:latin typeface="Times New Roman" panose="02020603050405020304" pitchFamily="18" charset="0"/>
                          <a:cs typeface="Times New Roman" panose="02020603050405020304" pitchFamily="18" charset="0"/>
                        </a:rPr>
                        <a:t> Plan submitted to HUD</a:t>
                      </a: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February 14, 2023</a:t>
                      </a:r>
                    </a:p>
                  </a:txBody>
                  <a:tcPr/>
                </a:tc>
                <a:extLst>
                  <a:ext uri="{0D108BD9-81ED-4DB2-BD59-A6C34878D82A}">
                    <a16:rowId xmlns:a16="http://schemas.microsoft.com/office/drawing/2014/main" val="10008"/>
                  </a:ext>
                </a:extLst>
              </a:tr>
              <a:tr h="365760">
                <a:tc>
                  <a:txBody>
                    <a:bodyPr/>
                    <a:lstStyle/>
                    <a:p>
                      <a:pPr>
                        <a:lnSpc>
                          <a:spcPts val="1600"/>
                        </a:lnSpc>
                      </a:pPr>
                      <a:r>
                        <a:rPr lang="en-US" sz="1600" dirty="0">
                          <a:latin typeface="Times New Roman" panose="02020603050405020304" pitchFamily="18" charset="0"/>
                          <a:cs typeface="Times New Roman" panose="02020603050405020304" pitchFamily="18" charset="0"/>
                        </a:rPr>
                        <a:t>Action Plan Approval</a:t>
                      </a:r>
                    </a:p>
                  </a:txBody>
                  <a:tcPr/>
                </a:tc>
                <a:tc>
                  <a:txBody>
                    <a:bodyPr/>
                    <a:lstStyle/>
                    <a:p>
                      <a:pPr algn="r">
                        <a:lnSpc>
                          <a:spcPts val="1600"/>
                        </a:lnSpc>
                      </a:pPr>
                      <a:r>
                        <a:rPr lang="en-US" sz="1600" dirty="0">
                          <a:latin typeface="Times New Roman" panose="02020603050405020304" pitchFamily="18" charset="0"/>
                          <a:cs typeface="Times New Roman" panose="02020603050405020304" pitchFamily="18" charset="0"/>
                        </a:rPr>
                        <a:t>May 8, 2023</a:t>
                      </a:r>
                    </a:p>
                  </a:txBody>
                  <a:tcPr/>
                </a:tc>
                <a:extLst>
                  <a:ext uri="{0D108BD9-81ED-4DB2-BD59-A6C34878D82A}">
                    <a16:rowId xmlns:a16="http://schemas.microsoft.com/office/drawing/2014/main" val="440963386"/>
                  </a:ext>
                </a:extLst>
              </a:tr>
            </a:tbl>
          </a:graphicData>
        </a:graphic>
      </p:graphicFrame>
      <p:sp>
        <p:nvSpPr>
          <p:cNvPr id="4" name="Slide Number Placeholder 3"/>
          <p:cNvSpPr>
            <a:spLocks noGrp="1"/>
          </p:cNvSpPr>
          <p:nvPr>
            <p:ph type="sldNum" sz="quarter" idx="12"/>
          </p:nvPr>
        </p:nvSpPr>
        <p:spPr/>
        <p:txBody>
          <a:bodyPr/>
          <a:lstStyle/>
          <a:p>
            <a:fld id="{A603B1B1-3A7F-AE40-94E9-B6B723601248}" type="slidenum">
              <a:rPr lang="en-US" smtClean="0"/>
              <a:t>19</a:t>
            </a:fld>
            <a:endParaRPr lang="en-US" dirty="0"/>
          </a:p>
        </p:txBody>
      </p:sp>
      <p:sp>
        <p:nvSpPr>
          <p:cNvPr id="6" name="TextBox 5">
            <a:extLst>
              <a:ext uri="{FF2B5EF4-FFF2-40B4-BE49-F238E27FC236}">
                <a16:creationId xmlns:a16="http://schemas.microsoft.com/office/drawing/2014/main" id="{D3FADF21-7A6D-411F-937B-4FB2BE3CB495}"/>
              </a:ext>
            </a:extLst>
          </p:cNvPr>
          <p:cNvSpPr txBox="1"/>
          <p:nvPr/>
        </p:nvSpPr>
        <p:spPr>
          <a:xfrm>
            <a:off x="2846613" y="1366747"/>
            <a:ext cx="550672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TIMELINE</a:t>
            </a:r>
          </a:p>
        </p:txBody>
      </p:sp>
    </p:spTree>
    <p:extLst>
      <p:ext uri="{BB962C8B-B14F-4D97-AF65-F5344CB8AC3E}">
        <p14:creationId xmlns:p14="http://schemas.microsoft.com/office/powerpoint/2010/main" val="243129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4456142" cy="826428"/>
          </a:xfrm>
        </p:spPr>
        <p:txBody>
          <a:bodyPr>
            <a:normAutofit fontScale="90000"/>
          </a:bodyPr>
          <a:lstStyle/>
          <a:p>
            <a:r>
              <a:rPr lang="en-US" dirty="0">
                <a:latin typeface="Calibri" panose="020F0502020204030204" pitchFamily="34" charset="0"/>
                <a:cs typeface="Calibri" panose="020F0502020204030204" pitchFamily="34" charset="0"/>
              </a:rPr>
              <a:t>Agenda</a:t>
            </a:r>
          </a:p>
        </p:txBody>
      </p:sp>
      <p:sp>
        <p:nvSpPr>
          <p:cNvPr id="5" name="Content Placeholder 4">
            <a:extLst>
              <a:ext uri="{FF2B5EF4-FFF2-40B4-BE49-F238E27FC236}">
                <a16:creationId xmlns:a16="http://schemas.microsoft.com/office/drawing/2014/main" id="{B308F523-DBBB-407A-AA98-35AEB0B60786}"/>
              </a:ext>
            </a:extLst>
          </p:cNvPr>
          <p:cNvSpPr>
            <a:spLocks noGrp="1"/>
          </p:cNvSpPr>
          <p:nvPr>
            <p:ph type="body" idx="1"/>
          </p:nvPr>
        </p:nvSpPr>
        <p:spPr>
          <a:xfrm>
            <a:off x="736960" y="2700070"/>
            <a:ext cx="10122629" cy="3455634"/>
          </a:xfrm>
        </p:spPr>
        <p:txBody>
          <a:bodyPr>
            <a:normAutofit/>
          </a:bodyPr>
          <a:lstStyle/>
          <a:p>
            <a:pPr marL="457200" indent="-457200">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cs typeface="Calibri" panose="020F0502020204030204" pitchFamily="34" charset="0"/>
              </a:rPr>
              <a:t>Introduction to City Staff</a:t>
            </a:r>
          </a:p>
          <a:p>
            <a:pPr marL="457200" indent="-457200">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cs typeface="Calibri" panose="020F0502020204030204" pitchFamily="34" charset="0"/>
              </a:rPr>
              <a:t>2024 HTC Policy in Review</a:t>
            </a:r>
          </a:p>
          <a:p>
            <a:pPr marL="457200" indent="-457200">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cs typeface="Calibri" panose="020F0502020204030204" pitchFamily="34" charset="0"/>
              </a:rPr>
              <a:t>Proposed Changes to the 2025 HTC Policy Process</a:t>
            </a:r>
          </a:p>
          <a:p>
            <a:pPr marL="457200" indent="-457200">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cs typeface="Calibri" panose="020F0502020204030204" pitchFamily="34" charset="0"/>
              </a:rPr>
              <a:t>Receive Feedback on 2025 Proposed Changes</a:t>
            </a:r>
          </a:p>
          <a:p>
            <a:pPr marL="457200" indent="-457200">
              <a:buFont typeface="Arial" panose="020B0604020202020204" pitchFamily="34" charset="0"/>
              <a:buChar char="•"/>
            </a:pPr>
            <a:r>
              <a:rPr lang="en-US" sz="2800" dirty="0">
                <a:solidFill>
                  <a:schemeClr val="tx1">
                    <a:lumMod val="75000"/>
                    <a:lumOff val="25000"/>
                  </a:schemeClr>
                </a:solidFill>
                <a:latin typeface="Calibri" panose="020F0502020204030204" pitchFamily="34" charset="0"/>
                <a:cs typeface="Calibri" panose="020F0502020204030204" pitchFamily="34" charset="0"/>
              </a:rPr>
              <a:t>CDBG-DR Status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2</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8690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489610" y="1674367"/>
          <a:ext cx="8802389" cy="4511191"/>
        </p:xfrm>
        <a:graphic>
          <a:graphicData uri="http://schemas.openxmlformats.org/drawingml/2006/table">
            <a:tbl>
              <a:tblPr firstRow="1" bandRow="1">
                <a:tableStyleId>{5C22544A-7EE6-4342-B048-85BDC9FD1C3A}</a:tableStyleId>
              </a:tblPr>
              <a:tblGrid>
                <a:gridCol w="6112134">
                  <a:extLst>
                    <a:ext uri="{9D8B030D-6E8A-4147-A177-3AD203B41FA5}">
                      <a16:colId xmlns:a16="http://schemas.microsoft.com/office/drawing/2014/main" val="20000"/>
                    </a:ext>
                  </a:extLst>
                </a:gridCol>
                <a:gridCol w="2690255">
                  <a:extLst>
                    <a:ext uri="{9D8B030D-6E8A-4147-A177-3AD203B41FA5}">
                      <a16:colId xmlns:a16="http://schemas.microsoft.com/office/drawing/2014/main" val="20001"/>
                    </a:ext>
                  </a:extLst>
                </a:gridCol>
              </a:tblGrid>
              <a:tr h="457200">
                <a:tc>
                  <a:txBody>
                    <a:bodyPr/>
                    <a:lstStyle/>
                    <a:p>
                      <a:pPr>
                        <a:lnSpc>
                          <a:spcPts val="1600"/>
                        </a:lnSpc>
                      </a:pPr>
                      <a:r>
                        <a:rPr lang="en-US" sz="1600" dirty="0">
                          <a:latin typeface="Times New Roman" panose="02020603050405020304" pitchFamily="18" charset="0"/>
                          <a:cs typeface="Times New Roman" panose="02020603050405020304" pitchFamily="18" charset="0"/>
                        </a:rPr>
                        <a:t>Milestone</a:t>
                      </a:r>
                    </a:p>
                  </a:txBody>
                  <a:tcPr/>
                </a:tc>
                <a:tc>
                  <a:txBody>
                    <a:bodyPr/>
                    <a:lstStyle/>
                    <a:p>
                      <a:pPr algn="ctr">
                        <a:lnSpc>
                          <a:spcPts val="1600"/>
                        </a:lnSpc>
                      </a:pPr>
                      <a:r>
                        <a:rPr lang="en-US" sz="1600" dirty="0">
                          <a:latin typeface="Times New Roman" panose="02020603050405020304" pitchFamily="18" charset="0"/>
                          <a:cs typeface="Times New Roman" panose="02020603050405020304" pitchFamily="18" charset="0"/>
                        </a:rPr>
                        <a:t>Date</a:t>
                      </a:r>
                    </a:p>
                  </a:txBody>
                  <a:tcPr/>
                </a:tc>
                <a:extLst>
                  <a:ext uri="{0D108BD9-81ED-4DB2-BD59-A6C34878D82A}">
                    <a16:rowId xmlns:a16="http://schemas.microsoft.com/office/drawing/2014/main" val="10000"/>
                  </a:ext>
                </a:extLst>
              </a:tr>
              <a:tr h="335137">
                <a:tc>
                  <a:txBody>
                    <a:bodyPr/>
                    <a:lstStyle/>
                    <a:p>
                      <a:pPr>
                        <a:lnSpc>
                          <a:spcPts val="2000"/>
                        </a:lnSpc>
                        <a:spcAft>
                          <a:spcPts val="1200"/>
                        </a:spcAft>
                      </a:pPr>
                      <a:r>
                        <a:rPr lang="en-US" sz="1600" dirty="0">
                          <a:latin typeface="Times New Roman" panose="02020603050405020304" pitchFamily="18" charset="0"/>
                          <a:cs typeface="Times New Roman" panose="02020603050405020304" pitchFamily="18" charset="0"/>
                        </a:rPr>
                        <a:t>Implementation Plan/Budget/Organizational Chart</a:t>
                      </a:r>
                    </a:p>
                  </a:txBody>
                  <a:tcPr/>
                </a:tc>
                <a:tc>
                  <a:txBody>
                    <a:bodyPr/>
                    <a:lstStyle/>
                    <a:p>
                      <a:pPr algn="r">
                        <a:lnSpc>
                          <a:spcPts val="2000"/>
                        </a:lnSpc>
                        <a:spcAft>
                          <a:spcPts val="1200"/>
                        </a:spcAft>
                      </a:pPr>
                      <a:r>
                        <a:rPr lang="en-US" sz="1600" dirty="0">
                          <a:latin typeface="Times New Roman" panose="02020603050405020304" pitchFamily="18" charset="0"/>
                          <a:cs typeface="Times New Roman" panose="02020603050405020304" pitchFamily="18" charset="0"/>
                        </a:rPr>
                        <a:t>August 9, 2023</a:t>
                      </a:r>
                    </a:p>
                  </a:txBody>
                  <a:tcPr/>
                </a:tc>
                <a:extLst>
                  <a:ext uri="{0D108BD9-81ED-4DB2-BD59-A6C34878D82A}">
                    <a16:rowId xmlns:a16="http://schemas.microsoft.com/office/drawing/2014/main" val="1806946763"/>
                  </a:ext>
                </a:extLst>
              </a:tr>
              <a:tr h="351693">
                <a:tc>
                  <a:txBody>
                    <a:bodyPr/>
                    <a:lstStyle/>
                    <a:p>
                      <a:pPr>
                        <a:lnSpc>
                          <a:spcPts val="2000"/>
                        </a:lnSpc>
                        <a:spcAft>
                          <a:spcPts val="1200"/>
                        </a:spcAft>
                      </a:pPr>
                      <a:r>
                        <a:rPr lang="en-US" sz="1600" dirty="0">
                          <a:latin typeface="Times New Roman" panose="02020603050405020304" pitchFamily="18" charset="0"/>
                          <a:cs typeface="Times New Roman" panose="02020603050405020304" pitchFamily="18" charset="0"/>
                        </a:rPr>
                        <a:t>Community Development Council Board Retreat</a:t>
                      </a:r>
                    </a:p>
                  </a:txBody>
                  <a:tcPr/>
                </a:tc>
                <a:tc>
                  <a:txBody>
                    <a:bodyPr/>
                    <a:lstStyle/>
                    <a:p>
                      <a:pPr algn="r">
                        <a:lnSpc>
                          <a:spcPts val="2000"/>
                        </a:lnSpc>
                        <a:spcAft>
                          <a:spcPts val="1200"/>
                        </a:spcAft>
                      </a:pPr>
                      <a:r>
                        <a:rPr lang="en-US" sz="1600" dirty="0">
                          <a:latin typeface="Times New Roman" panose="02020603050405020304" pitchFamily="18" charset="0"/>
                          <a:cs typeface="Times New Roman" panose="02020603050405020304" pitchFamily="18" charset="0"/>
                        </a:rPr>
                        <a:t>September 27, 2023</a:t>
                      </a:r>
                    </a:p>
                  </a:txBody>
                  <a:tcPr/>
                </a:tc>
                <a:extLst>
                  <a:ext uri="{0D108BD9-81ED-4DB2-BD59-A6C34878D82A}">
                    <a16:rowId xmlns:a16="http://schemas.microsoft.com/office/drawing/2014/main" val="221696873"/>
                  </a:ext>
                </a:extLst>
              </a:tr>
              <a:tr h="307731">
                <a:tc>
                  <a:txBody>
                    <a:bodyPr/>
                    <a:lstStyle/>
                    <a:p>
                      <a:pPr>
                        <a:lnSpc>
                          <a:spcPts val="2000"/>
                        </a:lnSpc>
                        <a:spcAft>
                          <a:spcPts val="1200"/>
                        </a:spcAft>
                      </a:pPr>
                      <a:r>
                        <a:rPr lang="en-US" sz="1600" dirty="0">
                          <a:latin typeface="Times New Roman" panose="02020603050405020304" pitchFamily="18" charset="0"/>
                          <a:cs typeface="Times New Roman" panose="02020603050405020304" pitchFamily="18" charset="0"/>
                        </a:rPr>
                        <a:t>HUD Grant Agreements Executed</a:t>
                      </a:r>
                    </a:p>
                  </a:txBody>
                  <a:tcPr/>
                </a:tc>
                <a:tc>
                  <a:txBody>
                    <a:bodyPr/>
                    <a:lstStyle/>
                    <a:p>
                      <a:pPr algn="r">
                        <a:lnSpc>
                          <a:spcPts val="2000"/>
                        </a:lnSpc>
                        <a:spcAft>
                          <a:spcPts val="1200"/>
                        </a:spcAft>
                      </a:pPr>
                      <a:r>
                        <a:rPr lang="en-US" sz="1600" dirty="0">
                          <a:latin typeface="Times New Roman" panose="02020603050405020304" pitchFamily="18" charset="0"/>
                          <a:cs typeface="Times New Roman" panose="02020603050405020304" pitchFamily="18" charset="0"/>
                        </a:rPr>
                        <a:t>January 18, 2024</a:t>
                      </a:r>
                    </a:p>
                  </a:txBody>
                  <a:tcPr/>
                </a:tc>
                <a:extLst>
                  <a:ext uri="{0D108BD9-81ED-4DB2-BD59-A6C34878D82A}">
                    <a16:rowId xmlns:a16="http://schemas.microsoft.com/office/drawing/2014/main" val="557421870"/>
                  </a:ext>
                </a:extLst>
              </a:tr>
              <a:tr h="321066">
                <a:tc>
                  <a:txBody>
                    <a:bodyPr/>
                    <a:lstStyle/>
                    <a:p>
                      <a:pPr>
                        <a:lnSpc>
                          <a:spcPts val="2000"/>
                        </a:lnSpc>
                        <a:spcAft>
                          <a:spcPts val="1200"/>
                        </a:spcAft>
                      </a:pPr>
                      <a:r>
                        <a:rPr lang="en-US" sz="1600" dirty="0">
                          <a:latin typeface="Times New Roman" panose="02020603050405020304" pitchFamily="18" charset="0"/>
                          <a:cs typeface="Times New Roman" panose="02020603050405020304" pitchFamily="18" charset="0"/>
                        </a:rPr>
                        <a:t>Single-Family Program Policies Development</a:t>
                      </a:r>
                    </a:p>
                  </a:txBody>
                  <a:tcPr/>
                </a:tc>
                <a:tc>
                  <a:txBody>
                    <a:bodyPr/>
                    <a:lstStyle/>
                    <a:p>
                      <a:pPr algn="r">
                        <a:lnSpc>
                          <a:spcPts val="2000"/>
                        </a:lnSpc>
                        <a:spcAft>
                          <a:spcPts val="1200"/>
                        </a:spcAft>
                      </a:pPr>
                      <a:r>
                        <a:rPr lang="en-US" sz="1600" dirty="0">
                          <a:latin typeface="Times New Roman" panose="02020603050405020304" pitchFamily="18" charset="0"/>
                          <a:cs typeface="Times New Roman" panose="02020603050405020304" pitchFamily="18" charset="0"/>
                        </a:rPr>
                        <a:t>January 2024 – June 2024</a:t>
                      </a:r>
                    </a:p>
                  </a:txBody>
                  <a:tcPr/>
                </a:tc>
                <a:extLst>
                  <a:ext uri="{0D108BD9-81ED-4DB2-BD59-A6C34878D82A}">
                    <a16:rowId xmlns:a16="http://schemas.microsoft.com/office/drawing/2014/main" val="2033868682"/>
                  </a:ext>
                </a:extLst>
              </a:tr>
              <a:tr h="325608">
                <a:tc>
                  <a:txBody>
                    <a:bodyPr/>
                    <a:lstStyle/>
                    <a:p>
                      <a:pPr>
                        <a:lnSpc>
                          <a:spcPts val="2000"/>
                        </a:lnSpc>
                        <a:spcAft>
                          <a:spcPts val="1200"/>
                        </a:spcAft>
                      </a:pPr>
                      <a:r>
                        <a:rPr lang="en-US" sz="1600" dirty="0">
                          <a:latin typeface="Times New Roman" panose="02020603050405020304" pitchFamily="18" charset="0"/>
                          <a:cs typeface="Times New Roman" panose="02020603050405020304" pitchFamily="18" charset="0"/>
                        </a:rPr>
                        <a:t>DR Documents Creation</a:t>
                      </a:r>
                    </a:p>
                  </a:txBody>
                  <a:tcPr/>
                </a:tc>
                <a:tc>
                  <a:txBody>
                    <a:bodyPr/>
                    <a:lstStyle/>
                    <a:p>
                      <a:pPr algn="r">
                        <a:lnSpc>
                          <a:spcPts val="2000"/>
                        </a:lnSpc>
                        <a:spcAft>
                          <a:spcPts val="1200"/>
                        </a:spcAft>
                      </a:pPr>
                      <a:r>
                        <a:rPr lang="en-US" sz="1600" dirty="0">
                          <a:latin typeface="Times New Roman" panose="02020603050405020304" pitchFamily="18" charset="0"/>
                          <a:cs typeface="Times New Roman" panose="02020603050405020304" pitchFamily="18" charset="0"/>
                        </a:rPr>
                        <a:t>May 2024 – Ongoing</a:t>
                      </a:r>
                    </a:p>
                  </a:txBody>
                  <a:tcPr/>
                </a:tc>
                <a:extLst>
                  <a:ext uri="{0D108BD9-81ED-4DB2-BD59-A6C34878D82A}">
                    <a16:rowId xmlns:a16="http://schemas.microsoft.com/office/drawing/2014/main" val="1816032092"/>
                  </a:ext>
                </a:extLst>
              </a:tr>
              <a:tr h="347736">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Intake Application Creation and Neighborly Implementation </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~June 2024 – September 2024 </a:t>
                      </a:r>
                    </a:p>
                  </a:txBody>
                  <a:tcPr/>
                </a:tc>
                <a:extLst>
                  <a:ext uri="{0D108BD9-81ED-4DB2-BD59-A6C34878D82A}">
                    <a16:rowId xmlns:a16="http://schemas.microsoft.com/office/drawing/2014/main" val="2730021841"/>
                  </a:ext>
                </a:extLst>
              </a:tr>
              <a:tr h="307730">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Action Plan Updates/Revisions</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February 2024 – June 2024</a:t>
                      </a:r>
                    </a:p>
                  </a:txBody>
                  <a:tcPr/>
                </a:tc>
                <a:extLst>
                  <a:ext uri="{0D108BD9-81ED-4DB2-BD59-A6C34878D82A}">
                    <a16:rowId xmlns:a16="http://schemas.microsoft.com/office/drawing/2014/main" val="3723679739"/>
                  </a:ext>
                </a:extLst>
              </a:tr>
              <a:tr h="314058">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Public Comment Period Begins</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July 8, 2024</a:t>
                      </a:r>
                    </a:p>
                  </a:txBody>
                  <a:tcPr/>
                </a:tc>
                <a:extLst>
                  <a:ext uri="{0D108BD9-81ED-4DB2-BD59-A6C34878D82A}">
                    <a16:rowId xmlns:a16="http://schemas.microsoft.com/office/drawing/2014/main" val="2133367919"/>
                  </a:ext>
                </a:extLst>
              </a:tr>
              <a:tr h="457200">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Public Hearing</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July 18, 2024</a:t>
                      </a:r>
                    </a:p>
                  </a:txBody>
                  <a:tcPr/>
                </a:tc>
                <a:extLst>
                  <a:ext uri="{0D108BD9-81ED-4DB2-BD59-A6C34878D82A}">
                    <a16:rowId xmlns:a16="http://schemas.microsoft.com/office/drawing/2014/main" val="1505536268"/>
                  </a:ext>
                </a:extLst>
              </a:tr>
              <a:tr h="457200">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Public Comment Period Ends</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August 7, 2024</a:t>
                      </a:r>
                    </a:p>
                  </a:txBody>
                  <a:tcPr/>
                </a:tc>
                <a:extLst>
                  <a:ext uri="{0D108BD9-81ED-4DB2-BD59-A6C34878D82A}">
                    <a16:rowId xmlns:a16="http://schemas.microsoft.com/office/drawing/2014/main" val="2412147040"/>
                  </a:ext>
                </a:extLst>
              </a:tr>
              <a:tr h="457200">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City Council Approval</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November 2024</a:t>
                      </a:r>
                    </a:p>
                  </a:txBody>
                  <a:tcPr/>
                </a:tc>
                <a:extLst>
                  <a:ext uri="{0D108BD9-81ED-4DB2-BD59-A6C34878D82A}">
                    <a16:rowId xmlns:a16="http://schemas.microsoft.com/office/drawing/2014/main" val="2446753578"/>
                  </a:ext>
                </a:extLst>
              </a:tr>
            </a:tbl>
          </a:graphicData>
        </a:graphic>
      </p:graphicFrame>
      <p:sp>
        <p:nvSpPr>
          <p:cNvPr id="4" name="Slide Number Placeholder 3"/>
          <p:cNvSpPr>
            <a:spLocks noGrp="1"/>
          </p:cNvSpPr>
          <p:nvPr>
            <p:ph type="sldNum" sz="quarter" idx="12"/>
          </p:nvPr>
        </p:nvSpPr>
        <p:spPr/>
        <p:txBody>
          <a:bodyPr/>
          <a:lstStyle/>
          <a:p>
            <a:fld id="{A603B1B1-3A7F-AE40-94E9-B6B723601248}" type="slidenum">
              <a:rPr lang="en-US" smtClean="0"/>
              <a:t>20</a:t>
            </a:fld>
            <a:endParaRPr lang="en-US" dirty="0"/>
          </a:p>
        </p:txBody>
      </p:sp>
      <p:sp>
        <p:nvSpPr>
          <p:cNvPr id="6" name="TextBox 5">
            <a:extLst>
              <a:ext uri="{FF2B5EF4-FFF2-40B4-BE49-F238E27FC236}">
                <a16:creationId xmlns:a16="http://schemas.microsoft.com/office/drawing/2014/main" id="{D3FADF21-7A6D-411F-937B-4FB2BE3CB495}"/>
              </a:ext>
            </a:extLst>
          </p:cNvPr>
          <p:cNvSpPr txBox="1"/>
          <p:nvPr/>
        </p:nvSpPr>
        <p:spPr>
          <a:xfrm>
            <a:off x="2984052" y="1028036"/>
            <a:ext cx="550672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TIMELINE</a:t>
            </a:r>
          </a:p>
        </p:txBody>
      </p:sp>
      <p:sp>
        <p:nvSpPr>
          <p:cNvPr id="7" name="Rectangle: Rounded Corners 6">
            <a:extLst>
              <a:ext uri="{FF2B5EF4-FFF2-40B4-BE49-F238E27FC236}">
                <a16:creationId xmlns:a16="http://schemas.microsoft.com/office/drawing/2014/main" id="{A3DFCE5D-7C1A-4799-9A65-42C7E240F15E}"/>
              </a:ext>
            </a:extLst>
          </p:cNvPr>
          <p:cNvSpPr/>
          <p:nvPr/>
        </p:nvSpPr>
        <p:spPr>
          <a:xfrm>
            <a:off x="1489610" y="5700802"/>
            <a:ext cx="8802389" cy="3918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212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489610" y="1674367"/>
          <a:ext cx="8802389" cy="4511191"/>
        </p:xfrm>
        <a:graphic>
          <a:graphicData uri="http://schemas.openxmlformats.org/drawingml/2006/table">
            <a:tbl>
              <a:tblPr firstRow="1" bandRow="1">
                <a:tableStyleId>{5C22544A-7EE6-4342-B048-85BDC9FD1C3A}</a:tableStyleId>
              </a:tblPr>
              <a:tblGrid>
                <a:gridCol w="6112134">
                  <a:extLst>
                    <a:ext uri="{9D8B030D-6E8A-4147-A177-3AD203B41FA5}">
                      <a16:colId xmlns:a16="http://schemas.microsoft.com/office/drawing/2014/main" val="20000"/>
                    </a:ext>
                  </a:extLst>
                </a:gridCol>
                <a:gridCol w="2690255">
                  <a:extLst>
                    <a:ext uri="{9D8B030D-6E8A-4147-A177-3AD203B41FA5}">
                      <a16:colId xmlns:a16="http://schemas.microsoft.com/office/drawing/2014/main" val="20001"/>
                    </a:ext>
                  </a:extLst>
                </a:gridCol>
              </a:tblGrid>
              <a:tr h="457200">
                <a:tc>
                  <a:txBody>
                    <a:bodyPr/>
                    <a:lstStyle/>
                    <a:p>
                      <a:pPr>
                        <a:lnSpc>
                          <a:spcPts val="1600"/>
                        </a:lnSpc>
                      </a:pPr>
                      <a:r>
                        <a:rPr lang="en-US" sz="1600" dirty="0">
                          <a:latin typeface="Times New Roman" panose="02020603050405020304" pitchFamily="18" charset="0"/>
                          <a:cs typeface="Times New Roman" panose="02020603050405020304" pitchFamily="18" charset="0"/>
                        </a:rPr>
                        <a:t>Milestone</a:t>
                      </a:r>
                    </a:p>
                  </a:txBody>
                  <a:tcPr/>
                </a:tc>
                <a:tc>
                  <a:txBody>
                    <a:bodyPr/>
                    <a:lstStyle/>
                    <a:p>
                      <a:pPr algn="ctr">
                        <a:lnSpc>
                          <a:spcPts val="1600"/>
                        </a:lnSpc>
                      </a:pPr>
                      <a:r>
                        <a:rPr lang="en-US" sz="1600" dirty="0">
                          <a:latin typeface="Times New Roman" panose="02020603050405020304" pitchFamily="18" charset="0"/>
                          <a:cs typeface="Times New Roman" panose="02020603050405020304" pitchFamily="18" charset="0"/>
                        </a:rPr>
                        <a:t>Date</a:t>
                      </a:r>
                    </a:p>
                  </a:txBody>
                  <a:tcPr/>
                </a:tc>
                <a:extLst>
                  <a:ext uri="{0D108BD9-81ED-4DB2-BD59-A6C34878D82A}">
                    <a16:rowId xmlns:a16="http://schemas.microsoft.com/office/drawing/2014/main" val="10000"/>
                  </a:ext>
                </a:extLst>
              </a:tr>
              <a:tr h="335137">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HUD Review/Approval</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~Nov – Dec 2024</a:t>
                      </a:r>
                    </a:p>
                  </a:txBody>
                  <a:tcPr/>
                </a:tc>
                <a:extLst>
                  <a:ext uri="{0D108BD9-81ED-4DB2-BD59-A6C34878D82A}">
                    <a16:rowId xmlns:a16="http://schemas.microsoft.com/office/drawing/2014/main" val="1806946763"/>
                  </a:ext>
                </a:extLst>
              </a:tr>
              <a:tr h="351693">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Anticipated Single-Family Program Implementation</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Dec 2024 – Jan 2025</a:t>
                      </a:r>
                    </a:p>
                  </a:txBody>
                  <a:tcPr/>
                </a:tc>
                <a:extLst>
                  <a:ext uri="{0D108BD9-81ED-4DB2-BD59-A6C34878D82A}">
                    <a16:rowId xmlns:a16="http://schemas.microsoft.com/office/drawing/2014/main" val="221696873"/>
                  </a:ext>
                </a:extLst>
              </a:tr>
              <a:tr h="307731">
                <a:tc>
                  <a:txBody>
                    <a:bodyPr/>
                    <a:lstStyle/>
                    <a:p>
                      <a:pPr marL="0" marR="0" lvl="0" indent="0" algn="l"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Multi-Family Program Policies Development </a:t>
                      </a:r>
                    </a:p>
                  </a:txBody>
                  <a:tcPr/>
                </a:tc>
                <a:tc>
                  <a:txBody>
                    <a:bodyPr/>
                    <a:lstStyle/>
                    <a:p>
                      <a:pPr marL="0" marR="0" lvl="0" indent="0" algn="r" defTabSz="914400" rtl="0" eaLnBrk="1" fontAlgn="auto" latinLnBrk="0" hangingPunct="1">
                        <a:lnSpc>
                          <a:spcPts val="2000"/>
                        </a:lnSpc>
                        <a:spcBef>
                          <a:spcPts val="0"/>
                        </a:spcBef>
                        <a:spcAft>
                          <a:spcPts val="1200"/>
                        </a:spcAft>
                        <a:buClrTx/>
                        <a:buSzTx/>
                        <a:buFontTx/>
                        <a:buNone/>
                        <a:tabLst/>
                        <a:defRPr/>
                      </a:pPr>
                      <a:r>
                        <a:rPr lang="en-US" sz="1600" dirty="0">
                          <a:latin typeface="Times New Roman" panose="02020603050405020304" pitchFamily="18" charset="0"/>
                          <a:cs typeface="Times New Roman" panose="02020603050405020304" pitchFamily="18" charset="0"/>
                        </a:rPr>
                        <a:t>Aug 2024 – Dec 2024</a:t>
                      </a:r>
                    </a:p>
                  </a:txBody>
                  <a:tcPr/>
                </a:tc>
                <a:extLst>
                  <a:ext uri="{0D108BD9-81ED-4DB2-BD59-A6C34878D82A}">
                    <a16:rowId xmlns:a16="http://schemas.microsoft.com/office/drawing/2014/main" val="557421870"/>
                  </a:ext>
                </a:extLst>
              </a:tr>
              <a:tr h="321066">
                <a:tc>
                  <a:txBody>
                    <a:bodyPr/>
                    <a:lstStyle/>
                    <a:p>
                      <a:pPr>
                        <a:lnSpc>
                          <a:spcPts val="2000"/>
                        </a:lnSpc>
                        <a:spcAft>
                          <a:spcPts val="1200"/>
                        </a:spcAft>
                      </a:pPr>
                      <a:r>
                        <a:rPr lang="en-US" sz="1600" dirty="0">
                          <a:latin typeface="Times New Roman" panose="02020603050405020304" pitchFamily="18" charset="0"/>
                          <a:cs typeface="Times New Roman" panose="02020603050405020304" pitchFamily="18" charset="0"/>
                        </a:rPr>
                        <a:t>Anticipated Multi-Family Program Implementation </a:t>
                      </a:r>
                    </a:p>
                  </a:txBody>
                  <a:tcPr/>
                </a:tc>
                <a:tc>
                  <a:txBody>
                    <a:bodyPr/>
                    <a:lstStyle/>
                    <a:p>
                      <a:pPr algn="r">
                        <a:lnSpc>
                          <a:spcPts val="2000"/>
                        </a:lnSpc>
                        <a:spcAft>
                          <a:spcPts val="1200"/>
                        </a:spcAft>
                      </a:pPr>
                      <a:r>
                        <a:rPr lang="en-US" sz="1600" dirty="0">
                          <a:latin typeface="Times New Roman" panose="02020603050405020304" pitchFamily="18" charset="0"/>
                          <a:cs typeface="Times New Roman" panose="02020603050405020304" pitchFamily="18" charset="0"/>
                        </a:rPr>
                        <a:t>TBD</a:t>
                      </a:r>
                    </a:p>
                  </a:txBody>
                  <a:tcPr/>
                </a:tc>
                <a:extLst>
                  <a:ext uri="{0D108BD9-81ED-4DB2-BD59-A6C34878D82A}">
                    <a16:rowId xmlns:a16="http://schemas.microsoft.com/office/drawing/2014/main" val="2033868682"/>
                  </a:ext>
                </a:extLst>
              </a:tr>
              <a:tr h="325608">
                <a:tc>
                  <a:txBody>
                    <a:bodyPr/>
                    <a:lstStyle/>
                    <a:p>
                      <a:pP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16032092"/>
                  </a:ext>
                </a:extLst>
              </a:tr>
              <a:tr h="347736">
                <a:tc>
                  <a:txBody>
                    <a:bodyPr/>
                    <a:lstStyle/>
                    <a:p>
                      <a:pP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0021841"/>
                  </a:ext>
                </a:extLst>
              </a:tr>
              <a:tr h="307730">
                <a:tc>
                  <a:txBody>
                    <a:bodyPr/>
                    <a:lstStyle/>
                    <a:p>
                      <a:pP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3679739"/>
                  </a:ext>
                </a:extLst>
              </a:tr>
              <a:tr h="314058">
                <a:tc>
                  <a:txBody>
                    <a:bodyPr/>
                    <a:lstStyle/>
                    <a:p>
                      <a:pP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33367919"/>
                  </a:ext>
                </a:extLst>
              </a:tr>
              <a:tr h="457200">
                <a:tc>
                  <a:txBody>
                    <a:bodyPr/>
                    <a:lstStyle/>
                    <a:p>
                      <a:pP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05536268"/>
                  </a:ext>
                </a:extLst>
              </a:tr>
              <a:tr h="457200">
                <a:tc>
                  <a:txBody>
                    <a:bodyPr/>
                    <a:lstStyle/>
                    <a:p>
                      <a:pP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12147040"/>
                  </a:ext>
                </a:extLst>
              </a:tr>
              <a:tr h="457200">
                <a:tc>
                  <a:txBody>
                    <a:bodyPr/>
                    <a:lstStyle/>
                    <a:p>
                      <a:pP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tc>
                  <a:txBody>
                    <a:bodyPr/>
                    <a:lstStyle/>
                    <a:p>
                      <a:pPr algn="r">
                        <a:lnSpc>
                          <a:spcPts val="2000"/>
                        </a:lnSpc>
                        <a:spcAft>
                          <a:spcPts val="1200"/>
                        </a:spcAft>
                      </a:pP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6753578"/>
                  </a:ext>
                </a:extLst>
              </a:tr>
            </a:tbl>
          </a:graphicData>
        </a:graphic>
      </p:graphicFrame>
      <p:sp>
        <p:nvSpPr>
          <p:cNvPr id="4" name="Slide Number Placeholder 3"/>
          <p:cNvSpPr>
            <a:spLocks noGrp="1"/>
          </p:cNvSpPr>
          <p:nvPr>
            <p:ph type="sldNum" sz="quarter" idx="12"/>
          </p:nvPr>
        </p:nvSpPr>
        <p:spPr/>
        <p:txBody>
          <a:bodyPr/>
          <a:lstStyle/>
          <a:p>
            <a:fld id="{A603B1B1-3A7F-AE40-94E9-B6B723601248}" type="slidenum">
              <a:rPr lang="en-US" smtClean="0"/>
              <a:t>21</a:t>
            </a:fld>
            <a:endParaRPr lang="en-US" dirty="0"/>
          </a:p>
        </p:txBody>
      </p:sp>
      <p:sp>
        <p:nvSpPr>
          <p:cNvPr id="6" name="TextBox 5">
            <a:extLst>
              <a:ext uri="{FF2B5EF4-FFF2-40B4-BE49-F238E27FC236}">
                <a16:creationId xmlns:a16="http://schemas.microsoft.com/office/drawing/2014/main" id="{D3FADF21-7A6D-411F-937B-4FB2BE3CB495}"/>
              </a:ext>
            </a:extLst>
          </p:cNvPr>
          <p:cNvSpPr txBox="1"/>
          <p:nvPr/>
        </p:nvSpPr>
        <p:spPr>
          <a:xfrm>
            <a:off x="2984052" y="1028036"/>
            <a:ext cx="550672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TIMELINE</a:t>
            </a:r>
          </a:p>
        </p:txBody>
      </p:sp>
    </p:spTree>
    <p:extLst>
      <p:ext uri="{BB962C8B-B14F-4D97-AF65-F5344CB8AC3E}">
        <p14:creationId xmlns:p14="http://schemas.microsoft.com/office/powerpoint/2010/main" val="287164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Thank you!</a:t>
            </a:r>
          </a:p>
        </p:txBody>
      </p:sp>
    </p:spTree>
    <p:extLst>
      <p:ext uri="{BB962C8B-B14F-4D97-AF65-F5344CB8AC3E}">
        <p14:creationId xmlns:p14="http://schemas.microsoft.com/office/powerpoint/2010/main" val="1693237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blip>
          <a:srcRect/>
          <a:stretch>
            <a:fillRect l="-3000" r="-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03B1B1-3A7F-AE40-94E9-B6B723601248}" type="slidenum">
              <a:rPr lang="en-US" smtClean="0"/>
              <a:t>23</a:t>
            </a:fld>
            <a:endParaRPr lang="en-US" dirty="0"/>
          </a:p>
        </p:txBody>
      </p:sp>
      <p:sp>
        <p:nvSpPr>
          <p:cNvPr id="6" name="Rectangle 5">
            <a:extLst>
              <a:ext uri="{FF2B5EF4-FFF2-40B4-BE49-F238E27FC236}">
                <a16:creationId xmlns:a16="http://schemas.microsoft.com/office/drawing/2014/main" id="{2CB4185B-645C-B102-94E7-49D3795E16ED}"/>
              </a:ext>
            </a:extLst>
          </p:cNvPr>
          <p:cNvSpPr/>
          <p:nvPr/>
        </p:nvSpPr>
        <p:spPr>
          <a:xfrm>
            <a:off x="453654" y="1235018"/>
            <a:ext cx="10715348" cy="5401479"/>
          </a:xfrm>
          <a:prstGeom prst="rect">
            <a:avLst/>
          </a:prstGeom>
          <a:noFill/>
        </p:spPr>
        <p:txBody>
          <a:bodyPr wrap="square" lIns="91440" tIns="45720" rIns="91440" bIns="45720">
            <a:spAutoFit/>
          </a:bodyPr>
          <a:lstStyle/>
          <a:p>
            <a:pPr algn="ctr"/>
            <a:r>
              <a:rPr lang="en-US" sz="11500" b="1" dirty="0">
                <a:ln w="22225">
                  <a:solidFill>
                    <a:schemeClr val="accent2"/>
                  </a:solidFill>
                  <a:prstDash val="solid"/>
                </a:ln>
                <a:solidFill>
                  <a:schemeClr val="accent2">
                    <a:lumMod val="40000"/>
                    <a:lumOff val="60000"/>
                  </a:schemeClr>
                </a:solidFill>
              </a:rPr>
              <a:t>MORE FEEDBACK/ QUESTIONS</a:t>
            </a:r>
            <a:r>
              <a:rPr lang="en-US" sz="115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4258496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2025 Proposed HTC Timeline</a:t>
            </a:r>
          </a:p>
        </p:txBody>
      </p:sp>
      <p:graphicFrame>
        <p:nvGraphicFramePr>
          <p:cNvPr id="9" name="Content Placeholder 8">
            <a:extLst>
              <a:ext uri="{FF2B5EF4-FFF2-40B4-BE49-F238E27FC236}">
                <a16:creationId xmlns:a16="http://schemas.microsoft.com/office/drawing/2014/main" id="{C0B61C4F-EDFF-43A6-9E98-CAA25AB87126}"/>
              </a:ext>
            </a:extLst>
          </p:cNvPr>
          <p:cNvGraphicFramePr>
            <a:graphicFrameLocks noGrp="1"/>
          </p:cNvGraphicFramePr>
          <p:nvPr>
            <p:ph idx="1"/>
            <p:extLst>
              <p:ext uri="{D42A27DB-BD31-4B8C-83A1-F6EECF244321}">
                <p14:modId xmlns:p14="http://schemas.microsoft.com/office/powerpoint/2010/main" val="3053350020"/>
              </p:ext>
            </p:extLst>
          </p:nvPr>
        </p:nvGraphicFramePr>
        <p:xfrm>
          <a:off x="381000" y="2216168"/>
          <a:ext cx="11430000" cy="3762992"/>
        </p:xfrm>
        <a:graphic>
          <a:graphicData uri="http://schemas.openxmlformats.org/drawingml/2006/table">
            <a:tbl>
              <a:tblPr firstRow="1" bandRow="1">
                <a:tableStyleId>{5C22544A-7EE6-4342-B048-85BDC9FD1C3A}</a:tableStyleId>
              </a:tblPr>
              <a:tblGrid>
                <a:gridCol w="2556933">
                  <a:extLst>
                    <a:ext uri="{9D8B030D-6E8A-4147-A177-3AD203B41FA5}">
                      <a16:colId xmlns:a16="http://schemas.microsoft.com/office/drawing/2014/main" val="3215292401"/>
                    </a:ext>
                  </a:extLst>
                </a:gridCol>
                <a:gridCol w="8873067">
                  <a:extLst>
                    <a:ext uri="{9D8B030D-6E8A-4147-A177-3AD203B41FA5}">
                      <a16:colId xmlns:a16="http://schemas.microsoft.com/office/drawing/2014/main" val="2737991677"/>
                    </a:ext>
                  </a:extLst>
                </a:gridCol>
              </a:tblGrid>
              <a:tr h="240919">
                <a:tc>
                  <a:txBody>
                    <a:bodyPr/>
                    <a:lstStyle/>
                    <a:p>
                      <a:r>
                        <a:rPr lang="en-US" sz="1600" dirty="0">
                          <a:latin typeface="Calibri" panose="020F0502020204030204" pitchFamily="34" charset="0"/>
                          <a:cs typeface="Calibri" panose="020F0502020204030204" pitchFamily="34" charset="0"/>
                        </a:rPr>
                        <a:t>DATE</a:t>
                      </a:r>
                    </a:p>
                  </a:txBody>
                  <a:tcPr/>
                </a:tc>
                <a:tc>
                  <a:txBody>
                    <a:bodyPr/>
                    <a:lstStyle/>
                    <a:p>
                      <a:r>
                        <a:rPr lang="en-US" sz="1600" dirty="0">
                          <a:latin typeface="Calibri" panose="020F0502020204030204" pitchFamily="34" charset="0"/>
                          <a:cs typeface="Calibri" panose="020F0502020204030204" pitchFamily="34" charset="0"/>
                        </a:rPr>
                        <a:t>ACTIVITY</a:t>
                      </a:r>
                    </a:p>
                  </a:txBody>
                  <a:tcPr/>
                </a:tc>
                <a:extLst>
                  <a:ext uri="{0D108BD9-81ED-4DB2-BD59-A6C34878D82A}">
                    <a16:rowId xmlns:a16="http://schemas.microsoft.com/office/drawing/2014/main" val="2316599605"/>
                  </a:ext>
                </a:extLst>
              </a:tr>
              <a:tr h="370840">
                <a:tc>
                  <a:txBody>
                    <a:bodyPr/>
                    <a:lstStyle/>
                    <a:p>
                      <a:r>
                        <a:rPr lang="en-US" sz="1600" dirty="0">
                          <a:latin typeface="Calibri" panose="020F0502020204030204" pitchFamily="34" charset="0"/>
                          <a:cs typeface="Calibri" panose="020F0502020204030204" pitchFamily="34" charset="0"/>
                        </a:rPr>
                        <a:t>October 2,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HTC Developer Forum</a:t>
                      </a:r>
                    </a:p>
                  </a:txBody>
                  <a:tcPr anchor="ctr"/>
                </a:tc>
                <a:extLst>
                  <a:ext uri="{0D108BD9-81ED-4DB2-BD59-A6C34878D82A}">
                    <a16:rowId xmlns:a16="http://schemas.microsoft.com/office/drawing/2014/main" val="749191177"/>
                  </a:ext>
                </a:extLst>
              </a:tr>
              <a:tr h="370840">
                <a:tc>
                  <a:txBody>
                    <a:bodyPr/>
                    <a:lstStyle/>
                    <a:p>
                      <a:r>
                        <a:rPr lang="en-US" sz="1600" dirty="0">
                          <a:latin typeface="Calibri" panose="020F0502020204030204" pitchFamily="34" charset="0"/>
                          <a:cs typeface="Calibri" panose="020F0502020204030204" pitchFamily="34" charset="0"/>
                        </a:rPr>
                        <a:t>October 4,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Developer deadline to submit policy questions/comments</a:t>
                      </a:r>
                    </a:p>
                  </a:txBody>
                  <a:tcPr anchor="ctr"/>
                </a:tc>
                <a:extLst>
                  <a:ext uri="{0D108BD9-81ED-4DB2-BD59-A6C34878D82A}">
                    <a16:rowId xmlns:a16="http://schemas.microsoft.com/office/drawing/2014/main" val="2141509125"/>
                  </a:ext>
                </a:extLst>
              </a:tr>
              <a:tr h="370840">
                <a:tc>
                  <a:txBody>
                    <a:bodyPr/>
                    <a:lstStyle/>
                    <a:p>
                      <a:r>
                        <a:rPr lang="en-US" sz="1600">
                          <a:latin typeface="Calibri" panose="020F0502020204030204" pitchFamily="34" charset="0"/>
                          <a:cs typeface="Calibri" panose="020F0502020204030204" pitchFamily="34" charset="0"/>
                        </a:rPr>
                        <a:t>October 11, </a:t>
                      </a:r>
                      <a:r>
                        <a:rPr lang="en-US" sz="1600" dirty="0">
                          <a:latin typeface="Calibri" panose="020F0502020204030204" pitchFamily="34" charset="0"/>
                          <a:cs typeface="Calibri" panose="020F0502020204030204" pitchFamily="34" charset="0"/>
                        </a:rPr>
                        <a:t>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Answers to developer questions posted to the website</a:t>
                      </a:r>
                    </a:p>
                  </a:txBody>
                  <a:tcPr anchor="ctr"/>
                </a:tc>
                <a:extLst>
                  <a:ext uri="{0D108BD9-81ED-4DB2-BD59-A6C34878D82A}">
                    <a16:rowId xmlns:a16="http://schemas.microsoft.com/office/drawing/2014/main" val="1304421209"/>
                  </a:ext>
                </a:extLst>
              </a:tr>
              <a:tr h="460992">
                <a:tc>
                  <a:txBody>
                    <a:bodyPr/>
                    <a:lstStyle/>
                    <a:p>
                      <a:r>
                        <a:rPr lang="en-US" sz="1600" dirty="0">
                          <a:latin typeface="Calibri" panose="020F0502020204030204" pitchFamily="34" charset="0"/>
                          <a:cs typeface="Calibri" panose="020F0502020204030204" pitchFamily="34" charset="0"/>
                        </a:rPr>
                        <a:t>November 12,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Council consideration &amp; approval of Proposed 2025 Policy </a:t>
                      </a:r>
                    </a:p>
                  </a:txBody>
                  <a:tcPr anchor="ctr"/>
                </a:tc>
                <a:extLst>
                  <a:ext uri="{0D108BD9-81ED-4DB2-BD59-A6C34878D82A}">
                    <a16:rowId xmlns:a16="http://schemas.microsoft.com/office/drawing/2014/main" val="1130838491"/>
                  </a:ext>
                </a:extLst>
              </a:tr>
              <a:tr h="370840">
                <a:tc>
                  <a:txBody>
                    <a:bodyPr/>
                    <a:lstStyle/>
                    <a:p>
                      <a:r>
                        <a:rPr lang="en-US" sz="1600" b="1" dirty="0">
                          <a:latin typeface="Calibri" panose="020F0502020204030204" pitchFamily="34" charset="0"/>
                          <a:cs typeface="Calibri" panose="020F0502020204030204" pitchFamily="34" charset="0"/>
                        </a:rPr>
                        <a:t>December 4,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cs typeface="Calibri" panose="020F0502020204030204" pitchFamily="34" charset="0"/>
                        </a:rPr>
                        <a:t>Deadline to submit notifications (30 days ahead of submittal)</a:t>
                      </a:r>
                      <a:endParaRPr lang="en-US" sz="1600" b="1" i="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880287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January 3,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Deadline to host at least 1 neighborhood information session</a:t>
                      </a:r>
                    </a:p>
                  </a:txBody>
                  <a:tcPr anchor="ctr"/>
                </a:tc>
                <a:extLst>
                  <a:ext uri="{0D108BD9-81ED-4DB2-BD59-A6C34878D82A}">
                    <a16:rowId xmlns:a16="http://schemas.microsoft.com/office/drawing/2014/main" val="17697729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alibri" panose="020F0502020204030204" pitchFamily="34" charset="0"/>
                          <a:cs typeface="Calibri" panose="020F0502020204030204" pitchFamily="34" charset="0"/>
                        </a:rPr>
                        <a:t>January 3,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alibri" panose="020F0502020204030204" pitchFamily="34" charset="0"/>
                          <a:cs typeface="Calibri" panose="020F0502020204030204" pitchFamily="34" charset="0"/>
                        </a:rPr>
                        <a:t>Deadline for developers to submit application to Neighborhood Services</a:t>
                      </a:r>
                    </a:p>
                  </a:txBody>
                  <a:tcPr anchor="ctr"/>
                </a:tc>
                <a:extLst>
                  <a:ext uri="{0D108BD9-81ED-4DB2-BD59-A6C34878D82A}">
                    <a16:rowId xmlns:a16="http://schemas.microsoft.com/office/drawing/2014/main" val="2574964117"/>
                  </a:ext>
                </a:extLst>
              </a:tr>
              <a:tr h="370840">
                <a:tc>
                  <a:txBody>
                    <a:bodyPr/>
                    <a:lstStyle/>
                    <a:p>
                      <a:r>
                        <a:rPr lang="en-US" sz="1600" dirty="0">
                          <a:latin typeface="Calibri" panose="020F0502020204030204" pitchFamily="34" charset="0"/>
                          <a:cs typeface="Calibri" panose="020F0502020204030204" pitchFamily="34" charset="0"/>
                        </a:rPr>
                        <a:t>February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Staff recommendations presented at City Council Work Session</a:t>
                      </a:r>
                      <a:endParaRPr 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714512230"/>
                  </a:ext>
                </a:extLst>
              </a:tr>
              <a:tr h="370840">
                <a:tc>
                  <a:txBody>
                    <a:bodyPr/>
                    <a:lstStyle/>
                    <a:p>
                      <a:r>
                        <a:rPr lang="en-US" sz="1600" dirty="0">
                          <a:latin typeface="Calibri" panose="020F0502020204030204" pitchFamily="34" charset="0"/>
                          <a:cs typeface="Calibri" panose="020F0502020204030204" pitchFamily="34" charset="0"/>
                        </a:rPr>
                        <a:t>February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City Council consideration &amp; approval of resolutions</a:t>
                      </a:r>
                      <a:endParaRPr 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60233060"/>
                  </a:ext>
                </a:extLst>
              </a:tr>
            </a:tbl>
          </a:graphicData>
        </a:graphic>
      </p:graphicFrame>
      <p:sp>
        <p:nvSpPr>
          <p:cNvPr id="4" name="Slide Number Placeholder 3"/>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24</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7730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70D4DA-2357-423A-9E62-950769DD12EC}"/>
              </a:ext>
            </a:extLst>
          </p:cNvPr>
          <p:cNvSpPr>
            <a:spLocks noGrp="1"/>
          </p:cNvSpPr>
          <p:nvPr>
            <p:ph idx="4294967295"/>
          </p:nvPr>
        </p:nvSpPr>
        <p:spPr>
          <a:xfrm>
            <a:off x="0" y="1920875"/>
            <a:ext cx="12192000" cy="3544888"/>
          </a:xfrm>
        </p:spPr>
        <p:txBody>
          <a:bodyPr/>
          <a:lstStyle/>
          <a:p>
            <a:pPr marL="0" indent="0" algn="ctr">
              <a:buNone/>
            </a:pPr>
            <a:r>
              <a:rPr lang="en-US" dirty="0">
                <a:latin typeface="Calibri" panose="020F0502020204030204" pitchFamily="34" charset="0"/>
                <a:cs typeface="Calibri" panose="020F0502020204030204" pitchFamily="34" charset="0"/>
              </a:rPr>
              <a:t>Send comments/questions to </a:t>
            </a:r>
          </a:p>
          <a:p>
            <a:pPr marL="0" indent="0" algn="ctr">
              <a:buNone/>
            </a:pPr>
            <a:r>
              <a:rPr lang="en-US" dirty="0">
                <a:latin typeface="Calibri" panose="020F0502020204030204" pitchFamily="34" charset="0"/>
                <a:cs typeface="Calibri" panose="020F0502020204030204" pitchFamily="34" charset="0"/>
                <a:hlinkClick r:id="rId2"/>
              </a:rPr>
              <a:t>HTC@fortworthtexas.gov</a:t>
            </a:r>
            <a:r>
              <a:rPr lang="en-US" dirty="0">
                <a:latin typeface="Calibri" panose="020F0502020204030204" pitchFamily="34" charset="0"/>
                <a:cs typeface="Calibri" panose="020F0502020204030204" pitchFamily="34" charset="0"/>
              </a:rPr>
              <a:t> by Friday, October 4, 2024.</a:t>
            </a: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Answers will be posted to the department’s website </a:t>
            </a:r>
            <a:r>
              <a:rPr lang="en-US" dirty="0">
                <a:latin typeface="Calibri" panose="020F0502020204030204" pitchFamily="34" charset="0"/>
                <a:cs typeface="Calibri" panose="020F0502020204030204" pitchFamily="34" charset="0"/>
                <a:hlinkClick r:id="rId3"/>
              </a:rPr>
              <a:t>https://www.fortworthtexas.gov/departments/neighborhoods</a:t>
            </a:r>
            <a:r>
              <a:rPr lang="en-US" dirty="0">
                <a:latin typeface="Calibri" panose="020F0502020204030204" pitchFamily="34" charset="0"/>
                <a:cs typeface="Calibri" panose="020F0502020204030204" pitchFamily="34" charset="0"/>
              </a:rPr>
              <a:t> </a:t>
            </a:r>
          </a:p>
          <a:p>
            <a:pPr marL="0" indent="0" algn="ctr">
              <a:buNone/>
            </a:pPr>
            <a:r>
              <a:rPr lang="en-US" dirty="0">
                <a:latin typeface="Calibri" panose="020F0502020204030204" pitchFamily="34" charset="0"/>
                <a:cs typeface="Calibri" panose="020F0502020204030204" pitchFamily="34" charset="0"/>
              </a:rPr>
              <a:t>by Friday, October 11, 2024.</a:t>
            </a:r>
          </a:p>
        </p:txBody>
      </p:sp>
      <p:sp>
        <p:nvSpPr>
          <p:cNvPr id="4" name="Rectangle 3">
            <a:extLst>
              <a:ext uri="{FF2B5EF4-FFF2-40B4-BE49-F238E27FC236}">
                <a16:creationId xmlns:a16="http://schemas.microsoft.com/office/drawing/2014/main" id="{8471AEB7-822B-DB4A-7DE5-E4F74E82C316}"/>
              </a:ext>
            </a:extLst>
          </p:cNvPr>
          <p:cNvSpPr/>
          <p:nvPr/>
        </p:nvSpPr>
        <p:spPr>
          <a:xfrm>
            <a:off x="2197910" y="358482"/>
            <a:ext cx="7993654" cy="1569660"/>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cs typeface="Calibri" panose="020F0502020204030204" pitchFamily="34" charset="0"/>
              </a:rPr>
              <a:t>Thank you!</a:t>
            </a:r>
            <a:endPar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188316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t="-108000" b="-108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237832-52AC-44B2-9A53-088F5F38F01F}"/>
              </a:ext>
            </a:extLst>
          </p:cNvPr>
          <p:cNvSpPr>
            <a:spLocks noGrp="1"/>
          </p:cNvSpPr>
          <p:nvPr>
            <p:ph type="title"/>
          </p:nvPr>
        </p:nvSpPr>
        <p:spPr>
          <a:xfrm>
            <a:off x="838200" y="1043796"/>
            <a:ext cx="10515600" cy="1167763"/>
          </a:xfrm>
        </p:spPr>
        <p:txBody>
          <a:bodyPr>
            <a:noAutofit/>
          </a:bodyPr>
          <a:lstStyle/>
          <a:p>
            <a:pPr algn="ctr"/>
            <a:r>
              <a:rPr lang="en-US" dirty="0">
                <a:latin typeface="Calibri" panose="020F0502020204030204" pitchFamily="34" charset="0"/>
                <a:cs typeface="Calibri" panose="020F0502020204030204" pitchFamily="34" charset="0"/>
              </a:rPr>
              <a:t>Neighborhood Services Development Staff </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056593594"/>
              </p:ext>
            </p:extLst>
          </p:nvPr>
        </p:nvGraphicFramePr>
        <p:xfrm>
          <a:off x="146650" y="1929139"/>
          <a:ext cx="11723298" cy="47923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C32BDBF5-5FA5-4284-A702-B1431180BE6B}"/>
              </a:ext>
            </a:extLst>
          </p:cNvPr>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3</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1928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237832-52AC-44B2-9A53-088F5F38F01F}"/>
              </a:ext>
            </a:extLst>
          </p:cNvPr>
          <p:cNvSpPr>
            <a:spLocks noGrp="1"/>
          </p:cNvSpPr>
          <p:nvPr>
            <p:ph type="title"/>
          </p:nvPr>
        </p:nvSpPr>
        <p:spPr>
          <a:xfrm>
            <a:off x="838200" y="978608"/>
            <a:ext cx="10515600" cy="1325563"/>
          </a:xfrm>
        </p:spPr>
        <p:txBody>
          <a:bodyPr>
            <a:noAutofit/>
          </a:bodyPr>
          <a:lstStyle/>
          <a:p>
            <a:pPr algn="ctr"/>
            <a:r>
              <a:rPr lang="en-US" dirty="0">
                <a:latin typeface="Calibri" panose="020F0502020204030204" pitchFamily="34" charset="0"/>
                <a:cs typeface="Calibri" panose="020F0502020204030204" pitchFamily="34" charset="0"/>
              </a:rPr>
              <a:t>Auxiliary Department Staff</a:t>
            </a:r>
          </a:p>
        </p:txBody>
      </p:sp>
      <p:sp>
        <p:nvSpPr>
          <p:cNvPr id="4" name="Slide Number Placeholder 3">
            <a:extLst>
              <a:ext uri="{FF2B5EF4-FFF2-40B4-BE49-F238E27FC236}">
                <a16:creationId xmlns:a16="http://schemas.microsoft.com/office/drawing/2014/main" id="{C32BDBF5-5FA5-4284-A702-B1431180BE6B}"/>
              </a:ext>
            </a:extLst>
          </p:cNvPr>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4</a:t>
            </a:fld>
            <a:endParaRPr lang="en-US" dirty="0">
              <a:latin typeface="Calibri" panose="020F0502020204030204" pitchFamily="34" charset="0"/>
              <a:cs typeface="Calibri" panose="020F050202020403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55438605"/>
              </p:ext>
            </p:extLst>
          </p:nvPr>
        </p:nvGraphicFramePr>
        <p:xfrm>
          <a:off x="522515" y="2043404"/>
          <a:ext cx="11271380" cy="44413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881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214" y="1211211"/>
            <a:ext cx="10515600" cy="1023032"/>
          </a:xfrm>
        </p:spPr>
        <p:txBody>
          <a:bodyPr/>
          <a:lstStyle/>
          <a:p>
            <a:pPr algn="ctr"/>
            <a:r>
              <a:rPr lang="en-US" dirty="0">
                <a:latin typeface="Calibri" panose="020F0502020204030204" pitchFamily="34" charset="0"/>
                <a:cs typeface="Calibri" panose="020F0502020204030204" pitchFamily="34" charset="0"/>
              </a:rPr>
              <a:t>What did we hear last year?</a:t>
            </a:r>
          </a:p>
        </p:txBody>
      </p:sp>
      <p:sp>
        <p:nvSpPr>
          <p:cNvPr id="4" name="Slide Number Placeholder 3"/>
          <p:cNvSpPr>
            <a:spLocks noGrp="1"/>
          </p:cNvSpPr>
          <p:nvPr>
            <p:ph type="sldNum" sz="quarter" idx="12"/>
          </p:nvPr>
        </p:nvSpPr>
        <p:spPr/>
        <p:txBody>
          <a:bodyPr/>
          <a:lstStyle/>
          <a:p>
            <a:fld id="{A603B1B1-3A7F-AE40-94E9-B6B723601248}" type="slidenum">
              <a:rPr lang="en-US" smtClean="0"/>
              <a:t>5</a:t>
            </a:fld>
            <a:endParaRPr lang="en-US" dirty="0"/>
          </a:p>
        </p:txBody>
      </p:sp>
      <p:sp>
        <p:nvSpPr>
          <p:cNvPr id="3" name="TextBox 2"/>
          <p:cNvSpPr txBox="1"/>
          <p:nvPr/>
        </p:nvSpPr>
        <p:spPr>
          <a:xfrm>
            <a:off x="767751" y="2122099"/>
            <a:ext cx="10136038" cy="56015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Fee waivers</a:t>
            </a:r>
          </a:p>
          <a:p>
            <a:pPr marL="285750" indent="-285750">
              <a:lnSpc>
                <a:spcPct val="150000"/>
              </a:lnSpc>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10% set aside for 0-30% AMI (9% HTCs)</a:t>
            </a:r>
          </a:p>
          <a:p>
            <a:pPr marL="285750" indent="-285750">
              <a:lnSpc>
                <a:spcPct val="150000"/>
              </a:lnSpc>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Partnerships with FWHFC</a:t>
            </a:r>
          </a:p>
          <a:p>
            <a:pPr marL="742950" lvl="1" indent="-285750">
              <a:buFont typeface="Arial" panose="020B0604020202020204" pitchFamily="34" charset="0"/>
              <a:buChar char="•"/>
            </a:pPr>
            <a:endParaRPr lang="en-US" sz="28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 </a:t>
            </a:r>
          </a:p>
          <a:p>
            <a:pPr lvl="1"/>
            <a:endParaRPr lang="en-US" sz="2800" dirty="0" smtClean="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28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5044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Calibri" panose="020F0502020204030204" pitchFamily="34" charset="0"/>
                <a:cs typeface="Calibri" panose="020F0502020204030204" pitchFamily="34" charset="0"/>
              </a:rPr>
              <a:t>Proposed Changes in 2025 HTC Policy Process</a:t>
            </a:r>
          </a:p>
        </p:txBody>
      </p:sp>
      <p:sp>
        <p:nvSpPr>
          <p:cNvPr id="4" name="Slide Number Placeholder 3"/>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6</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017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332" y="1613140"/>
            <a:ext cx="11156050" cy="4977442"/>
          </a:xfrm>
        </p:spPr>
        <p:txBody>
          <a:bodyPr>
            <a:normAutofit lnSpcReduction="10000"/>
          </a:bodyPr>
          <a:lstStyle/>
          <a:p>
            <a:pPr>
              <a:lnSpc>
                <a:spcPct val="120000"/>
              </a:lnSpc>
            </a:pPr>
            <a:r>
              <a:rPr lang="en-US" dirty="0">
                <a:latin typeface="Calibri" panose="020F0502020204030204" pitchFamily="34" charset="0"/>
                <a:cs typeface="Calibri" panose="020F0502020204030204" pitchFamily="34" charset="0"/>
              </a:rPr>
              <a:t>Requests for hold harmless zoning letters added to the application.</a:t>
            </a:r>
          </a:p>
          <a:p>
            <a:pPr lvl="1">
              <a:lnSpc>
                <a:spcPct val="120000"/>
              </a:lnSpc>
            </a:pPr>
            <a:r>
              <a:rPr lang="en-US" dirty="0">
                <a:latin typeface="Calibri" panose="020F0502020204030204" pitchFamily="34" charset="0"/>
                <a:cs typeface="Calibri" panose="020F0502020204030204" pitchFamily="34" charset="0"/>
              </a:rPr>
              <a:t>Developer responsible for working with Development Services to obtain letter</a:t>
            </a:r>
          </a:p>
          <a:p>
            <a:pPr>
              <a:lnSpc>
                <a:spcPct val="120000"/>
              </a:lnSpc>
            </a:pPr>
            <a:r>
              <a:rPr lang="en-US" dirty="0">
                <a:latin typeface="Calibri" panose="020F0502020204030204" pitchFamily="34" charset="0"/>
                <a:cs typeface="Calibri" panose="020F0502020204030204" pitchFamily="34" charset="0"/>
              </a:rPr>
              <a:t>Removed quarterly deadlines for the submission of 4% HTC applications</a:t>
            </a:r>
          </a:p>
          <a:p>
            <a:pPr lvl="1">
              <a:lnSpc>
                <a:spcPct val="120000"/>
              </a:lnSpc>
            </a:pPr>
            <a:r>
              <a:rPr lang="en-US" dirty="0">
                <a:latin typeface="Calibri" panose="020F0502020204030204" pitchFamily="34" charset="0"/>
                <a:cs typeface="Calibri" panose="020F0502020204030204" pitchFamily="34" charset="0"/>
              </a:rPr>
              <a:t>4% HTC applications accepted throughout the year</a:t>
            </a:r>
          </a:p>
          <a:p>
            <a:pPr>
              <a:lnSpc>
                <a:spcPct val="120000"/>
              </a:lnSpc>
            </a:pPr>
            <a:r>
              <a:rPr lang="en-US" dirty="0">
                <a:latin typeface="Calibri" panose="020F0502020204030204" pitchFamily="34" charset="0"/>
                <a:cs typeface="Calibri" panose="020F0502020204030204" pitchFamily="34" charset="0"/>
              </a:rPr>
              <a:t>Community Engagement office to respond within one week, so developer may hold an info session (previously 2 week period)</a:t>
            </a:r>
          </a:p>
          <a:p>
            <a:pPr>
              <a:lnSpc>
                <a:spcPct val="120000"/>
              </a:lnSpc>
            </a:pPr>
            <a:r>
              <a:rPr lang="en-US" dirty="0">
                <a:latin typeface="Calibri" panose="020F0502020204030204" pitchFamily="34" charset="0"/>
                <a:cs typeface="Calibri" panose="020F0502020204030204" pitchFamily="34" charset="0"/>
              </a:rPr>
              <a:t>Added Neighborhood Alliances to required notifications</a:t>
            </a:r>
          </a:p>
          <a:p>
            <a:pPr lvl="1">
              <a:lnSpc>
                <a:spcPct val="120000"/>
              </a:lnSpc>
            </a:pPr>
            <a:r>
              <a:rPr lang="en-US" dirty="0">
                <a:latin typeface="Calibri" panose="020F0502020204030204" pitchFamily="34" charset="0"/>
                <a:cs typeface="Calibri" panose="020F0502020204030204" pitchFamily="34" charset="0"/>
              </a:rPr>
              <a:t>Neighborhood Associations, Homeowners Associations, Neighborhood Alliances referred to collectively as “Registered Community Organizations” in policy</a:t>
            </a:r>
          </a:p>
          <a:p>
            <a:pPr>
              <a:lnSpc>
                <a:spcPct val="120000"/>
              </a:lnSpc>
            </a:pPr>
            <a:endParaRPr lang="en-US" dirty="0">
              <a:latin typeface="Calibri" panose="020F0502020204030204" pitchFamily="34" charset="0"/>
              <a:cs typeface="Calibri" panose="020F0502020204030204" pitchFamily="34" charset="0"/>
            </a:endParaRPr>
          </a:p>
          <a:p>
            <a:pPr lvl="1">
              <a:lnSpc>
                <a:spcPct val="120000"/>
              </a:lnSpc>
            </a:pPr>
            <a:endParaRPr lang="en-US" dirty="0">
              <a:latin typeface="Calibri" panose="020F0502020204030204" pitchFamily="34" charset="0"/>
              <a:cs typeface="Calibri" panose="020F0502020204030204" pitchFamily="34" charset="0"/>
            </a:endParaRPr>
          </a:p>
          <a:p>
            <a:pPr lvl="1">
              <a:lnSpc>
                <a:spcPct val="120000"/>
              </a:lnSpc>
            </a:pPr>
            <a:endParaRPr lang="en-US" dirty="0">
              <a:latin typeface="Calibri" panose="020F0502020204030204" pitchFamily="34" charset="0"/>
              <a:cs typeface="Calibri" panose="020F0502020204030204" pitchFamily="34" charset="0"/>
            </a:endParaRPr>
          </a:p>
          <a:p>
            <a:pPr lvl="1">
              <a:lnSpc>
                <a:spcPct val="120000"/>
              </a:lnSpc>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7</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66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2025 HTC Resolution Requirements</a:t>
            </a:r>
          </a:p>
        </p:txBody>
      </p:sp>
      <p:graphicFrame>
        <p:nvGraphicFramePr>
          <p:cNvPr id="5" name="Content Placeholder 4">
            <a:extLst>
              <a:ext uri="{FF2B5EF4-FFF2-40B4-BE49-F238E27FC236}">
                <a16:creationId xmlns:a16="http://schemas.microsoft.com/office/drawing/2014/main" id="{E123F09B-B827-48B5-A342-72F186C04917}"/>
              </a:ext>
            </a:extLst>
          </p:cNvPr>
          <p:cNvGraphicFramePr>
            <a:graphicFrameLocks noGrp="1"/>
          </p:cNvGraphicFramePr>
          <p:nvPr>
            <p:ph idx="1"/>
            <p:extLst>
              <p:ext uri="{D42A27DB-BD31-4B8C-83A1-F6EECF244321}">
                <p14:modId xmlns:p14="http://schemas.microsoft.com/office/powerpoint/2010/main" val="2428591845"/>
              </p:ext>
            </p:extLst>
          </p:nvPr>
        </p:nvGraphicFramePr>
        <p:xfrm>
          <a:off x="198407" y="2736071"/>
          <a:ext cx="11444378" cy="3032760"/>
        </p:xfrm>
        <a:graphic>
          <a:graphicData uri="http://schemas.openxmlformats.org/drawingml/2006/table">
            <a:tbl>
              <a:tblPr firstRow="1" bandRow="1">
                <a:tableStyleId>{5C22544A-7EE6-4342-B048-85BDC9FD1C3A}</a:tableStyleId>
              </a:tblPr>
              <a:tblGrid>
                <a:gridCol w="7685663">
                  <a:extLst>
                    <a:ext uri="{9D8B030D-6E8A-4147-A177-3AD203B41FA5}">
                      <a16:colId xmlns:a16="http://schemas.microsoft.com/office/drawing/2014/main" val="2395925076"/>
                    </a:ext>
                  </a:extLst>
                </a:gridCol>
                <a:gridCol w="1130534">
                  <a:extLst>
                    <a:ext uri="{9D8B030D-6E8A-4147-A177-3AD203B41FA5}">
                      <a16:colId xmlns:a16="http://schemas.microsoft.com/office/drawing/2014/main" val="3823630958"/>
                    </a:ext>
                  </a:extLst>
                </a:gridCol>
                <a:gridCol w="1328468">
                  <a:extLst>
                    <a:ext uri="{9D8B030D-6E8A-4147-A177-3AD203B41FA5}">
                      <a16:colId xmlns:a16="http://schemas.microsoft.com/office/drawing/2014/main" val="892581755"/>
                    </a:ext>
                  </a:extLst>
                </a:gridCol>
                <a:gridCol w="1299713">
                  <a:extLst>
                    <a:ext uri="{9D8B030D-6E8A-4147-A177-3AD203B41FA5}">
                      <a16:colId xmlns:a16="http://schemas.microsoft.com/office/drawing/2014/main" val="3513178530"/>
                    </a:ext>
                  </a:extLst>
                </a:gridCol>
              </a:tblGrid>
              <a:tr h="370840">
                <a:tc rowSpan="2">
                  <a:txBody>
                    <a:bodyPr/>
                    <a:lstStyle/>
                    <a:p>
                      <a:r>
                        <a:rPr lang="en-US" sz="1800" dirty="0">
                          <a:latin typeface="Calibri" panose="020F0502020204030204" pitchFamily="34" charset="0"/>
                          <a:cs typeface="Calibri" panose="020F0502020204030204" pitchFamily="34" charset="0"/>
                        </a:rPr>
                        <a:t>Requirements</a:t>
                      </a:r>
                    </a:p>
                  </a:txBody>
                  <a:tcPr anchor="ctr">
                    <a:lnR w="12700" cap="flat" cmpd="sng" algn="ctr">
                      <a:solidFill>
                        <a:schemeClr val="bg1"/>
                      </a:solidFill>
                      <a:prstDash val="solid"/>
                      <a:round/>
                      <a:headEnd type="none" w="med" len="med"/>
                      <a:tailEnd type="none" w="med" len="med"/>
                    </a:lnR>
                  </a:tcPr>
                </a:tc>
                <a:tc gridSpan="2">
                  <a:txBody>
                    <a:bodyPr/>
                    <a:lstStyle/>
                    <a:p>
                      <a:pPr algn="ctr"/>
                      <a:r>
                        <a:rPr lang="en-US" sz="1800" dirty="0">
                          <a:latin typeface="Calibri" panose="020F0502020204030204" pitchFamily="34" charset="0"/>
                          <a:cs typeface="Calibri" panose="020F0502020204030204" pitchFamily="34" charset="0"/>
                        </a:rPr>
                        <a:t>9%</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dirty="0"/>
                    </a:p>
                  </a:txBody>
                  <a:tcPr/>
                </a:tc>
                <a:tc rowSpan="2">
                  <a:txBody>
                    <a:bodyPr/>
                    <a:lstStyle/>
                    <a:p>
                      <a:pPr algn="ctr"/>
                      <a:r>
                        <a:rPr lang="en-US" sz="1800" dirty="0">
                          <a:latin typeface="Calibri" panose="020F0502020204030204" pitchFamily="34" charset="0"/>
                          <a:cs typeface="Calibri" panose="020F0502020204030204" pitchFamily="34" charset="0"/>
                        </a:rPr>
                        <a:t>4%</a:t>
                      </a:r>
                    </a:p>
                    <a:p>
                      <a:pPr algn="ctr"/>
                      <a:r>
                        <a:rPr lang="en-US" sz="1800" b="1" dirty="0">
                          <a:solidFill>
                            <a:schemeClr val="bg1"/>
                          </a:solidFill>
                          <a:latin typeface="Calibri" panose="020F0502020204030204" pitchFamily="34" charset="0"/>
                          <a:cs typeface="Calibri" panose="020F0502020204030204" pitchFamily="34" charset="0"/>
                        </a:rPr>
                        <a:t>No Objection</a:t>
                      </a:r>
                    </a:p>
                  </a:txBody>
                  <a:tcPr anchor="ctr"/>
                </a:tc>
                <a:extLst>
                  <a:ext uri="{0D108BD9-81ED-4DB2-BD59-A6C34878D82A}">
                    <a16:rowId xmlns:a16="http://schemas.microsoft.com/office/drawing/2014/main" val="3511116138"/>
                  </a:ext>
                </a:extLst>
              </a:tr>
              <a:tr h="0">
                <a:tc vMerge="1">
                  <a:txBody>
                    <a:bodyPr/>
                    <a:lstStyle/>
                    <a:p>
                      <a:endParaRPr lang="en-US" b="1" dirty="0">
                        <a:solidFill>
                          <a:schemeClr val="bg1"/>
                        </a:solidFill>
                      </a:endParaRPr>
                    </a:p>
                  </a:txBody>
                  <a:tcPr>
                    <a:solidFill>
                      <a:schemeClr val="accent1"/>
                    </a:solidFill>
                  </a:tcPr>
                </a:tc>
                <a:tc>
                  <a:txBody>
                    <a:bodyPr/>
                    <a:lstStyle/>
                    <a:p>
                      <a:pPr algn="ctr"/>
                      <a:r>
                        <a:rPr lang="en-US" sz="1800" b="1" dirty="0">
                          <a:solidFill>
                            <a:schemeClr val="bg1"/>
                          </a:solidFill>
                          <a:latin typeface="Calibri" panose="020F0502020204030204" pitchFamily="34" charset="0"/>
                          <a:cs typeface="Calibri" panose="020F0502020204030204" pitchFamily="34" charset="0"/>
                        </a:rPr>
                        <a:t>Support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800" b="1" dirty="0">
                          <a:solidFill>
                            <a:schemeClr val="bg1"/>
                          </a:solidFill>
                          <a:latin typeface="Calibri" panose="020F0502020204030204" pitchFamily="34" charset="0"/>
                          <a:cs typeface="Calibri" panose="020F0502020204030204" pitchFamily="34" charset="0"/>
                        </a:rPr>
                        <a:t>No Objection</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p>
                      <a:endParaRPr lang="en-US" b="1" dirty="0">
                        <a:solidFill>
                          <a:schemeClr val="bg1"/>
                        </a:solidFill>
                      </a:endParaRPr>
                    </a:p>
                  </a:txBody>
                  <a:tcPr>
                    <a:solidFill>
                      <a:schemeClr val="accent1"/>
                    </a:solidFill>
                  </a:tcPr>
                </a:tc>
                <a:extLst>
                  <a:ext uri="{0D108BD9-81ED-4DB2-BD59-A6C34878D82A}">
                    <a16:rowId xmlns:a16="http://schemas.microsoft.com/office/drawing/2014/main" val="4405220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anose="020F0502020204030204" pitchFamily="34" charset="0"/>
                          <a:cs typeface="Calibri" panose="020F0502020204030204" pitchFamily="34" charset="0"/>
                        </a:rPr>
                        <a:t>Minimum 10% of total units are 0-30% AMI</a:t>
                      </a:r>
                    </a:p>
                  </a:txBody>
                  <a:tcPr anchor="ctr"/>
                </a:tc>
                <a:tc>
                  <a:txBody>
                    <a:bodyPr/>
                    <a:lstStyle/>
                    <a:p>
                      <a:pPr algn="ctr"/>
                      <a:r>
                        <a:rPr lang="en-US" sz="1800" dirty="0">
                          <a:latin typeface="Calibri" panose="020F0502020204030204" pitchFamily="34" charset="0"/>
                          <a:cs typeface="Calibri" panose="020F0502020204030204" pitchFamily="34" charset="0"/>
                        </a:rPr>
                        <a:t>X</a:t>
                      </a:r>
                    </a:p>
                  </a:txBody>
                  <a:tcPr>
                    <a:lnT w="38100" cap="flat" cmpd="sng" algn="ctr">
                      <a:solidFill>
                        <a:schemeClr val="bg1"/>
                      </a:solidFill>
                      <a:prstDash val="solid"/>
                      <a:round/>
                      <a:headEnd type="none" w="med" len="med"/>
                      <a:tailEnd type="none" w="med" len="med"/>
                    </a:lnT>
                  </a:tcPr>
                </a:tc>
                <a:tc>
                  <a:txBody>
                    <a:bodyPr/>
                    <a:lstStyle/>
                    <a:p>
                      <a:pPr algn="ctr"/>
                      <a:r>
                        <a:rPr lang="en-US" sz="1800" dirty="0">
                          <a:latin typeface="Calibri" panose="020F0502020204030204" pitchFamily="34" charset="0"/>
                          <a:cs typeface="Calibri" panose="020F0502020204030204" pitchFamily="34" charset="0"/>
                        </a:rPr>
                        <a:t>X</a:t>
                      </a:r>
                    </a:p>
                  </a:txBody>
                  <a:tcPr>
                    <a:lnT w="38100" cap="flat" cmpd="sng" algn="ctr">
                      <a:solidFill>
                        <a:schemeClr val="bg1"/>
                      </a:solidFill>
                      <a:prstDash val="solid"/>
                      <a:round/>
                      <a:headEnd type="none" w="med" len="med"/>
                      <a:tailEnd type="none" w="med" len="med"/>
                    </a:lnT>
                  </a:tcPr>
                </a:tc>
                <a:tc>
                  <a:txBody>
                    <a:bodyPr/>
                    <a:lstStyle/>
                    <a:p>
                      <a:pPr algn="ct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70898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Calibri" panose="020F0502020204030204" pitchFamily="34" charset="0"/>
                          <a:cs typeface="Calibri" panose="020F0502020204030204" pitchFamily="34" charset="0"/>
                        </a:rPr>
                        <a:t>Located in TDHCA-defined high opportunity area, mixed-use growth center, city revitalization area, or CNI Neighborhood</a:t>
                      </a:r>
                    </a:p>
                  </a:txBody>
                  <a:tcPr anchor="ctr"/>
                </a:tc>
                <a:tc>
                  <a:txBody>
                    <a:bodyPr/>
                    <a:lstStyle/>
                    <a:p>
                      <a:pPr algn="ctr"/>
                      <a:r>
                        <a:rPr lang="en-US" sz="1800" dirty="0">
                          <a:latin typeface="Calibri" panose="020F0502020204030204" pitchFamily="34" charset="0"/>
                          <a:cs typeface="Calibri" panose="020F0502020204030204" pitchFamily="34" charset="0"/>
                        </a:rPr>
                        <a:t>X</a:t>
                      </a:r>
                    </a:p>
                  </a:txBody>
                  <a:tcPr/>
                </a:tc>
                <a:tc>
                  <a:txBody>
                    <a:bodyPr/>
                    <a:lstStyle/>
                    <a:p>
                      <a:pPr algn="ctr"/>
                      <a:endParaRPr lang="en-US" sz="1800" dirty="0">
                        <a:latin typeface="Calibri" panose="020F0502020204030204" pitchFamily="34" charset="0"/>
                        <a:cs typeface="Calibri" panose="020F0502020204030204" pitchFamily="34" charset="0"/>
                      </a:endParaRPr>
                    </a:p>
                  </a:txBody>
                  <a:tcPr/>
                </a:tc>
                <a:tc>
                  <a:txBody>
                    <a:bodyPr/>
                    <a:lstStyle/>
                    <a:p>
                      <a:pPr algn="ct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38477258"/>
                  </a:ext>
                </a:extLst>
              </a:tr>
              <a:tr h="370840">
                <a:tc>
                  <a:txBody>
                    <a:bodyPr/>
                    <a:lstStyle/>
                    <a:p>
                      <a:r>
                        <a:rPr lang="en-US" sz="1800" dirty="0">
                          <a:latin typeface="Calibri" panose="020F0502020204030204" pitchFamily="34" charset="0"/>
                          <a:cs typeface="Calibri" panose="020F0502020204030204" pitchFamily="34" charset="0"/>
                        </a:rPr>
                        <a:t>Written notifications sent to Councilmember, City Staff, ISD, and Registered NA/HOA</a:t>
                      </a:r>
                    </a:p>
                  </a:txBody>
                  <a:tcPr anchor="ctr"/>
                </a:tc>
                <a:tc>
                  <a:txBody>
                    <a:bodyPr/>
                    <a:lstStyle/>
                    <a:p>
                      <a:pPr algn="ctr"/>
                      <a:r>
                        <a:rPr lang="en-US" sz="1800" dirty="0">
                          <a:latin typeface="Calibri" panose="020F0502020204030204" pitchFamily="34" charset="0"/>
                          <a:cs typeface="Calibri" panose="020F0502020204030204" pitchFamily="34" charset="0"/>
                        </a:rPr>
                        <a:t>X</a:t>
                      </a:r>
                    </a:p>
                  </a:txBody>
                  <a:tcPr/>
                </a:tc>
                <a:tc>
                  <a:txBody>
                    <a:bodyPr/>
                    <a:lstStyle/>
                    <a:p>
                      <a:pPr algn="ctr"/>
                      <a:r>
                        <a:rPr lang="en-US" sz="1800" dirty="0">
                          <a:latin typeface="Calibri" panose="020F0502020204030204" pitchFamily="34" charset="0"/>
                          <a:cs typeface="Calibri" panose="020F0502020204030204" pitchFamily="34" charset="0"/>
                        </a:rPr>
                        <a:t>X</a:t>
                      </a:r>
                    </a:p>
                  </a:txBody>
                  <a:tcPr/>
                </a:tc>
                <a:tc>
                  <a:txBody>
                    <a:bodyPr/>
                    <a:lstStyle/>
                    <a:p>
                      <a:pPr algn="ctr"/>
                      <a:r>
                        <a:rPr lang="en-US" sz="1800" dirty="0">
                          <a:latin typeface="Calibri" panose="020F0502020204030204" pitchFamily="34" charset="0"/>
                          <a:cs typeface="Calibri" panose="020F0502020204030204" pitchFamily="34" charset="0"/>
                        </a:rPr>
                        <a:t>X</a:t>
                      </a:r>
                    </a:p>
                  </a:txBody>
                  <a:tcPr/>
                </a:tc>
                <a:extLst>
                  <a:ext uri="{0D108BD9-81ED-4DB2-BD59-A6C34878D82A}">
                    <a16:rowId xmlns:a16="http://schemas.microsoft.com/office/drawing/2014/main" val="37965308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panose="020F0502020204030204" pitchFamily="34" charset="0"/>
                          <a:cs typeface="Calibri" panose="020F0502020204030204" pitchFamily="34" charset="0"/>
                        </a:rPr>
                        <a:t>Information session held prior to application deadline</a:t>
                      </a:r>
                      <a:endParaRPr lang="en-US" sz="1800" dirty="0">
                        <a:latin typeface="Calibri" panose="020F0502020204030204" pitchFamily="34" charset="0"/>
                        <a:cs typeface="Calibri" panose="020F0502020204030204" pitchFamily="34" charset="0"/>
                      </a:endParaRPr>
                    </a:p>
                  </a:txBody>
                  <a:tcPr anchor="ctr"/>
                </a:tc>
                <a:tc>
                  <a:txBody>
                    <a:bodyPr/>
                    <a:lstStyle/>
                    <a:p>
                      <a:pPr algn="ctr"/>
                      <a:r>
                        <a:rPr lang="en-US" sz="1800" dirty="0">
                          <a:latin typeface="Calibri" panose="020F0502020204030204" pitchFamily="34" charset="0"/>
                          <a:cs typeface="Calibri" panose="020F0502020204030204" pitchFamily="34" charset="0"/>
                        </a:rPr>
                        <a:t>X</a:t>
                      </a:r>
                    </a:p>
                  </a:txBody>
                  <a:tcPr/>
                </a:tc>
                <a:tc>
                  <a:txBody>
                    <a:bodyPr/>
                    <a:lstStyle/>
                    <a:p>
                      <a:pPr algn="ctr"/>
                      <a:r>
                        <a:rPr lang="en-US" sz="1800" dirty="0">
                          <a:latin typeface="Calibri" panose="020F0502020204030204" pitchFamily="34" charset="0"/>
                          <a:cs typeface="Calibri" panose="020F0502020204030204" pitchFamily="34" charset="0"/>
                        </a:rPr>
                        <a:t>X</a:t>
                      </a:r>
                    </a:p>
                  </a:txBody>
                  <a:tcPr/>
                </a:tc>
                <a:tc>
                  <a:txBody>
                    <a:bodyPr/>
                    <a:lstStyle/>
                    <a:p>
                      <a:pPr algn="ctr"/>
                      <a:r>
                        <a:rPr lang="en-US" sz="1800" dirty="0">
                          <a:latin typeface="Calibri" panose="020F0502020204030204" pitchFamily="34" charset="0"/>
                          <a:cs typeface="Calibri" panose="020F0502020204030204" pitchFamily="34" charset="0"/>
                        </a:rPr>
                        <a:t>X</a:t>
                      </a:r>
                    </a:p>
                  </a:txBody>
                  <a:tcPr/>
                </a:tc>
                <a:extLst>
                  <a:ext uri="{0D108BD9-81ED-4DB2-BD59-A6C34878D82A}">
                    <a16:rowId xmlns:a16="http://schemas.microsoft.com/office/drawing/2014/main" val="852206336"/>
                  </a:ext>
                </a:extLst>
              </a:tr>
            </a:tbl>
          </a:graphicData>
        </a:graphic>
      </p:graphicFrame>
      <p:sp>
        <p:nvSpPr>
          <p:cNvPr id="4" name="Slide Number Placeholder 3"/>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8</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653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2025 Proposed HTC Timeline</a:t>
            </a:r>
          </a:p>
        </p:txBody>
      </p:sp>
      <p:graphicFrame>
        <p:nvGraphicFramePr>
          <p:cNvPr id="9" name="Content Placeholder 8">
            <a:extLst>
              <a:ext uri="{FF2B5EF4-FFF2-40B4-BE49-F238E27FC236}">
                <a16:creationId xmlns:a16="http://schemas.microsoft.com/office/drawing/2014/main" id="{C0B61C4F-EDFF-43A6-9E98-CAA25AB87126}"/>
              </a:ext>
            </a:extLst>
          </p:cNvPr>
          <p:cNvGraphicFramePr>
            <a:graphicFrameLocks noGrp="1"/>
          </p:cNvGraphicFramePr>
          <p:nvPr>
            <p:ph idx="1"/>
            <p:extLst>
              <p:ext uri="{D42A27DB-BD31-4B8C-83A1-F6EECF244321}">
                <p14:modId xmlns:p14="http://schemas.microsoft.com/office/powerpoint/2010/main" val="2070124592"/>
              </p:ext>
            </p:extLst>
          </p:nvPr>
        </p:nvGraphicFramePr>
        <p:xfrm>
          <a:off x="381000" y="2216168"/>
          <a:ext cx="11430000" cy="3672840"/>
        </p:xfrm>
        <a:graphic>
          <a:graphicData uri="http://schemas.openxmlformats.org/drawingml/2006/table">
            <a:tbl>
              <a:tblPr firstRow="1" bandRow="1">
                <a:tableStyleId>{5C22544A-7EE6-4342-B048-85BDC9FD1C3A}</a:tableStyleId>
              </a:tblPr>
              <a:tblGrid>
                <a:gridCol w="2556933">
                  <a:extLst>
                    <a:ext uri="{9D8B030D-6E8A-4147-A177-3AD203B41FA5}">
                      <a16:colId xmlns:a16="http://schemas.microsoft.com/office/drawing/2014/main" val="3215292401"/>
                    </a:ext>
                  </a:extLst>
                </a:gridCol>
                <a:gridCol w="8873067">
                  <a:extLst>
                    <a:ext uri="{9D8B030D-6E8A-4147-A177-3AD203B41FA5}">
                      <a16:colId xmlns:a16="http://schemas.microsoft.com/office/drawing/2014/main" val="2737991677"/>
                    </a:ext>
                  </a:extLst>
                </a:gridCol>
              </a:tblGrid>
              <a:tr h="240919">
                <a:tc>
                  <a:txBody>
                    <a:bodyPr/>
                    <a:lstStyle/>
                    <a:p>
                      <a:r>
                        <a:rPr lang="en-US" sz="1600" dirty="0">
                          <a:latin typeface="Calibri" panose="020F0502020204030204" pitchFamily="34" charset="0"/>
                          <a:cs typeface="Calibri" panose="020F0502020204030204" pitchFamily="34" charset="0"/>
                        </a:rPr>
                        <a:t>DATE</a:t>
                      </a:r>
                    </a:p>
                  </a:txBody>
                  <a:tcPr/>
                </a:tc>
                <a:tc>
                  <a:txBody>
                    <a:bodyPr/>
                    <a:lstStyle/>
                    <a:p>
                      <a:r>
                        <a:rPr lang="en-US" sz="1600" dirty="0">
                          <a:latin typeface="Calibri" panose="020F0502020204030204" pitchFamily="34" charset="0"/>
                          <a:cs typeface="Calibri" panose="020F0502020204030204" pitchFamily="34" charset="0"/>
                        </a:rPr>
                        <a:t>ACTIVITY</a:t>
                      </a:r>
                    </a:p>
                  </a:txBody>
                  <a:tcPr/>
                </a:tc>
                <a:extLst>
                  <a:ext uri="{0D108BD9-81ED-4DB2-BD59-A6C34878D82A}">
                    <a16:rowId xmlns:a16="http://schemas.microsoft.com/office/drawing/2014/main" val="2316599605"/>
                  </a:ext>
                </a:extLst>
              </a:tr>
              <a:tr h="370840">
                <a:tc>
                  <a:txBody>
                    <a:bodyPr/>
                    <a:lstStyle/>
                    <a:p>
                      <a:r>
                        <a:rPr lang="en-US" sz="1600" dirty="0">
                          <a:latin typeface="Calibri" panose="020F0502020204030204" pitchFamily="34" charset="0"/>
                          <a:cs typeface="Calibri" panose="020F0502020204030204" pitchFamily="34" charset="0"/>
                        </a:rPr>
                        <a:t>October 2,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HTC Developer Forum</a:t>
                      </a:r>
                    </a:p>
                  </a:txBody>
                  <a:tcPr anchor="ctr"/>
                </a:tc>
                <a:extLst>
                  <a:ext uri="{0D108BD9-81ED-4DB2-BD59-A6C34878D82A}">
                    <a16:rowId xmlns:a16="http://schemas.microsoft.com/office/drawing/2014/main" val="749191177"/>
                  </a:ext>
                </a:extLst>
              </a:tr>
              <a:tr h="370840">
                <a:tc>
                  <a:txBody>
                    <a:bodyPr/>
                    <a:lstStyle/>
                    <a:p>
                      <a:r>
                        <a:rPr lang="en-US" sz="1600" dirty="0">
                          <a:latin typeface="Calibri" panose="020F0502020204030204" pitchFamily="34" charset="0"/>
                          <a:cs typeface="Calibri" panose="020F0502020204030204" pitchFamily="34" charset="0"/>
                        </a:rPr>
                        <a:t>October 4,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Developer deadline to submit policy questions/comments</a:t>
                      </a:r>
                    </a:p>
                  </a:txBody>
                  <a:tcPr anchor="ctr"/>
                </a:tc>
                <a:extLst>
                  <a:ext uri="{0D108BD9-81ED-4DB2-BD59-A6C34878D82A}">
                    <a16:rowId xmlns:a16="http://schemas.microsoft.com/office/drawing/2014/main" val="2141509125"/>
                  </a:ext>
                </a:extLst>
              </a:tr>
              <a:tr h="370840">
                <a:tc>
                  <a:txBody>
                    <a:bodyPr/>
                    <a:lstStyle/>
                    <a:p>
                      <a:r>
                        <a:rPr lang="en-US" sz="1600" dirty="0">
                          <a:latin typeface="Calibri" panose="020F0502020204030204" pitchFamily="34" charset="0"/>
                          <a:cs typeface="Calibri" panose="020F0502020204030204" pitchFamily="34" charset="0"/>
                        </a:rPr>
                        <a:t>October 11,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Answers to developer questions posted to the website</a:t>
                      </a:r>
                    </a:p>
                  </a:txBody>
                  <a:tcPr anchor="ctr"/>
                </a:tc>
                <a:extLst>
                  <a:ext uri="{0D108BD9-81ED-4DB2-BD59-A6C34878D82A}">
                    <a16:rowId xmlns:a16="http://schemas.microsoft.com/office/drawing/2014/main" val="1304421209"/>
                  </a:ext>
                </a:extLst>
              </a:tr>
              <a:tr h="370840">
                <a:tc>
                  <a:txBody>
                    <a:bodyPr/>
                    <a:lstStyle/>
                    <a:p>
                      <a:r>
                        <a:rPr lang="en-US" sz="1600" dirty="0">
                          <a:latin typeface="Calibri" panose="020F0502020204030204" pitchFamily="34" charset="0"/>
                          <a:cs typeface="Calibri" panose="020F0502020204030204" pitchFamily="34" charset="0"/>
                        </a:rPr>
                        <a:t>November 12,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Council consideration &amp; approval of Proposed 2025 Policy </a:t>
                      </a:r>
                    </a:p>
                  </a:txBody>
                  <a:tcPr anchor="ctr"/>
                </a:tc>
                <a:extLst>
                  <a:ext uri="{0D108BD9-81ED-4DB2-BD59-A6C34878D82A}">
                    <a16:rowId xmlns:a16="http://schemas.microsoft.com/office/drawing/2014/main" val="1130838491"/>
                  </a:ext>
                </a:extLst>
              </a:tr>
              <a:tr h="370840">
                <a:tc>
                  <a:txBody>
                    <a:bodyPr/>
                    <a:lstStyle/>
                    <a:p>
                      <a:r>
                        <a:rPr lang="en-US" sz="1600" b="1" dirty="0">
                          <a:latin typeface="Calibri" panose="020F0502020204030204" pitchFamily="34" charset="0"/>
                          <a:cs typeface="Calibri" panose="020F0502020204030204" pitchFamily="34" charset="0"/>
                        </a:rPr>
                        <a:t>December 4, 2024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cs typeface="Calibri" panose="020F0502020204030204" pitchFamily="34" charset="0"/>
                        </a:rPr>
                        <a:t>Deadline to submit notifications (30 days ahead of submittal)</a:t>
                      </a:r>
                      <a:endParaRPr lang="en-US" sz="1600" b="1" i="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880287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January 3,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Deadline to host at least 1 neighborhood information session</a:t>
                      </a:r>
                    </a:p>
                  </a:txBody>
                  <a:tcPr anchor="ctr"/>
                </a:tc>
                <a:extLst>
                  <a:ext uri="{0D108BD9-81ED-4DB2-BD59-A6C34878D82A}">
                    <a16:rowId xmlns:a16="http://schemas.microsoft.com/office/drawing/2014/main" val="17697729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alibri" panose="020F0502020204030204" pitchFamily="34" charset="0"/>
                          <a:cs typeface="Calibri" panose="020F0502020204030204" pitchFamily="34" charset="0"/>
                        </a:rPr>
                        <a:t>January 3,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Calibri" panose="020F0502020204030204" pitchFamily="34" charset="0"/>
                          <a:cs typeface="Calibri" panose="020F0502020204030204" pitchFamily="34" charset="0"/>
                        </a:rPr>
                        <a:t>Deadline for developers to submit application to Neighborhood Services</a:t>
                      </a:r>
                    </a:p>
                  </a:txBody>
                  <a:tcPr anchor="ctr"/>
                </a:tc>
                <a:extLst>
                  <a:ext uri="{0D108BD9-81ED-4DB2-BD59-A6C34878D82A}">
                    <a16:rowId xmlns:a16="http://schemas.microsoft.com/office/drawing/2014/main" val="2574964117"/>
                  </a:ext>
                </a:extLst>
              </a:tr>
              <a:tr h="370840">
                <a:tc>
                  <a:txBody>
                    <a:bodyPr/>
                    <a:lstStyle/>
                    <a:p>
                      <a:r>
                        <a:rPr lang="en-US" sz="1600" dirty="0">
                          <a:latin typeface="Calibri" panose="020F0502020204030204" pitchFamily="34" charset="0"/>
                          <a:cs typeface="Calibri" panose="020F0502020204030204" pitchFamily="34" charset="0"/>
                        </a:rPr>
                        <a:t>February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Staff recommendations presented at City Council Work Session</a:t>
                      </a:r>
                      <a:endParaRPr 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714512230"/>
                  </a:ext>
                </a:extLst>
              </a:tr>
              <a:tr h="370840">
                <a:tc>
                  <a:txBody>
                    <a:bodyPr/>
                    <a:lstStyle/>
                    <a:p>
                      <a:r>
                        <a:rPr lang="en-US" sz="1600" dirty="0">
                          <a:latin typeface="Calibri" panose="020F0502020204030204" pitchFamily="34" charset="0"/>
                          <a:cs typeface="Calibri" panose="020F0502020204030204" pitchFamily="34" charset="0"/>
                        </a:rPr>
                        <a:t>February 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City Council consideration &amp; approval of resolutions</a:t>
                      </a:r>
                      <a:endParaRPr 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60233060"/>
                  </a:ext>
                </a:extLst>
              </a:tr>
            </a:tbl>
          </a:graphicData>
        </a:graphic>
      </p:graphicFrame>
      <p:sp>
        <p:nvSpPr>
          <p:cNvPr id="4" name="Slide Number Placeholder 3"/>
          <p:cNvSpPr>
            <a:spLocks noGrp="1"/>
          </p:cNvSpPr>
          <p:nvPr>
            <p:ph type="sldNum" sz="quarter" idx="12"/>
          </p:nvPr>
        </p:nvSpPr>
        <p:spPr/>
        <p:txBody>
          <a:bodyPr/>
          <a:lstStyle/>
          <a:p>
            <a:fld id="{A603B1B1-3A7F-AE40-94E9-B6B723601248}" type="slidenum">
              <a:rPr lang="en-US" smtClean="0">
                <a:latin typeface="Calibri" panose="020F0502020204030204" pitchFamily="34" charset="0"/>
                <a:cs typeface="Calibri" panose="020F0502020204030204" pitchFamily="34" charset="0"/>
              </a:rPr>
              <a:t>9</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9784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DBA0C0A4-EBB5-EB46-B1F9-8467355F76D2}" vid="{89AC679D-D8A5-DC48-8AD3-617CDC43A5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ce16cd1-6627-4056-9cd3-329e9533d33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E76BDAA8404C46BF823E05305E619D" ma:contentTypeVersion="15" ma:contentTypeDescription="Create a new document." ma:contentTypeScope="" ma:versionID="1c4020b95a6df8cf8ae4bc526baa3769">
  <xsd:schema xmlns:xsd="http://www.w3.org/2001/XMLSchema" xmlns:xs="http://www.w3.org/2001/XMLSchema" xmlns:p="http://schemas.microsoft.com/office/2006/metadata/properties" xmlns:ns3="1ce16cd1-6627-4056-9cd3-329e9533d339" xmlns:ns4="786830ec-6c1c-4551-b2e5-2d0323cf6e21" targetNamespace="http://schemas.microsoft.com/office/2006/metadata/properties" ma:root="true" ma:fieldsID="ccf9d9d437a6fd219ccf247e8da677ff" ns3:_="" ns4:_="">
    <xsd:import namespace="1ce16cd1-6627-4056-9cd3-329e9533d339"/>
    <xsd:import namespace="786830ec-6c1c-4551-b2e5-2d0323cf6e21"/>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16cd1-6627-4056-9cd3-329e9533d3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6830ec-6c1c-4551-b2e5-2d0323cf6e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DF7B7C-266C-4DD9-8026-813EB5B79097}">
  <ds:schemaRefs>
    <ds:schemaRef ds:uri="http://purl.org/dc/elements/1.1/"/>
    <ds:schemaRef ds:uri="http://www.w3.org/XML/1998/namespace"/>
    <ds:schemaRef ds:uri="786830ec-6c1c-4551-b2e5-2d0323cf6e21"/>
    <ds:schemaRef ds:uri="http://purl.org/dc/terms/"/>
    <ds:schemaRef ds:uri="1ce16cd1-6627-4056-9cd3-329e9533d339"/>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70354B9-0CEA-4FE1-9E9C-03DC8BD51634}">
  <ds:schemaRefs>
    <ds:schemaRef ds:uri="http://schemas.microsoft.com/sharepoint/v3/contenttype/forms"/>
  </ds:schemaRefs>
</ds:datastoreItem>
</file>

<file path=customXml/itemProps3.xml><?xml version="1.0" encoding="utf-8"?>
<ds:datastoreItem xmlns:ds="http://schemas.openxmlformats.org/officeDocument/2006/customXml" ds:itemID="{39CEECFB-F153-43B9-95F8-D134EEEFF3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16cd1-6627-4056-9cd3-329e9533d339"/>
    <ds:schemaRef ds:uri="786830ec-6c1c-4551-b2e5-2d0323cf6e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7160</TotalTime>
  <Words>1660</Words>
  <Application>Microsoft Office PowerPoint</Application>
  <PresentationFormat>Widescreen</PresentationFormat>
  <Paragraphs>325</Paragraphs>
  <Slides>25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Wingdings</vt:lpstr>
      <vt:lpstr>Office Theme</vt:lpstr>
      <vt:lpstr>2025 Housing Tax Credit  Developer Forum</vt:lpstr>
      <vt:lpstr>Agenda</vt:lpstr>
      <vt:lpstr>Neighborhood Services Development Staff </vt:lpstr>
      <vt:lpstr>Auxiliary Department Staff</vt:lpstr>
      <vt:lpstr>What did we hear last year?</vt:lpstr>
      <vt:lpstr>Proposed Changes in 2025 HTC Policy Process</vt:lpstr>
      <vt:lpstr>PowerPoint Presentation</vt:lpstr>
      <vt:lpstr>2025 HTC Resolution Requirements</vt:lpstr>
      <vt:lpstr>2025 Proposed HTC Timeline</vt:lpstr>
      <vt:lpstr>Community Engagement Process</vt:lpstr>
      <vt:lpstr>PowerPoint Presentation</vt:lpstr>
      <vt:lpstr>CDBG-DR Multi-Family Briefing </vt:lpstr>
      <vt:lpstr>CDBG-DR Overview</vt:lpstr>
      <vt:lpstr>CDBG-DR Overview</vt:lpstr>
      <vt:lpstr>CDBG-DR Overview</vt:lpstr>
      <vt:lpstr>CDBG-DR: Multifamily New Construction $8,140,600</vt:lpstr>
      <vt:lpstr>CDBG-DR: Multifamily Rehab $5,835,000 </vt:lpstr>
      <vt:lpstr>PowerPoint Presentation</vt:lpstr>
      <vt:lpstr>PowerPoint Presentation</vt:lpstr>
      <vt:lpstr>PowerPoint Presentation</vt:lpstr>
      <vt:lpstr>PowerPoint Presentation</vt:lpstr>
      <vt:lpstr>Thank you!</vt:lpstr>
      <vt:lpstr>PowerPoint Presentation</vt:lpstr>
      <vt:lpstr>2025 Proposed HTC 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Housing Tax Credit Developer Forum  Monday, October 3, 2022 Como Community Center 10:00 a.m.</dc:title>
  <dc:creator>Brown, Leah</dc:creator>
  <cp:lastModifiedBy>Anderson, Dyan</cp:lastModifiedBy>
  <cp:revision>143</cp:revision>
  <dcterms:created xsi:type="dcterms:W3CDTF">2022-09-22T17:58:14Z</dcterms:created>
  <dcterms:modified xsi:type="dcterms:W3CDTF">2024-10-01T20:04:20Z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0x01010099E76BDAA8404C46BF823E05305E619D</vt:lpwstr>
  </property>
</Properties>
</file>